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4630400" cy="8229600"/>
  <p:notesSz cx="8229600" cy="146304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8688401-CCFA-424C-BEFA-72A8FED568E0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</p14:sldIdLst>
        </p14:section>
        <p14:section name="Раздел без заголовка" id="{2C5D02EB-E636-4F69-AE53-1E726A66422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9" d="100"/>
          <a:sy n="59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6861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0323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69152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540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Дисертація: Підготовка до Захисту</a:t>
            </a:r>
            <a:endParaRPr lang="en-US" sz="5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4449246"/>
            <a:ext cx="7556421" cy="1608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Семінар про процедуру захисту ступеня доктора філософії згідно з чинним законодавством України (станом </a:t>
            </a:r>
            <a:r>
              <a:rPr lang="en-US" sz="2800" dirty="0" err="1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</a:t>
            </a:r>
            <a:r>
              <a:rPr lang="en-US" sz="28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8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202</a:t>
            </a:r>
            <a:r>
              <a:rPr lang="uk-UA" sz="28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5 </a:t>
            </a:r>
            <a:r>
              <a:rPr lang="en-US" sz="28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р</a:t>
            </a:r>
            <a:r>
              <a:rPr lang="en-US" sz="28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.)</a:t>
            </a:r>
            <a:endParaRPr lang="en-US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6694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Нормативна База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315885"/>
            <a:ext cx="3664744" cy="2749987"/>
          </a:xfrm>
          <a:prstGeom prst="roundRect">
            <a:avLst>
              <a:gd name="adj" fmla="val 1237"/>
            </a:avLst>
          </a:prstGeom>
          <a:solidFill>
            <a:srgbClr val="5F5153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2542699"/>
            <a:ext cx="3211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Постанова</a:t>
            </a:r>
            <a:r>
              <a:rPr lang="en-US" sz="22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КМУ №261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04" y="3387447"/>
            <a:ext cx="3211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Порядок підготовки здобувачів ступеня доктора філософії та доктора наук (23.03.2016)</a:t>
            </a:r>
            <a:endParaRPr lang="en-US" sz="17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748" y="2315885"/>
            <a:ext cx="3664863" cy="2749987"/>
          </a:xfrm>
          <a:prstGeom prst="roundRect">
            <a:avLst>
              <a:gd name="adj" fmla="val 1237"/>
            </a:avLst>
          </a:prstGeom>
          <a:solidFill>
            <a:srgbClr val="5F5153"/>
          </a:solidFill>
          <a:ln/>
        </p:spPr>
      </p:sp>
      <p:sp>
        <p:nvSpPr>
          <p:cNvPr id="8" name="Text 5"/>
          <p:cNvSpPr/>
          <p:nvPr/>
        </p:nvSpPr>
        <p:spPr>
          <a:xfrm>
            <a:off x="10398562" y="25426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Наказ МОН №40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562" y="3033117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Вимоги до оформлення дисертації (12.01.2017)</a:t>
            </a:r>
            <a:endParaRPr lang="en-US" sz="17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280190" y="5292685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5F5153"/>
          </a:solidFill>
          <a:ln/>
        </p:spPr>
      </p:sp>
      <p:sp>
        <p:nvSpPr>
          <p:cNvPr id="11" name="Text 8"/>
          <p:cNvSpPr/>
          <p:nvPr/>
        </p:nvSpPr>
        <p:spPr>
          <a:xfrm>
            <a:off x="6507004" y="5519499"/>
            <a:ext cx="31227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Постанова КМУ №44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07004" y="6009918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Порядок присудження ступеня доктора філософії та утворення разової ради (12.01.2022)</a:t>
            </a:r>
            <a:endParaRPr lang="en-US" sz="17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14717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Етап І: Підготовка </a:t>
            </a:r>
            <a:r>
              <a:rPr lang="en-US" sz="4450" b="1" dirty="0" err="1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до</a:t>
            </a:r>
            <a:r>
              <a:rPr lang="en-US" sz="44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</a:t>
            </a:r>
            <a:r>
              <a:rPr lang="en-US" sz="4450" b="1" dirty="0" err="1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Презентації</a:t>
            </a:r>
            <a:r>
              <a:rPr lang="uk-UA" sz="445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результатів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5894614" y="3904893"/>
            <a:ext cx="7941997" cy="3034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Не пізніше ніж за 9 місяців до завершення </a:t>
            </a:r>
            <a:r>
              <a:rPr lang="en-US" sz="2400" dirty="0" err="1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навчання</a:t>
            </a: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здобувач</a:t>
            </a:r>
            <a:r>
              <a:rPr lang="uk-UA" sz="24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отримує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довідку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про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виконання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програми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та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висновок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наукового</a:t>
            </a:r>
            <a:r>
              <a:rPr lang="en-US" sz="2400" u="sng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u="sng" dirty="0" err="1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керівника</a:t>
            </a:r>
            <a:r>
              <a:rPr lang="en-US" sz="24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. </a:t>
            </a: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Звертається до структурного </a:t>
            </a:r>
            <a:r>
              <a:rPr lang="en-US" sz="2400" dirty="0" err="1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підрозділу</a:t>
            </a: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 </a:t>
            </a:r>
            <a:r>
              <a:rPr lang="en-US" sz="2400" dirty="0" smtClean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з </a:t>
            </a: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письмовою заявою про отримання висновку про наукову новизну, теоретичне та практичне значення результатів дисертації.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70585"/>
            <a:ext cx="7334012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Вимоги до Наукових Публікацій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6280190" y="1657350"/>
            <a:ext cx="7556421" cy="1297900"/>
          </a:xfrm>
          <a:prstGeom prst="roundRect">
            <a:avLst>
              <a:gd name="adj" fmla="val 1966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303050" y="1680210"/>
            <a:ext cx="680442" cy="1252180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6" name="Text 3"/>
          <p:cNvSpPr/>
          <p:nvPr/>
        </p:nvSpPr>
        <p:spPr>
          <a:xfrm>
            <a:off x="6515695" y="2146816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1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7153513" y="1850231"/>
            <a:ext cx="2345888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Мінімум 3 публікації</a:t>
            </a:r>
            <a:endParaRPr lang="en-US" sz="16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153513" y="2218015"/>
            <a:ext cx="6490216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Основні результати висвітлюються у трьох наукових публікаціях, що розкривають основний зміст дисертації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280190" y="3125272"/>
            <a:ext cx="7556421" cy="1297900"/>
          </a:xfrm>
          <a:prstGeom prst="roundRect">
            <a:avLst>
              <a:gd name="adj" fmla="val 1966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303050" y="3148132"/>
            <a:ext cx="680442" cy="1252180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11" name="Text 8"/>
          <p:cNvSpPr/>
          <p:nvPr/>
        </p:nvSpPr>
        <p:spPr>
          <a:xfrm>
            <a:off x="6515695" y="3614738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2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7153513" y="3318153"/>
            <a:ext cx="3075980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Статті у фахових виданнях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153513" y="3685937"/>
            <a:ext cx="6490216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Включені до переліку наукових фахових видань України на дату опублікування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6280190" y="4593193"/>
            <a:ext cx="7556421" cy="1297900"/>
          </a:xfrm>
          <a:prstGeom prst="roundRect">
            <a:avLst>
              <a:gd name="adj" fmla="val 1966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303050" y="4616053"/>
            <a:ext cx="680442" cy="1252180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16" name="Text 13"/>
          <p:cNvSpPr/>
          <p:nvPr/>
        </p:nvSpPr>
        <p:spPr>
          <a:xfrm>
            <a:off x="6515695" y="5082659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3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7153513" y="4786074"/>
            <a:ext cx="2676287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Міжнародні видання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153513" y="5153858"/>
            <a:ext cx="6490216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Статті у Web of Science Core Collection та/або Scopus (крім видань держав-агресорів)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6280190" y="6061115"/>
            <a:ext cx="7556421" cy="1297900"/>
          </a:xfrm>
          <a:prstGeom prst="roundRect">
            <a:avLst>
              <a:gd name="adj" fmla="val 1966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6303050" y="6083975"/>
            <a:ext cx="680442" cy="1252180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21" name="Text 18"/>
          <p:cNvSpPr/>
          <p:nvPr/>
        </p:nvSpPr>
        <p:spPr>
          <a:xfrm>
            <a:off x="6515695" y="6550581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4</a:t>
            </a:r>
            <a:endParaRPr lang="en-US" sz="2000" dirty="0"/>
          </a:p>
        </p:txBody>
      </p:sp>
      <p:sp>
        <p:nvSpPr>
          <p:cNvPr id="22" name="Text 19"/>
          <p:cNvSpPr/>
          <p:nvPr/>
        </p:nvSpPr>
        <p:spPr>
          <a:xfrm>
            <a:off x="7153513" y="6253996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Якісні публікації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3" name="Text 20"/>
          <p:cNvSpPr/>
          <p:nvPr/>
        </p:nvSpPr>
        <p:spPr>
          <a:xfrm>
            <a:off x="7153513" y="6621780"/>
            <a:ext cx="6490216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Видання Q1–Q3 за SCImago Journal Rank прирівнюються до двох публікацій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5970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Альтернативні Форми Публікацій</a:t>
            </a:r>
            <a:endParaRPr lang="en-US" sz="44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344424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Патенти</a:t>
            </a:r>
            <a:endParaRPr lang="en-US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793790" y="4025384"/>
            <a:ext cx="3501509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Не більше одного патенту на винахід, що пройшов кваліфікаційну експертизу та безпосередньо стосується результатів дисертації (прирівнюється до однієї публікації)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4856321" y="344424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Монографії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4856321" y="4025384"/>
            <a:ext cx="3501509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Одноосібні монографії, рекомендовані до друку вченими радами та рецензовані. Одноосібні розділи у колективних монографіях за тих же умов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282083"/>
            <a:ext cx="1194125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Публічна Презентація та Рецензування</a:t>
            </a:r>
            <a:endParaRPr lang="en-US" sz="44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5331023"/>
            <a:ext cx="130428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Не пізніше ніж через місяць проводиться публічна презентація результатів дисертації та обговорення на засіданні кафедри. Завідувач призначає рецензентів з науково-педагогічних працівників кафедри та запрошених фахівців. </a:t>
            </a:r>
            <a:r>
              <a:rPr lang="en-US" sz="2800" b="1" u="sng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Попередня експертиза проводиться не більше ніж за місяць та не менше 12 календарних днів.</a:t>
            </a:r>
            <a:endParaRPr lang="en-US" sz="2800" b="1" u="sng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01435"/>
            <a:ext cx="7193518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Висновок про Наукову Новизну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793790" y="1788200"/>
            <a:ext cx="170021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D3C9C5"/>
                </a:solidFill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01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793790" y="2054423"/>
            <a:ext cx="7556421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6" name="Text 3"/>
          <p:cNvSpPr/>
          <p:nvPr/>
        </p:nvSpPr>
        <p:spPr>
          <a:xfrm>
            <a:off x="793790" y="2185154"/>
            <a:ext cx="2932748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Обговорення на засіданні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793790" y="2552938"/>
            <a:ext cx="7556421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Рецензенти доповідають про результати та беруть участь у обговоренні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93790" y="3122652"/>
            <a:ext cx="170021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D3C9C5"/>
                </a:solidFill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02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793790" y="3388876"/>
            <a:ext cx="7556421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0" name="Text 7"/>
          <p:cNvSpPr/>
          <p:nvPr/>
        </p:nvSpPr>
        <p:spPr>
          <a:xfrm>
            <a:off x="793790" y="3519607"/>
            <a:ext cx="2399109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Підготовка висновку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793790" y="3887391"/>
            <a:ext cx="7556421" cy="728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Кафедра готує висновок як витяг з протоколу засідання, підписаний головуючим</a:t>
            </a:r>
            <a:endParaRPr lang="en-US" sz="1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93790" y="4457105"/>
            <a:ext cx="170021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D3C9C5"/>
                </a:solidFill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03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793790" y="4723328"/>
            <a:ext cx="7556421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4" name="Text 11"/>
          <p:cNvSpPr/>
          <p:nvPr/>
        </p:nvSpPr>
        <p:spPr>
          <a:xfrm>
            <a:off x="793790" y="4854059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Видача висновку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793790" y="5221843"/>
            <a:ext cx="7556421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Надається здобувачеві не пізніше ніж протягом двох тижнів з дня презентації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793790" y="5791557"/>
            <a:ext cx="170021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D3C9C5"/>
                </a:solidFill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04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793790" y="6057781"/>
            <a:ext cx="7556421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8" name="Text 15"/>
          <p:cNvSpPr/>
          <p:nvPr/>
        </p:nvSpPr>
        <p:spPr>
          <a:xfrm>
            <a:off x="793790" y="6188512"/>
            <a:ext cx="2524482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Негативний висновок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93790" y="6556296"/>
            <a:ext cx="7556421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Здобувач може повторно звернутися протягом 6 місяців після доопрацювання дисертації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14717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Етап ІІ: Утворення Разової Ради</a:t>
            </a:r>
            <a:endParaRPr lang="en-US" sz="445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3904893"/>
            <a:ext cx="7556421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За наявності позитивного висновку здобувач звертається до Вченої ради Університету з письмовою заявою про утворення разової спеціалізованої вченої ради не пізніше ніж протягом двох тижнів. Вчена рада має 2 місяці на розгляд матеріалів. На момент видачі наказу забороняється вносити будь-які правки до дисертації.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55174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562350"/>
            <a:ext cx="9963745" cy="6379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FFF8F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Склад Разової Ради та Рецензування</a:t>
            </a:r>
            <a:endParaRPr lang="en-US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4506397"/>
            <a:ext cx="13042821" cy="1829514"/>
          </a:xfrm>
          <a:prstGeom prst="roundRect">
            <a:avLst>
              <a:gd name="adj" fmla="val 1674"/>
            </a:avLst>
          </a:prstGeom>
          <a:solidFill>
            <a:srgbClr val="5F5153"/>
          </a:solidFill>
          <a:ln/>
        </p:spPr>
      </p:sp>
      <p:sp>
        <p:nvSpPr>
          <p:cNvPr id="5" name="Shape 2"/>
          <p:cNvSpPr/>
          <p:nvPr/>
        </p:nvSpPr>
        <p:spPr>
          <a:xfrm>
            <a:off x="793790" y="4506397"/>
            <a:ext cx="4347567" cy="1829514"/>
          </a:xfrm>
          <a:prstGeom prst="roundRect">
            <a:avLst>
              <a:gd name="adj" fmla="val 1674"/>
            </a:avLst>
          </a:prstGeom>
          <a:solidFill>
            <a:srgbClr val="5F5153"/>
          </a:solidFill>
          <a:ln/>
        </p:spPr>
      </p:sp>
      <p:sp>
        <p:nvSpPr>
          <p:cNvPr id="6" name="Text 3"/>
          <p:cNvSpPr/>
          <p:nvPr/>
        </p:nvSpPr>
        <p:spPr>
          <a:xfrm>
            <a:off x="997863" y="4710470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Голова ради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997863" y="5151715"/>
            <a:ext cx="3939421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Науково-педагогічний працівник Університету з ступенем доктора наук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141357" y="4506397"/>
            <a:ext cx="4347567" cy="1829514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9" name="Shape 6"/>
          <p:cNvSpPr/>
          <p:nvPr/>
        </p:nvSpPr>
        <p:spPr>
          <a:xfrm>
            <a:off x="5141357" y="4506397"/>
            <a:ext cx="22860" cy="1829514"/>
          </a:xfrm>
          <a:prstGeom prst="roundRect">
            <a:avLst>
              <a:gd name="adj" fmla="val 133954"/>
            </a:avLst>
          </a:prstGeom>
          <a:solidFill>
            <a:srgbClr val="786A6C"/>
          </a:solidFill>
          <a:ln/>
        </p:spPr>
      </p:sp>
      <p:sp>
        <p:nvSpPr>
          <p:cNvPr id="10" name="Text 7"/>
          <p:cNvSpPr/>
          <p:nvPr/>
        </p:nvSpPr>
        <p:spPr>
          <a:xfrm>
            <a:off x="5345430" y="4710470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Рецензенти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5345430" y="5151715"/>
            <a:ext cx="3939421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Працівники Університету з науковим ступенем та 3+ публікаціями за темою за 5 років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9488924" y="4506397"/>
            <a:ext cx="4347567" cy="1829514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13" name="Shape 10"/>
          <p:cNvSpPr/>
          <p:nvPr/>
        </p:nvSpPr>
        <p:spPr>
          <a:xfrm>
            <a:off x="9488924" y="4506397"/>
            <a:ext cx="22860" cy="1829514"/>
          </a:xfrm>
          <a:prstGeom prst="roundRect">
            <a:avLst>
              <a:gd name="adj" fmla="val 133954"/>
            </a:avLst>
          </a:prstGeom>
          <a:solidFill>
            <a:srgbClr val="786A6C"/>
          </a:solidFill>
          <a:ln/>
        </p:spPr>
      </p:sp>
      <p:sp>
        <p:nvSpPr>
          <p:cNvPr id="14" name="Text 11"/>
          <p:cNvSpPr/>
          <p:nvPr/>
        </p:nvSpPr>
        <p:spPr>
          <a:xfrm>
            <a:off x="9692997" y="4710470"/>
            <a:ext cx="2617351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Офіційні опоненти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9692997" y="5151715"/>
            <a:ext cx="3939421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Науковці поза Університетом з науковим ступенем, без спільних публікацій з головою ради за 5 років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793790" y="6565463"/>
            <a:ext cx="13042821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en-US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Упродовж 45 днів з дня оприлюднення ради кожен рецензент подає рецензію, кожен офіційний опонент – відгук. Дата захисту призначається не раніше ніж через 2 тижні, не пізніше ніж через 4 тижні з дня надходження останньої рецензії.</a:t>
            </a:r>
            <a:endParaRPr lang="en-US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32604"/>
            <a:ext cx="636281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Публікація та Захист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1881545"/>
            <a:ext cx="510302" cy="510302"/>
          </a:xfrm>
          <a:prstGeom prst="roundRect">
            <a:avLst>
              <a:gd name="adj" fmla="val 6667"/>
            </a:avLst>
          </a:prstGeom>
          <a:solidFill>
            <a:srgbClr val="5F5153"/>
          </a:solidFill>
          <a:ln/>
        </p:spPr>
      </p:sp>
      <p:sp>
        <p:nvSpPr>
          <p:cNvPr id="5" name="Text 2"/>
          <p:cNvSpPr/>
          <p:nvPr/>
        </p:nvSpPr>
        <p:spPr>
          <a:xfrm>
            <a:off x="878860" y="192405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1959412"/>
            <a:ext cx="406872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Оприлюднення матеріалів</a:t>
            </a: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530906" y="2449830"/>
            <a:ext cx="681930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0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Упродовж 5 робочих днів на веб-сайті Університету розміщуються дисертація, висновок про новизну та інформація про склад ради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793790" y="399216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5F5153"/>
          </a:solidFill>
          <a:ln/>
        </p:spPr>
      </p:sp>
      <p:sp>
        <p:nvSpPr>
          <p:cNvPr id="9" name="Text 6"/>
          <p:cNvSpPr/>
          <p:nvPr/>
        </p:nvSpPr>
        <p:spPr>
          <a:xfrm>
            <a:off x="878860" y="4034671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530906" y="4070033"/>
            <a:ext cx="33800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Реєстрація в системах</a:t>
            </a:r>
            <a:endParaRPr lang="en-US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530906" y="4560451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0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Інформація вноситься до ІС НАЗЯВО та реєструється в Українському інституті науково-технічної експертизи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793790" y="573988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5F5153"/>
          </a:solidFill>
          <a:ln/>
        </p:spPr>
      </p:sp>
      <p:sp>
        <p:nvSpPr>
          <p:cNvPr id="13" name="Text 10"/>
          <p:cNvSpPr/>
          <p:nvPr/>
        </p:nvSpPr>
        <p:spPr>
          <a:xfrm>
            <a:off x="878860" y="5782389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8177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 Bold" pitchFamily="34" charset="-120"/>
              </a:rPr>
              <a:t>Публічний захист</a:t>
            </a:r>
            <a:endParaRPr lang="en-US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30906" y="6308169"/>
            <a:ext cx="681930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000" dirty="0">
                <a:solidFill>
                  <a:srgbClr val="D3C9C5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erif HK" pitchFamily="34" charset="-120"/>
              </a:rPr>
              <a:t>Рецензії та відгуки оприлюднюються у форматі PDF/A з електронним підписом. Захист проводиться з трансляцією на веб-сайті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728" t="24553" r="8963" b="9375"/>
          <a:stretch/>
        </p:blipFill>
        <p:spPr>
          <a:xfrm>
            <a:off x="783771" y="653144"/>
            <a:ext cx="13193485" cy="7060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88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02329" y="310243"/>
            <a:ext cx="10172700" cy="1159328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СТОРІНКА РАЗОВИХ СПЕЦІАЛІЗОВАНИХ ВЧЕНИХ РАД </a:t>
            </a:r>
          </a:p>
          <a:p>
            <a:pPr algn="ctr"/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ДЗВО «УНІВЕРСИТЕТ МЕНЕДЖМЕНТУ ОСВІТИ»</a:t>
            </a:r>
            <a:endParaRPr lang="uk-UA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606" t="5804" r="16116" b="5804"/>
          <a:stretch/>
        </p:blipFill>
        <p:spPr>
          <a:xfrm>
            <a:off x="2816678" y="1616529"/>
            <a:ext cx="9144001" cy="646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61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1738" t="20010" r="14359" b="43723"/>
          <a:stretch/>
        </p:blipFill>
        <p:spPr>
          <a:xfrm>
            <a:off x="277585" y="355600"/>
            <a:ext cx="7086600" cy="37253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1929" t="22768" r="16492" b="26340"/>
          <a:stretch/>
        </p:blipFill>
        <p:spPr>
          <a:xfrm>
            <a:off x="7364185" y="3928534"/>
            <a:ext cx="7119257" cy="417467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8009467" y="355600"/>
            <a:ext cx="6265333" cy="211666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ІНФОРМАЦІЯ ПРО СПЕЦІАЛІЗОВАНУ ВЧЕНУ РАДУ, ЩО ОПРИЛЮДНЮЄТЬСЯ НА САЙТІ</a:t>
            </a:r>
            <a:endParaRPr lang="uk-UA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42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23884" b="36831"/>
          <a:stretch/>
        </p:blipFill>
        <p:spPr>
          <a:xfrm>
            <a:off x="123825" y="293916"/>
            <a:ext cx="13011150" cy="287383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5442" t="23884" r="36572" b="10937"/>
          <a:stretch/>
        </p:blipFill>
        <p:spPr>
          <a:xfrm>
            <a:off x="8490858" y="293916"/>
            <a:ext cx="6025242" cy="780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24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5848" b="12724"/>
          <a:stretch/>
        </p:blipFill>
        <p:spPr>
          <a:xfrm>
            <a:off x="809625" y="506185"/>
            <a:ext cx="13011150" cy="58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1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80" t="15848" r="16367" b="6027"/>
          <a:stretch/>
        </p:blipFill>
        <p:spPr>
          <a:xfrm>
            <a:off x="1482496" y="718458"/>
            <a:ext cx="12119203" cy="641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5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1598" t="15848" r="17496" b="5581"/>
          <a:stretch/>
        </p:blipFill>
        <p:spPr>
          <a:xfrm>
            <a:off x="261257" y="146958"/>
            <a:ext cx="9225643" cy="57476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1473" t="15402" r="50752" b="8035"/>
          <a:stretch/>
        </p:blipFill>
        <p:spPr>
          <a:xfrm>
            <a:off x="9486900" y="2628899"/>
            <a:ext cx="5119007" cy="560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0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564</Words>
  <Application>Microsoft Office PowerPoint</Application>
  <PresentationFormat>Произвольный</PresentationFormat>
  <Paragraphs>77</Paragraphs>
  <Slides>17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Cambria</vt:lpstr>
      <vt:lpstr>Noto Serif HK</vt:lpstr>
      <vt:lpstr>Noto Serif HK Bold</vt:lpstr>
      <vt:lpstr>Noto Serif HK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Учетная запись Майкрософт</cp:lastModifiedBy>
  <cp:revision>7</cp:revision>
  <dcterms:created xsi:type="dcterms:W3CDTF">2025-11-06T19:09:25Z</dcterms:created>
  <dcterms:modified xsi:type="dcterms:W3CDTF">2025-11-06T20:02:18Z</dcterms:modified>
</cp:coreProperties>
</file>