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309" r:id="rId2"/>
    <p:sldId id="496" r:id="rId3"/>
    <p:sldId id="489" r:id="rId4"/>
    <p:sldId id="490" r:id="rId5"/>
    <p:sldId id="493" r:id="rId6"/>
    <p:sldId id="456" r:id="rId7"/>
    <p:sldId id="457" r:id="rId8"/>
    <p:sldId id="458" r:id="rId9"/>
    <p:sldId id="488" r:id="rId10"/>
    <p:sldId id="491" r:id="rId11"/>
    <p:sldId id="492" r:id="rId12"/>
    <p:sldId id="333" r:id="rId13"/>
    <p:sldId id="334" r:id="rId14"/>
    <p:sldId id="335" r:id="rId15"/>
    <p:sldId id="461" r:id="rId16"/>
    <p:sldId id="336" r:id="rId17"/>
    <p:sldId id="337" r:id="rId18"/>
    <p:sldId id="338" r:id="rId19"/>
    <p:sldId id="467" r:id="rId20"/>
    <p:sldId id="462" r:id="rId21"/>
    <p:sldId id="463" r:id="rId22"/>
    <p:sldId id="464" r:id="rId23"/>
    <p:sldId id="465" r:id="rId24"/>
    <p:sldId id="466" r:id="rId25"/>
    <p:sldId id="460" r:id="rId26"/>
    <p:sldId id="339" r:id="rId27"/>
    <p:sldId id="340" r:id="rId28"/>
    <p:sldId id="341" r:id="rId29"/>
    <p:sldId id="342" r:id="rId30"/>
    <p:sldId id="343" r:id="rId31"/>
    <p:sldId id="344" r:id="rId32"/>
    <p:sldId id="345" r:id="rId33"/>
    <p:sldId id="346" r:id="rId34"/>
    <p:sldId id="347" r:id="rId35"/>
    <p:sldId id="348" r:id="rId36"/>
    <p:sldId id="459" r:id="rId37"/>
    <p:sldId id="349" r:id="rId38"/>
    <p:sldId id="350" r:id="rId39"/>
    <p:sldId id="468" r:id="rId40"/>
    <p:sldId id="469" r:id="rId41"/>
    <p:sldId id="470" r:id="rId42"/>
    <p:sldId id="471" r:id="rId43"/>
    <p:sldId id="472" r:id="rId44"/>
    <p:sldId id="473" r:id="rId45"/>
    <p:sldId id="474" r:id="rId46"/>
    <p:sldId id="475" r:id="rId47"/>
    <p:sldId id="476" r:id="rId48"/>
    <p:sldId id="477" r:id="rId49"/>
    <p:sldId id="478" r:id="rId50"/>
    <p:sldId id="479" r:id="rId51"/>
    <p:sldId id="480" r:id="rId52"/>
    <p:sldId id="481" r:id="rId53"/>
    <p:sldId id="351" r:id="rId54"/>
    <p:sldId id="352" r:id="rId55"/>
    <p:sldId id="353" r:id="rId56"/>
    <p:sldId id="354" r:id="rId57"/>
    <p:sldId id="355" r:id="rId58"/>
    <p:sldId id="356" r:id="rId59"/>
    <p:sldId id="357" r:id="rId60"/>
    <p:sldId id="358" r:id="rId61"/>
    <p:sldId id="359" r:id="rId62"/>
    <p:sldId id="482" r:id="rId63"/>
    <p:sldId id="483" r:id="rId64"/>
    <p:sldId id="360" r:id="rId65"/>
    <p:sldId id="484" r:id="rId66"/>
    <p:sldId id="485" r:id="rId67"/>
    <p:sldId id="486" r:id="rId68"/>
    <p:sldId id="487" r:id="rId69"/>
    <p:sldId id="361" r:id="rId70"/>
    <p:sldId id="362" r:id="rId71"/>
    <p:sldId id="414" r:id="rId72"/>
    <p:sldId id="293" r:id="rId7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29" y="6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D66DD0-FA4C-4697-A6C6-7DF53C771502}" type="datetimeFigureOut">
              <a:rPr lang="ru-RU" smtClean="0"/>
              <a:t>10.05.2021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68514-29ED-4D05-BB1F-9B700D8C03BD}" type="slidenum">
              <a:rPr lang="ru-RU" smtClean="0"/>
              <a:t>‹#›</a:t>
            </a:fld>
            <a:endParaRPr lang="ru-RU"/>
          </a:p>
        </p:txBody>
      </p:sp>
    </p:spTree>
    <p:extLst>
      <p:ext uri="{BB962C8B-B14F-4D97-AF65-F5344CB8AC3E}">
        <p14:creationId xmlns:p14="http://schemas.microsoft.com/office/powerpoint/2010/main" val="4169127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47C037A-CDE4-4C1F-BA98-2528AE0A078A}" type="slidenum">
              <a:rPr lang="ru-RU" smtClean="0"/>
              <a:pPr eaLnBrk="1" hangingPunct="1"/>
              <a:t>1</a:t>
            </a:fld>
            <a:endParaRPr lang="ru-RU" dirty="0"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uk-UA" dirty="0" smtClean="0"/>
          </a:p>
        </p:txBody>
      </p:sp>
    </p:spTree>
    <p:extLst>
      <p:ext uri="{BB962C8B-B14F-4D97-AF65-F5344CB8AC3E}">
        <p14:creationId xmlns:p14="http://schemas.microsoft.com/office/powerpoint/2010/main" val="3120980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256E41E-D4D4-4B54-BA78-2B6B136DA13A}" type="slidenum">
              <a:rPr lang="ru-RU"/>
              <a:pPr>
                <a:defRPr/>
              </a:pPr>
              <a:t>‹#›</a:t>
            </a:fld>
            <a:endParaRPr lang="ru-RU"/>
          </a:p>
        </p:txBody>
      </p:sp>
    </p:spTree>
    <p:extLst>
      <p:ext uri="{BB962C8B-B14F-4D97-AF65-F5344CB8AC3E}">
        <p14:creationId xmlns:p14="http://schemas.microsoft.com/office/powerpoint/2010/main" val="1452602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2.jpeg"/><Relationship Id="rId2" Type="http://schemas.openxmlformats.org/officeDocument/2006/relationships/image" Target="../media/image8.emf"/><Relationship Id="rId1" Type="http://schemas.openxmlformats.org/officeDocument/2006/relationships/slideLayout" Target="../slideLayouts/slideLayout12.xml"/><Relationship Id="rId6" Type="http://schemas.openxmlformats.org/officeDocument/2006/relationships/hyperlink" Target="http://www.ksu.edu.ua/" TargetMode="External"/><Relationship Id="rId5" Type="http://schemas.openxmlformats.org/officeDocument/2006/relationships/image" Target="../media/image11.emf"/><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3.emf"/><Relationship Id="rId7" Type="http://schemas.openxmlformats.org/officeDocument/2006/relationships/hyperlink" Target="http://www.ksu.edu.ua/" TargetMode="External"/><Relationship Id="rId2" Type="http://schemas.openxmlformats.org/officeDocument/2006/relationships/hyperlink" Target="http://uk.wikipedia.org/wiki/%D0%92%D0%B8%D1%89%D0%B0_%D0%B0%D1%82%D0%B5%D1%81%D1%82%D0%B0%D1%86%D1%96%D0%B9%D0%BD%D0%B0_%D0%BA%D0%BE%D0%BC%D1%96%D1%81%D1%96%D1%8F_%D0%A3%D0%BA%D1%80%D0%B0%D1%97%D0%BD%D0%B8" TargetMode="External"/><Relationship Id="rId1" Type="http://schemas.openxmlformats.org/officeDocument/2006/relationships/slideLayout" Target="../slideLayouts/slideLayout12.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2.xml"/><Relationship Id="rId5" Type="http://schemas.openxmlformats.org/officeDocument/2006/relationships/image" Target="../media/image20.emf"/><Relationship Id="rId4" Type="http://schemas.openxmlformats.org/officeDocument/2006/relationships/image" Target="../media/image19.emf"/></Relationships>
</file>

<file path=ppt/slides/_rels/slide18.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wm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narodnaosvita.kiev.ua/vupysku/6/statti/2denisenko.htm"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www.slovnyk.ua/services/translit.php" TargetMode="Externa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сканирование0002"/>
          <p:cNvPicPr>
            <a:picLocks noChangeAspect="1" noChangeArrowheads="1"/>
          </p:cNvPicPr>
          <p:nvPr/>
        </p:nvPicPr>
        <p:blipFill>
          <a:blip r:embed="rId3">
            <a:extLst>
              <a:ext uri="{28A0092B-C50C-407E-A947-70E740481C1C}">
                <a14:useLocalDpi xmlns:a14="http://schemas.microsoft.com/office/drawing/2010/main" val="0"/>
              </a:ext>
            </a:extLst>
          </a:blip>
          <a:srcRect l="3465" t="14326" r="5545" b="9169"/>
          <a:stretch>
            <a:fillRect/>
          </a:stretch>
        </p:blipFill>
        <p:spPr bwMode="auto">
          <a:xfrm>
            <a:off x="0" y="-1588"/>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ChangeArrowheads="1"/>
          </p:cNvSpPr>
          <p:nvPr/>
        </p:nvSpPr>
        <p:spPr bwMode="auto">
          <a:xfrm>
            <a:off x="1043608" y="548680"/>
            <a:ext cx="7488831" cy="3785652"/>
          </a:xfrm>
          <a:prstGeom prst="rect">
            <a:avLst/>
          </a:prstGeom>
          <a:solidFill>
            <a:schemeClr val="bg1">
              <a:lumMod val="95000"/>
            </a:schemeClr>
          </a:solidFill>
          <a:ln w="57150">
            <a:solidFill>
              <a:schemeClr val="accent2"/>
            </a:solidFill>
            <a:miter lim="800000"/>
            <a:headEnd/>
            <a:tailEnd/>
          </a:ln>
          <a:effectLst/>
          <a:extLst/>
        </p:spPr>
        <p:txBody>
          <a:bodyPr wrap="square">
            <a:spAutoFit/>
          </a:bodyPr>
          <a:lstStyle/>
          <a:p>
            <a:pPr algn="ctr">
              <a:defRPr/>
            </a:pPr>
            <a:r>
              <a:rPr lang="uk-UA" sz="6000" b="1" dirty="0"/>
              <a:t>ПОЛІЛОГ У НАУКОВОМУ ДИСКУРСІ</a:t>
            </a:r>
            <a:endParaRPr lang="ru-RU" sz="6000" dirty="0"/>
          </a:p>
          <a:p>
            <a:pPr algn="ctr">
              <a:defRPr/>
            </a:pPr>
            <a:endParaRPr lang="ru-RU" sz="6000" b="1" dirty="0">
              <a:effectLst>
                <a:outerShdw blurRad="38100" dist="38100" dir="2700000" algn="tl">
                  <a:srgbClr val="000000">
                    <a:alpha val="43137"/>
                  </a:srgbClr>
                </a:outerShdw>
              </a:effectLst>
            </a:endParaRPr>
          </a:p>
        </p:txBody>
      </p:sp>
      <p:sp>
        <p:nvSpPr>
          <p:cNvPr id="6" name="Подзаголовок 2"/>
          <p:cNvSpPr>
            <a:spLocks noGrp="1"/>
          </p:cNvSpPr>
          <p:nvPr>
            <p:ph type="subTitle" idx="4294967295"/>
          </p:nvPr>
        </p:nvSpPr>
        <p:spPr>
          <a:xfrm>
            <a:off x="323528" y="5229200"/>
            <a:ext cx="8768583" cy="1512887"/>
          </a:xfr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path path="circle">
              <a:fillToRect l="100000" t="100000"/>
            </a:path>
            <a:tileRect r="-100000" b="-100000"/>
          </a:gradFill>
          <a:ln>
            <a:solidFill>
              <a:schemeClr val="accent4">
                <a:lumMod val="75000"/>
              </a:schemeClr>
            </a:solidFill>
          </a:ln>
          <a:scene3d>
            <a:camera prst="orthographicFront"/>
            <a:lightRig rig="threePt" dir="t"/>
          </a:scene3d>
          <a:sp3d>
            <a:bevelT w="165100" prst="coolSlant"/>
          </a:sp3d>
        </p:spPr>
        <p:txBody>
          <a:bodyPr>
            <a:normAutofit/>
          </a:bodyPr>
          <a:lstStyle/>
          <a:p>
            <a:pPr eaLnBrk="1" fontAlgn="auto" hangingPunct="1">
              <a:spcAft>
                <a:spcPts val="0"/>
              </a:spcAft>
              <a:buFont typeface="Wingdings"/>
              <a:buNone/>
              <a:defRPr/>
            </a:pPr>
            <a:r>
              <a:rPr lang="uk-UA" dirty="0" smtClean="0"/>
              <a:t>Доктор педагогічних наук, професор</a:t>
            </a:r>
          </a:p>
          <a:p>
            <a:pPr eaLnBrk="1" fontAlgn="auto" hangingPunct="1">
              <a:spcAft>
                <a:spcPts val="0"/>
              </a:spcAft>
              <a:buFont typeface="Wingdings"/>
              <a:buNone/>
              <a:defRPr/>
            </a:pPr>
            <a:r>
              <a:rPr lang="uk-UA" dirty="0" smtClean="0"/>
              <a:t>Сидоренко В.В.</a:t>
            </a:r>
          </a:p>
          <a:p>
            <a:pPr eaLnBrk="1" fontAlgn="auto" hangingPunct="1">
              <a:spcAft>
                <a:spcPts val="0"/>
              </a:spcAft>
              <a:buFont typeface="Wingdings"/>
              <a:buNone/>
              <a:defRPr/>
            </a:pPr>
            <a:endParaRPr lang="ru-RU" dirty="0"/>
          </a:p>
        </p:txBody>
      </p:sp>
    </p:spTree>
    <p:extLst>
      <p:ext uri="{BB962C8B-B14F-4D97-AF65-F5344CB8AC3E}">
        <p14:creationId xmlns:p14="http://schemas.microsoft.com/office/powerpoint/2010/main" val="21715826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2000" fill="hold"/>
                                        <p:tgtEl>
                                          <p:spTgt spid="3074"/>
                                        </p:tgtEl>
                                        <p:attrNameLst>
                                          <p:attrName>ppt_w</p:attrName>
                                        </p:attrNameLst>
                                      </p:cBhvr>
                                      <p:tavLst>
                                        <p:tav tm="0">
                                          <p:val>
                                            <p:fltVal val="0"/>
                                          </p:val>
                                        </p:tav>
                                        <p:tav tm="100000">
                                          <p:val>
                                            <p:strVal val="#ppt_w"/>
                                          </p:val>
                                        </p:tav>
                                      </p:tavLst>
                                    </p:anim>
                                    <p:anim calcmode="lin" valueType="num">
                                      <p:cBhvr>
                                        <p:cTn id="8" dur="2000" fill="hold"/>
                                        <p:tgtEl>
                                          <p:spTgt spid="3074"/>
                                        </p:tgtEl>
                                        <p:attrNameLst>
                                          <p:attrName>ppt_h</p:attrName>
                                        </p:attrNameLst>
                                      </p:cBhvr>
                                      <p:tavLst>
                                        <p:tav tm="0">
                                          <p:val>
                                            <p:fltVal val="0"/>
                                          </p:val>
                                        </p:tav>
                                        <p:tav tm="100000">
                                          <p:val>
                                            <p:strVal val="#ppt_h"/>
                                          </p:val>
                                        </p:tav>
                                      </p:tavLst>
                                    </p:anim>
                                    <p:animEffect transition="in" filter="fade">
                                      <p:cBhvr>
                                        <p:cTn id="9"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5746650"/>
          </a:xfrm>
          <a:solidFill>
            <a:schemeClr val="bg1"/>
          </a:solidFill>
        </p:spPr>
        <p:txBody>
          <a:bodyPr>
            <a:normAutofit fontScale="90000"/>
          </a:bodyPr>
          <a:lstStyle/>
          <a:p>
            <a:r>
              <a:rPr lang="ru-RU" dirty="0"/>
              <a:t>До </a:t>
            </a:r>
            <a:r>
              <a:rPr lang="ru-RU" b="1" dirty="0" err="1">
                <a:solidFill>
                  <a:srgbClr val="FF0000"/>
                </a:solidFill>
              </a:rPr>
              <a:t>первинних</a:t>
            </a:r>
            <a:r>
              <a:rPr lang="ru-RU" b="1" dirty="0">
                <a:solidFill>
                  <a:srgbClr val="FF0000"/>
                </a:solidFill>
              </a:rPr>
              <a:t> </a:t>
            </a:r>
            <a:r>
              <a:rPr lang="ru-RU" b="1" dirty="0" err="1">
                <a:solidFill>
                  <a:srgbClr val="FF0000"/>
                </a:solidFill>
              </a:rPr>
              <a:t>наукових</a:t>
            </a:r>
            <a:r>
              <a:rPr lang="ru-RU" b="1" dirty="0">
                <a:solidFill>
                  <a:srgbClr val="FF0000"/>
                </a:solidFill>
              </a:rPr>
              <a:t> </a:t>
            </a:r>
            <a:r>
              <a:rPr lang="ru-RU" b="1" dirty="0" err="1">
                <a:solidFill>
                  <a:srgbClr val="FF0000"/>
                </a:solidFill>
              </a:rPr>
              <a:t>текстів</a:t>
            </a:r>
            <a:r>
              <a:rPr lang="ru-RU" dirty="0"/>
              <a:t>, мета </a:t>
            </a:r>
            <a:r>
              <a:rPr lang="ru-RU" dirty="0" err="1"/>
              <a:t>яких</a:t>
            </a:r>
            <a:r>
              <a:rPr lang="ru-RU" dirty="0"/>
              <a:t> — </a:t>
            </a:r>
            <a:r>
              <a:rPr lang="ru-RU" dirty="0" err="1"/>
              <a:t>передавання</a:t>
            </a:r>
            <a:r>
              <a:rPr lang="ru-RU" dirty="0"/>
              <a:t> </a:t>
            </a:r>
            <a:r>
              <a:rPr lang="ru-RU" dirty="0" err="1"/>
              <a:t>первинних</a:t>
            </a:r>
            <a:r>
              <a:rPr lang="ru-RU" dirty="0"/>
              <a:t> </a:t>
            </a:r>
            <a:r>
              <a:rPr lang="ru-RU" dirty="0" err="1"/>
              <a:t>наукових</a:t>
            </a:r>
            <a:r>
              <a:rPr lang="ru-RU" dirty="0"/>
              <a:t> </a:t>
            </a:r>
            <a:r>
              <a:rPr lang="ru-RU" dirty="0" err="1"/>
              <a:t>відомостей</a:t>
            </a:r>
            <a:r>
              <a:rPr lang="ru-RU" dirty="0"/>
              <a:t>, </a:t>
            </a:r>
            <a:r>
              <a:rPr lang="ru-RU" dirty="0" err="1"/>
              <a:t>отриманих</a:t>
            </a:r>
            <a:r>
              <a:rPr lang="ru-RU" dirty="0"/>
              <a:t> у </a:t>
            </a:r>
            <a:r>
              <a:rPr lang="ru-RU" dirty="0" err="1"/>
              <a:t>процесі</a:t>
            </a:r>
            <a:r>
              <a:rPr lang="ru-RU" dirty="0"/>
              <a:t> </a:t>
            </a:r>
            <a:r>
              <a:rPr lang="ru-RU" dirty="0" err="1"/>
              <a:t>наукових</a:t>
            </a:r>
            <a:r>
              <a:rPr lang="ru-RU" dirty="0"/>
              <a:t> </a:t>
            </a:r>
            <a:r>
              <a:rPr lang="ru-RU" dirty="0" err="1"/>
              <a:t>досліджень</a:t>
            </a:r>
            <a:r>
              <a:rPr lang="ru-RU" dirty="0"/>
              <a:t>, </a:t>
            </a:r>
            <a:r>
              <a:rPr lang="ru-RU" dirty="0" smtClean="0"/>
              <a:t>належать: </a:t>
            </a:r>
            <a:r>
              <a:rPr lang="ru-RU" dirty="0" err="1"/>
              <a:t>монографія</a:t>
            </a:r>
            <a:r>
              <a:rPr lang="ru-RU" dirty="0"/>
              <a:t>, </a:t>
            </a:r>
            <a:r>
              <a:rPr lang="ru-RU" dirty="0" err="1"/>
              <a:t>дисертація</a:t>
            </a:r>
            <a:r>
              <a:rPr lang="ru-RU" dirty="0"/>
              <a:t>, </a:t>
            </a:r>
            <a:r>
              <a:rPr lang="ru-RU" dirty="0" err="1" smtClean="0"/>
              <a:t>наукова</a:t>
            </a:r>
            <a:r>
              <a:rPr lang="ru-RU" dirty="0" smtClean="0"/>
              <a:t> </a:t>
            </a:r>
            <a:r>
              <a:rPr lang="ru-RU" dirty="0" err="1"/>
              <a:t>стаття</a:t>
            </a:r>
            <a:r>
              <a:rPr lang="ru-RU" dirty="0"/>
              <a:t>, </a:t>
            </a:r>
            <a:r>
              <a:rPr lang="ru-RU" dirty="0" err="1"/>
              <a:t>наукова</a:t>
            </a:r>
            <a:r>
              <a:rPr lang="ru-RU" dirty="0"/>
              <a:t> </a:t>
            </a:r>
            <a:r>
              <a:rPr lang="ru-RU" dirty="0" err="1"/>
              <a:t>доповідь</a:t>
            </a:r>
            <a:r>
              <a:rPr lang="ru-RU" dirty="0"/>
              <a:t> та </a:t>
            </a:r>
            <a:r>
              <a:rPr lang="ru-RU" dirty="0" err="1"/>
              <a:t>ін</a:t>
            </a:r>
            <a:r>
              <a:rPr lang="ru-RU" dirty="0"/>
              <a:t>.</a:t>
            </a:r>
          </a:p>
        </p:txBody>
      </p:sp>
    </p:spTree>
    <p:extLst>
      <p:ext uri="{BB962C8B-B14F-4D97-AF65-F5344CB8AC3E}">
        <p14:creationId xmlns:p14="http://schemas.microsoft.com/office/powerpoint/2010/main" val="1297121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034682"/>
          </a:xfrm>
          <a:solidFill>
            <a:schemeClr val="bg1"/>
          </a:solidFill>
        </p:spPr>
        <p:txBody>
          <a:bodyPr>
            <a:normAutofit fontScale="90000"/>
          </a:bodyPr>
          <a:lstStyle/>
          <a:p>
            <a:r>
              <a:rPr lang="ru-RU" b="1" dirty="0">
                <a:effectLst>
                  <a:outerShdw blurRad="38100" dist="38100" dir="2700000" algn="tl">
                    <a:srgbClr val="000000">
                      <a:alpha val="43137"/>
                    </a:srgbClr>
                  </a:outerShdw>
                </a:effectLst>
              </a:rPr>
              <a:t>До </a:t>
            </a:r>
            <a:r>
              <a:rPr lang="ru-RU" b="1" dirty="0" err="1">
                <a:solidFill>
                  <a:srgbClr val="FF0000"/>
                </a:solidFill>
                <a:effectLst>
                  <a:outerShdw blurRad="38100" dist="38100" dir="2700000" algn="tl">
                    <a:srgbClr val="000000">
                      <a:alpha val="43137"/>
                    </a:srgbClr>
                  </a:outerShdw>
                </a:effectLst>
              </a:rPr>
              <a:t>вторинних</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наукових</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текстів</a:t>
            </a:r>
            <a:r>
              <a:rPr lang="ru-RU" b="1" dirty="0">
                <a:solidFill>
                  <a:srgbClr val="FF0000"/>
                </a:solidFill>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a:t>
            </a:r>
            <a:r>
              <a:rPr lang="ru-RU" b="1" dirty="0" err="1">
                <a:effectLst>
                  <a:outerShdw blurRad="38100" dist="38100" dir="2700000" algn="tl">
                    <a:srgbClr val="000000">
                      <a:alpha val="43137"/>
                    </a:srgbClr>
                  </a:outerShdw>
                </a:effectLst>
              </a:rPr>
              <a:t>їх</a:t>
            </a:r>
            <a:r>
              <a:rPr lang="ru-RU" b="1" dirty="0">
                <a:effectLst>
                  <a:outerShdw blurRad="38100" dist="38100" dir="2700000" algn="tl">
                    <a:srgbClr val="000000">
                      <a:alpha val="43137"/>
                    </a:srgbClr>
                  </a:outerShdw>
                </a:effectLst>
              </a:rPr>
              <a:t> мета — </a:t>
            </a:r>
            <a:r>
              <a:rPr lang="ru-RU" b="1" dirty="0" err="1">
                <a:effectLst>
                  <a:outerShdw blurRad="38100" dist="38100" dir="2700000" algn="tl">
                    <a:srgbClr val="000000">
                      <a:alpha val="43137"/>
                    </a:srgbClr>
                  </a:outerShdw>
                </a:effectLst>
              </a:rPr>
              <a:t>опис</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змісту</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первинних</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текстів</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зараховують</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конспекти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реферати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анотації</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рецензії</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тези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науково-технічні</a:t>
            </a:r>
            <a:r>
              <a:rPr lang="ru-RU" b="1" dirty="0">
                <a:effectLst>
                  <a:outerShdw blurRad="38100" dist="38100" dir="2700000" algn="tl">
                    <a:srgbClr val="000000">
                      <a:alpha val="43137"/>
                    </a:srgbClr>
                  </a:outerShdw>
                </a:effectLst>
              </a:rPr>
              <a:t> огляди, </a:t>
            </a:r>
            <a:r>
              <a:rPr lang="ru-RU" b="1" dirty="0" err="1">
                <a:effectLst>
                  <a:outerShdw blurRad="38100" dist="38100" dir="2700000" algn="tl">
                    <a:srgbClr val="000000">
                      <a:alpha val="43137"/>
                    </a:srgbClr>
                  </a:outerShdw>
                </a:effectLst>
              </a:rPr>
              <a:t>наукові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звіти</a:t>
            </a:r>
            <a:r>
              <a:rPr lang="ru-RU" b="1" dirty="0">
                <a:effectLst>
                  <a:outerShdw blurRad="38100" dist="38100" dir="2700000" algn="tl">
                    <a:srgbClr val="000000">
                      <a:alpha val="43137"/>
                    </a:srgbClr>
                  </a:outerShdw>
                </a:effectLst>
              </a:rPr>
              <a:t>, резюме, </a:t>
            </a:r>
            <a:r>
              <a:rPr lang="ru-RU" b="1" dirty="0" err="1">
                <a:effectLst>
                  <a:outerShdw blurRad="38100" dist="38100" dir="2700000" algn="tl">
                    <a:srgbClr val="000000">
                      <a:alpha val="43137"/>
                    </a:srgbClr>
                  </a:outerShdw>
                </a:effectLst>
              </a:rPr>
              <a:t>протоколи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засідань</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наукових</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товариств</a:t>
            </a:r>
            <a:r>
              <a:rPr lang="ru-RU" b="1" dirty="0">
                <a:effectLst>
                  <a:outerShdw blurRad="38100" dist="38100" dir="2700000" algn="tl">
                    <a:srgbClr val="000000">
                      <a:alpha val="43137"/>
                    </a:srgbClr>
                  </a:outerShdw>
                </a:effectLst>
              </a:rPr>
              <a:t> тощо.</a:t>
            </a:r>
            <a:r>
              <a:rPr lang="ru-RU" dirty="0"/>
              <a:t/>
            </a:r>
            <a:br>
              <a:rPr lang="ru-RU" dirty="0"/>
            </a:br>
            <a:endParaRPr lang="ru-RU" dirty="0"/>
          </a:p>
        </p:txBody>
      </p:sp>
    </p:spTree>
    <p:extLst>
      <p:ext uri="{BB962C8B-B14F-4D97-AF65-F5344CB8AC3E}">
        <p14:creationId xmlns:p14="http://schemas.microsoft.com/office/powerpoint/2010/main" val="3731257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4638"/>
            <a:ext cx="8507288" cy="1143000"/>
          </a:xfrm>
          <a:solidFill>
            <a:schemeClr val="bg2">
              <a:lumMod val="90000"/>
            </a:schemeClr>
          </a:solidFill>
          <a:ln>
            <a:solidFill>
              <a:srgbClr val="FFFF6D"/>
            </a:solidFill>
            <a:miter lim="800000"/>
            <a:headEnd/>
            <a:tailEnd/>
          </a:ln>
        </p:spPr>
        <p:txBody>
          <a:bodyPr/>
          <a:lstStyle/>
          <a:p>
            <a:pPr eaLnBrk="1" hangingPunct="1"/>
            <a:r>
              <a:rPr lang="ru-RU" sz="6000" b="1" dirty="0" smtClean="0">
                <a:solidFill>
                  <a:srgbClr val="FFFF00"/>
                </a:solidFill>
                <a:effectLst>
                  <a:outerShdw blurRad="38100" dist="38100" dir="2700000" algn="tl">
                    <a:srgbClr val="000000">
                      <a:alpha val="43137"/>
                    </a:srgbClr>
                  </a:outerShdw>
                </a:effectLst>
              </a:rPr>
              <a:t>  </a:t>
            </a:r>
            <a:r>
              <a:rPr lang="ru-RU" sz="6000" b="1" dirty="0" smtClean="0">
                <a:solidFill>
                  <a:schemeClr val="tx2">
                    <a:lumMod val="60000"/>
                    <a:lumOff val="40000"/>
                  </a:schemeClr>
                </a:solidFill>
                <a:effectLst>
                  <a:outerShdw blurRad="38100" dist="38100" dir="2700000" algn="tl">
                    <a:srgbClr val="000000">
                      <a:alpha val="43137"/>
                    </a:srgbClr>
                  </a:outerShdw>
                </a:effectLst>
              </a:rPr>
              <a:t>НАУКОВА СТАТТЯ</a:t>
            </a:r>
          </a:p>
        </p:txBody>
      </p:sp>
      <p:sp>
        <p:nvSpPr>
          <p:cNvPr id="66563" name="Rectangle 3"/>
          <p:cNvSpPr>
            <a:spLocks noGrp="1" noChangeArrowheads="1"/>
          </p:cNvSpPr>
          <p:nvPr>
            <p:ph type="body" idx="1"/>
          </p:nvPr>
        </p:nvSpPr>
        <p:spPr>
          <a:xfrm>
            <a:off x="323850" y="1600200"/>
            <a:ext cx="8362950" cy="4997450"/>
          </a:xfrm>
          <a:solidFill>
            <a:schemeClr val="bg1">
              <a:lumMod val="95000"/>
            </a:schemeClr>
          </a:solidFill>
          <a:ln>
            <a:solidFill>
              <a:schemeClr val="accent2"/>
            </a:solidFill>
            <a:miter lim="800000"/>
            <a:headEnd/>
            <a:tailEnd/>
          </a:ln>
        </p:spPr>
        <p:txBody>
          <a:bodyPr/>
          <a:lstStyle/>
          <a:p>
            <a:pPr algn="ctr" eaLnBrk="1" hangingPunct="1">
              <a:buFontTx/>
              <a:buNone/>
              <a:defRPr/>
            </a:pPr>
            <a:r>
              <a:rPr lang="ru-RU" sz="4000" b="1" dirty="0" smtClean="0">
                <a:effectLst>
                  <a:outerShdw blurRad="38100" dist="38100" dir="2700000" algn="tl">
                    <a:srgbClr val="FFFFFF"/>
                  </a:outerShdw>
                </a:effectLst>
                <a:latin typeface="Times New Roman" pitchFamily="18" charset="0"/>
              </a:rPr>
              <a:t>є одним </a:t>
            </a:r>
            <a:r>
              <a:rPr lang="ru-RU" sz="4000" b="1" dirty="0" err="1" smtClean="0">
                <a:effectLst>
                  <a:outerShdw blurRad="38100" dist="38100" dir="2700000" algn="tl">
                    <a:srgbClr val="FFFFFF"/>
                  </a:outerShdw>
                </a:effectLst>
                <a:latin typeface="Times New Roman" pitchFamily="18" charset="0"/>
              </a:rPr>
              <a:t>із</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видів</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публікацій</a:t>
            </a:r>
            <a:r>
              <a:rPr lang="ru-RU" sz="4000" b="1" dirty="0" smtClean="0">
                <a:effectLst>
                  <a:outerShdw blurRad="38100" dist="38100" dir="2700000" algn="tl">
                    <a:srgbClr val="FFFFFF"/>
                  </a:outerShdw>
                </a:effectLst>
                <a:latin typeface="Times New Roman" pitchFamily="18" charset="0"/>
              </a:rPr>
              <a:t>, в </a:t>
            </a:r>
            <a:r>
              <a:rPr lang="ru-RU" sz="4000" b="1" dirty="0" err="1" smtClean="0">
                <a:effectLst>
                  <a:outerShdw blurRad="38100" dist="38100" dir="2700000" algn="tl">
                    <a:srgbClr val="FFFFFF"/>
                  </a:outerShdw>
                </a:effectLst>
                <a:latin typeface="Times New Roman" pitchFamily="18" charset="0"/>
              </a:rPr>
              <a:t>якій</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подаються</a:t>
            </a:r>
            <a:r>
              <a:rPr lang="ru-RU" sz="4000" b="1"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проміжні</a:t>
            </a:r>
            <a:r>
              <a:rPr lang="ru-RU" sz="4000" b="1" u="sng"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або</a:t>
            </a:r>
            <a:r>
              <a:rPr lang="ru-RU" sz="4000" b="1" u="sng"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кінцеві</a:t>
            </a:r>
            <a:r>
              <a:rPr lang="ru-RU" sz="4000" b="1" u="sng"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результати</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висвітлюються</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конкретні</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окремі</a:t>
            </a:r>
            <a:r>
              <a:rPr lang="ru-RU" sz="4000" b="1"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питання</a:t>
            </a:r>
            <a:r>
              <a:rPr lang="ru-RU" sz="4000" b="1" u="sng" dirty="0" smtClean="0">
                <a:effectLst>
                  <a:outerShdw blurRad="38100" dist="38100" dir="2700000" algn="tl">
                    <a:srgbClr val="FFFFFF"/>
                  </a:outerShdw>
                </a:effectLst>
                <a:latin typeface="Times New Roman" pitchFamily="18" charset="0"/>
              </a:rPr>
              <a:t> за темою дослідження</a:t>
            </a:r>
            <a:r>
              <a:rPr lang="ru-RU" sz="4000" b="1"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фіксується</a:t>
            </a:r>
            <a:r>
              <a:rPr lang="ru-RU" sz="4000" b="1" u="sng"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науковий</a:t>
            </a:r>
            <a:r>
              <a:rPr lang="ru-RU" sz="4000" b="1" u="sng" dirty="0" smtClean="0">
                <a:effectLst>
                  <a:outerShdw blurRad="38100" dist="38100" dir="2700000" algn="tl">
                    <a:srgbClr val="FFFFFF"/>
                  </a:outerShdw>
                </a:effectLst>
                <a:latin typeface="Times New Roman" pitchFamily="18" charset="0"/>
              </a:rPr>
              <a:t> </a:t>
            </a:r>
            <a:r>
              <a:rPr lang="ru-RU" sz="4000" b="1" u="sng" dirty="0" err="1" smtClean="0">
                <a:effectLst>
                  <a:outerShdw blurRad="38100" dist="38100" dir="2700000" algn="tl">
                    <a:srgbClr val="FFFFFF"/>
                  </a:outerShdw>
                </a:effectLst>
                <a:latin typeface="Times New Roman" pitchFamily="18" charset="0"/>
              </a:rPr>
              <a:t>пріоритет</a:t>
            </a:r>
            <a:r>
              <a:rPr lang="ru-RU" sz="4000" b="1" u="sng" dirty="0" smtClean="0">
                <a:effectLst>
                  <a:outerShdw blurRad="38100" dist="38100" dir="2700000" algn="tl">
                    <a:srgbClr val="FFFFFF"/>
                  </a:outerShdw>
                </a:effectLst>
                <a:latin typeface="Times New Roman" pitchFamily="18" charset="0"/>
              </a:rPr>
              <a:t> автора</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робить</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її</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матеріал</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надбанням</a:t>
            </a:r>
            <a:r>
              <a:rPr lang="ru-RU" sz="4000" b="1" dirty="0" smtClean="0">
                <a:effectLst>
                  <a:outerShdw blurRad="38100" dist="38100" dir="2700000" algn="tl">
                    <a:srgbClr val="FFFFFF"/>
                  </a:outerShdw>
                </a:effectLst>
                <a:latin typeface="Times New Roman" pitchFamily="18" charset="0"/>
              </a:rPr>
              <a:t> </a:t>
            </a:r>
            <a:r>
              <a:rPr lang="ru-RU" sz="4000" b="1" dirty="0" err="1" smtClean="0">
                <a:effectLst>
                  <a:outerShdw blurRad="38100" dist="38100" dir="2700000" algn="tl">
                    <a:srgbClr val="FFFFFF"/>
                  </a:outerShdw>
                </a:effectLst>
                <a:latin typeface="Times New Roman" pitchFamily="18" charset="0"/>
              </a:rPr>
              <a:t>фахівців</a:t>
            </a:r>
            <a:endParaRPr lang="ru-RU" sz="4000" b="1" dirty="0" smtClean="0">
              <a:effectLst>
                <a:outerShdw blurRad="38100" dist="38100" dir="2700000" algn="tl">
                  <a:srgbClr val="FFFFFF"/>
                </a:outerShdw>
              </a:effectLst>
              <a:latin typeface="Times New Roman" pitchFamily="18" charset="0"/>
            </a:endParaRPr>
          </a:p>
        </p:txBody>
      </p:sp>
      <p:pic>
        <p:nvPicPr>
          <p:cNvPr id="26628" name="Picture 5" descr="13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76375"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3273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AutoShape 3"/>
          <p:cNvSpPr>
            <a:spLocks noChangeArrowheads="1"/>
          </p:cNvSpPr>
          <p:nvPr/>
        </p:nvSpPr>
        <p:spPr bwMode="ltGray">
          <a:xfrm rot="5400000">
            <a:off x="-2413001" y="1439863"/>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pPr>
              <a:defRPr/>
            </a:pPr>
            <a:endParaRPr lang="ru-RU"/>
          </a:p>
        </p:txBody>
      </p:sp>
      <p:sp>
        <p:nvSpPr>
          <p:cNvPr id="10245" name="AutoShape 5"/>
          <p:cNvSpPr>
            <a:spLocks noChangeArrowheads="1"/>
          </p:cNvSpPr>
          <p:nvPr/>
        </p:nvSpPr>
        <p:spPr bwMode="gray">
          <a:xfrm>
            <a:off x="1619250" y="5300663"/>
            <a:ext cx="6997700" cy="1368425"/>
          </a:xfrm>
          <a:prstGeom prst="roundRect">
            <a:avLst>
              <a:gd name="adj" fmla="val 50000"/>
            </a:avLst>
          </a:prstGeom>
          <a:solidFill>
            <a:srgbClr val="FFFFCC"/>
          </a:solidFill>
          <a:ln w="28575" algn="ctr">
            <a:solidFill>
              <a:srgbClr val="990000"/>
            </a:solidFill>
            <a:round/>
            <a:headEnd/>
            <a:tailEnd/>
          </a:ln>
        </p:spPr>
        <p:txBody>
          <a:bodyPr wrap="none" anchor="ctr"/>
          <a:lstStyle/>
          <a:p>
            <a:pPr eaLnBrk="0" hangingPunct="0">
              <a:defRPr/>
            </a:pPr>
            <a:r>
              <a:rPr lang="uk-UA" sz="3600" b="1" dirty="0">
                <a:solidFill>
                  <a:schemeClr val="tx2"/>
                </a:solidFill>
                <a:effectLst>
                  <a:outerShdw blurRad="38100" dist="38100" dir="2700000" algn="tl">
                    <a:srgbClr val="000000">
                      <a:alpha val="43137"/>
                    </a:srgbClr>
                  </a:outerShdw>
                </a:effectLst>
              </a:rPr>
              <a:t>НАУКОВО-ПУБЛІЦИСТИЧНА </a:t>
            </a:r>
          </a:p>
          <a:p>
            <a:pPr eaLnBrk="0" hangingPunct="0">
              <a:defRPr/>
            </a:pPr>
            <a:r>
              <a:rPr lang="uk-UA" sz="2000" b="1" dirty="0">
                <a:solidFill>
                  <a:schemeClr val="tx2"/>
                </a:solidFill>
              </a:rPr>
              <a:t>(актуальні для наукової громадськості проблеми)</a:t>
            </a:r>
            <a:endParaRPr lang="en-US" sz="2000" b="1" dirty="0">
              <a:solidFill>
                <a:schemeClr val="tx2"/>
              </a:solidFill>
            </a:endParaRPr>
          </a:p>
        </p:txBody>
      </p:sp>
      <p:grpSp>
        <p:nvGrpSpPr>
          <p:cNvPr id="28676" name="Group 6"/>
          <p:cNvGrpSpPr>
            <a:grpSpLocks/>
          </p:cNvGrpSpPr>
          <p:nvPr/>
        </p:nvGrpSpPr>
        <p:grpSpPr bwMode="auto">
          <a:xfrm>
            <a:off x="1187450" y="1866900"/>
            <a:ext cx="720725" cy="481013"/>
            <a:chOff x="2078" y="1471"/>
            <a:chExt cx="1615" cy="2039"/>
          </a:xfrm>
        </p:grpSpPr>
        <p:sp>
          <p:nvSpPr>
            <p:cNvPr id="28702" name="Oval 7"/>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lgn="ctr">
                  <a:solidFill>
                    <a:srgbClr val="000000"/>
                  </a:solidFill>
                  <a:round/>
                  <a:headEnd/>
                  <a:tailEnd/>
                </a14:hiddenLine>
              </a:ext>
            </a:extLst>
          </p:spPr>
          <p:txBody>
            <a:bodyPr wrap="none" anchor="ctr"/>
            <a:lstStyle/>
            <a:p>
              <a:endParaRPr lang="uk-UA"/>
            </a:p>
          </p:txBody>
        </p:sp>
        <p:sp>
          <p:nvSpPr>
            <p:cNvPr id="28703" name="Oval 8"/>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uk-UA"/>
            </a:p>
          </p:txBody>
        </p:sp>
        <p:sp>
          <p:nvSpPr>
            <p:cNvPr id="3" name="Oval 9"/>
            <p:cNvSpPr>
              <a:spLocks noChangeArrowheads="1"/>
            </p:cNvSpPr>
            <p:nvPr/>
          </p:nvSpPr>
          <p:spPr bwMode="gray">
            <a:xfrm>
              <a:off x="2380" y="1471"/>
              <a:ext cx="413" cy="2039"/>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ru-RU"/>
            </a:p>
          </p:txBody>
        </p:sp>
        <p:sp>
          <p:nvSpPr>
            <p:cNvPr id="28705" name="Oval 10"/>
            <p:cNvSpPr>
              <a:spLocks noChangeArrowheads="1"/>
            </p:cNvSpPr>
            <p:nvPr/>
          </p:nvSpPr>
          <p:spPr bwMode="gray">
            <a:xfrm>
              <a:off x="2380" y="1471"/>
              <a:ext cx="413" cy="2039"/>
            </a:xfrm>
            <a:prstGeom prst="ellipse">
              <a:avLst/>
            </a:prstGeom>
            <a:gradFill rotWithShape="1">
              <a:gsLst>
                <a:gs pos="0">
                  <a:srgbClr val="000000"/>
                </a:gs>
                <a:gs pos="100000">
                  <a:srgbClr val="FFCC00"/>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spAutoFit/>
            </a:bodyPr>
            <a:lstStyle/>
            <a:p>
              <a:endParaRPr lang="uk-UA"/>
            </a:p>
          </p:txBody>
        </p:sp>
        <p:sp>
          <p:nvSpPr>
            <p:cNvPr id="10251" name="Oval 11"/>
            <p:cNvSpPr>
              <a:spLocks noChangeArrowheads="1"/>
            </p:cNvSpPr>
            <p:nvPr/>
          </p:nvSpPr>
          <p:spPr bwMode="gray">
            <a:xfrm>
              <a:off x="2334" y="1471"/>
              <a:ext cx="1096" cy="2039"/>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ru-RU"/>
            </a:p>
          </p:txBody>
        </p:sp>
        <p:sp>
          <p:nvSpPr>
            <p:cNvPr id="28707" name="Oval 12"/>
            <p:cNvSpPr>
              <a:spLocks noChangeArrowheads="1"/>
            </p:cNvSpPr>
            <p:nvPr/>
          </p:nvSpPr>
          <p:spPr bwMode="gray">
            <a:xfrm>
              <a:off x="2334" y="1471"/>
              <a:ext cx="1097" cy="2039"/>
            </a:xfrm>
            <a:prstGeom prst="ellipse">
              <a:avLst/>
            </a:prstGeom>
            <a:gradFill rotWithShape="1">
              <a:gsLst>
                <a:gs pos="0">
                  <a:srgbClr val="FFCC00"/>
                </a:gs>
                <a:gs pos="100000">
                  <a:srgbClr val="7C6300"/>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uk-UA"/>
            </a:p>
          </p:txBody>
        </p:sp>
      </p:grpSp>
      <p:grpSp>
        <p:nvGrpSpPr>
          <p:cNvPr id="28677" name="Group 13"/>
          <p:cNvGrpSpPr>
            <a:grpSpLocks/>
          </p:cNvGrpSpPr>
          <p:nvPr/>
        </p:nvGrpSpPr>
        <p:grpSpPr bwMode="auto">
          <a:xfrm>
            <a:off x="1619250" y="3019425"/>
            <a:ext cx="741363" cy="481013"/>
            <a:chOff x="2078" y="1471"/>
            <a:chExt cx="1615" cy="2039"/>
          </a:xfrm>
        </p:grpSpPr>
        <p:sp>
          <p:nvSpPr>
            <p:cNvPr id="28696" name="Oval 1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lgn="ctr">
                  <a:solidFill>
                    <a:srgbClr val="000000"/>
                  </a:solidFill>
                  <a:round/>
                  <a:headEnd/>
                  <a:tailEnd/>
                </a14:hiddenLine>
              </a:ext>
            </a:extLst>
          </p:spPr>
          <p:txBody>
            <a:bodyPr wrap="none" anchor="ctr"/>
            <a:lstStyle/>
            <a:p>
              <a:endParaRPr lang="uk-UA"/>
            </a:p>
          </p:txBody>
        </p:sp>
        <p:sp>
          <p:nvSpPr>
            <p:cNvPr id="28697" name="Oval 1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uk-UA"/>
            </a:p>
          </p:txBody>
        </p:sp>
        <p:sp>
          <p:nvSpPr>
            <p:cNvPr id="10256" name="Oval 16"/>
            <p:cNvSpPr>
              <a:spLocks noChangeArrowheads="1"/>
            </p:cNvSpPr>
            <p:nvPr/>
          </p:nvSpPr>
          <p:spPr bwMode="gray">
            <a:xfrm>
              <a:off x="2382" y="1471"/>
              <a:ext cx="401" cy="2039"/>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ru-RU"/>
            </a:p>
          </p:txBody>
        </p:sp>
        <p:sp>
          <p:nvSpPr>
            <p:cNvPr id="28699" name="Oval 17"/>
            <p:cNvSpPr>
              <a:spLocks noChangeArrowheads="1"/>
            </p:cNvSpPr>
            <p:nvPr/>
          </p:nvSpPr>
          <p:spPr bwMode="gray">
            <a:xfrm>
              <a:off x="2382" y="1471"/>
              <a:ext cx="401" cy="2039"/>
            </a:xfrm>
            <a:prstGeom prst="ellipse">
              <a:avLst/>
            </a:prstGeom>
            <a:gradFill rotWithShape="1">
              <a:gsLst>
                <a:gs pos="0">
                  <a:srgbClr val="000000"/>
                </a:gs>
                <a:gs pos="100000">
                  <a:srgbClr val="48BE67"/>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spAutoFit/>
            </a:bodyPr>
            <a:lstStyle/>
            <a:p>
              <a:endParaRPr lang="uk-UA"/>
            </a:p>
          </p:txBody>
        </p:sp>
        <p:sp>
          <p:nvSpPr>
            <p:cNvPr id="10258" name="Oval 18"/>
            <p:cNvSpPr>
              <a:spLocks noChangeArrowheads="1"/>
            </p:cNvSpPr>
            <p:nvPr/>
          </p:nvSpPr>
          <p:spPr bwMode="gray">
            <a:xfrm>
              <a:off x="2334" y="1471"/>
              <a:ext cx="1096" cy="2039"/>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ru-RU"/>
            </a:p>
          </p:txBody>
        </p:sp>
        <p:sp>
          <p:nvSpPr>
            <p:cNvPr id="28701" name="Oval 19"/>
            <p:cNvSpPr>
              <a:spLocks noChangeArrowheads="1"/>
            </p:cNvSpPr>
            <p:nvPr/>
          </p:nvSpPr>
          <p:spPr bwMode="gray">
            <a:xfrm>
              <a:off x="2334" y="1471"/>
              <a:ext cx="1097" cy="2039"/>
            </a:xfrm>
            <a:prstGeom prst="ellipse">
              <a:avLst/>
            </a:prstGeom>
            <a:gradFill rotWithShape="1">
              <a:gsLst>
                <a:gs pos="0">
                  <a:srgbClr val="48BE67"/>
                </a:gs>
                <a:gs pos="100000">
                  <a:srgbClr val="235C32"/>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uk-UA"/>
            </a:p>
          </p:txBody>
        </p:sp>
      </p:grpSp>
      <p:grpSp>
        <p:nvGrpSpPr>
          <p:cNvPr id="28678" name="Group 20"/>
          <p:cNvGrpSpPr>
            <a:grpSpLocks/>
          </p:cNvGrpSpPr>
          <p:nvPr/>
        </p:nvGrpSpPr>
        <p:grpSpPr bwMode="auto">
          <a:xfrm>
            <a:off x="1619250" y="4149725"/>
            <a:ext cx="936625" cy="481013"/>
            <a:chOff x="2078" y="1471"/>
            <a:chExt cx="1615" cy="2039"/>
          </a:xfrm>
        </p:grpSpPr>
        <p:sp>
          <p:nvSpPr>
            <p:cNvPr id="28690" name="Oval 21"/>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lgn="ctr">
                  <a:solidFill>
                    <a:srgbClr val="000000"/>
                  </a:solidFill>
                  <a:round/>
                  <a:headEnd/>
                  <a:tailEnd/>
                </a14:hiddenLine>
              </a:ext>
            </a:extLst>
          </p:spPr>
          <p:txBody>
            <a:bodyPr wrap="none" anchor="ctr"/>
            <a:lstStyle/>
            <a:p>
              <a:endParaRPr lang="uk-UA"/>
            </a:p>
          </p:txBody>
        </p:sp>
        <p:sp>
          <p:nvSpPr>
            <p:cNvPr id="28691" name="Oval 22"/>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uk-UA"/>
            </a:p>
          </p:txBody>
        </p:sp>
        <p:sp>
          <p:nvSpPr>
            <p:cNvPr id="8" name="Oval 23"/>
            <p:cNvSpPr>
              <a:spLocks noChangeArrowheads="1"/>
            </p:cNvSpPr>
            <p:nvPr/>
          </p:nvSpPr>
          <p:spPr bwMode="gray">
            <a:xfrm>
              <a:off x="2398" y="1471"/>
              <a:ext cx="318" cy="2039"/>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ru-RU"/>
            </a:p>
          </p:txBody>
        </p:sp>
        <p:sp>
          <p:nvSpPr>
            <p:cNvPr id="28693" name="Oval 24"/>
            <p:cNvSpPr>
              <a:spLocks noChangeArrowheads="1"/>
            </p:cNvSpPr>
            <p:nvPr/>
          </p:nvSpPr>
          <p:spPr bwMode="gray">
            <a:xfrm>
              <a:off x="2398" y="1471"/>
              <a:ext cx="318" cy="2039"/>
            </a:xfrm>
            <a:prstGeom prst="ellipse">
              <a:avLst/>
            </a:prstGeom>
            <a:gradFill rotWithShape="1">
              <a:gsLst>
                <a:gs pos="0">
                  <a:srgbClr val="21B3E1"/>
                </a:gs>
                <a:gs pos="100000">
                  <a:srgbClr val="0F5368"/>
                </a:gs>
              </a:gsLst>
              <a:lin ang="54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spAutoFit/>
            </a:bodyPr>
            <a:lstStyle/>
            <a:p>
              <a:endParaRPr lang="uk-UA"/>
            </a:p>
          </p:txBody>
        </p:sp>
        <p:sp>
          <p:nvSpPr>
            <p:cNvPr id="9" name="Oval 25"/>
            <p:cNvSpPr>
              <a:spLocks noChangeArrowheads="1"/>
            </p:cNvSpPr>
            <p:nvPr/>
          </p:nvSpPr>
          <p:spPr bwMode="gray">
            <a:xfrm>
              <a:off x="2335" y="1471"/>
              <a:ext cx="1095" cy="2039"/>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ru-RU"/>
            </a:p>
          </p:txBody>
        </p:sp>
        <p:sp>
          <p:nvSpPr>
            <p:cNvPr id="28695" name="Oval 26"/>
            <p:cNvSpPr>
              <a:spLocks noChangeArrowheads="1"/>
            </p:cNvSpPr>
            <p:nvPr/>
          </p:nvSpPr>
          <p:spPr bwMode="gray">
            <a:xfrm>
              <a:off x="2334" y="1471"/>
              <a:ext cx="1097" cy="2039"/>
            </a:xfrm>
            <a:prstGeom prst="ellipse">
              <a:avLst/>
            </a:prstGeom>
            <a:gradFill rotWithShape="1">
              <a:gsLst>
                <a:gs pos="0">
                  <a:srgbClr val="21B3E1"/>
                </a:gs>
                <a:gs pos="100000">
                  <a:srgbClr val="10576D"/>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uk-UA"/>
            </a:p>
          </p:txBody>
        </p:sp>
      </p:grpSp>
      <p:grpSp>
        <p:nvGrpSpPr>
          <p:cNvPr id="28679" name="Group 27"/>
          <p:cNvGrpSpPr>
            <a:grpSpLocks/>
          </p:cNvGrpSpPr>
          <p:nvPr/>
        </p:nvGrpSpPr>
        <p:grpSpPr bwMode="auto">
          <a:xfrm>
            <a:off x="1187450" y="5157788"/>
            <a:ext cx="792163" cy="481012"/>
            <a:chOff x="2078" y="1471"/>
            <a:chExt cx="1615" cy="2039"/>
          </a:xfrm>
        </p:grpSpPr>
        <p:sp>
          <p:nvSpPr>
            <p:cNvPr id="28684" name="Oval 28"/>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lgn="ctr">
                  <a:solidFill>
                    <a:srgbClr val="000000"/>
                  </a:solidFill>
                  <a:round/>
                  <a:headEnd/>
                  <a:tailEnd/>
                </a14:hiddenLine>
              </a:ext>
            </a:extLst>
          </p:spPr>
          <p:txBody>
            <a:bodyPr wrap="none" anchor="ctr"/>
            <a:lstStyle/>
            <a:p>
              <a:endParaRPr lang="uk-UA"/>
            </a:p>
          </p:txBody>
        </p:sp>
        <p:sp>
          <p:nvSpPr>
            <p:cNvPr id="28685" name="Oval 29"/>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uk-UA"/>
            </a:p>
          </p:txBody>
        </p:sp>
        <p:sp>
          <p:nvSpPr>
            <p:cNvPr id="10270" name="Oval 30"/>
            <p:cNvSpPr>
              <a:spLocks noChangeArrowheads="1"/>
            </p:cNvSpPr>
            <p:nvPr/>
          </p:nvSpPr>
          <p:spPr bwMode="gray">
            <a:xfrm>
              <a:off x="2389" y="1471"/>
              <a:ext cx="375" cy="2039"/>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ru-RU"/>
            </a:p>
          </p:txBody>
        </p:sp>
        <p:sp>
          <p:nvSpPr>
            <p:cNvPr id="28687" name="Oval 31"/>
            <p:cNvSpPr>
              <a:spLocks noChangeArrowheads="1"/>
            </p:cNvSpPr>
            <p:nvPr/>
          </p:nvSpPr>
          <p:spPr bwMode="gray">
            <a:xfrm>
              <a:off x="2389" y="1471"/>
              <a:ext cx="375" cy="2039"/>
            </a:xfrm>
            <a:prstGeom prst="ellipse">
              <a:avLst/>
            </a:prstGeom>
            <a:gradFill rotWithShape="1">
              <a:gsLst>
                <a:gs pos="0">
                  <a:srgbClr val="000000"/>
                </a:gs>
                <a:gs pos="100000">
                  <a:srgbClr val="8D67E1"/>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spAutoFit/>
            </a:bodyPr>
            <a:lstStyle/>
            <a:p>
              <a:endParaRPr lang="uk-UA"/>
            </a:p>
          </p:txBody>
        </p:sp>
        <p:sp>
          <p:nvSpPr>
            <p:cNvPr id="10272" name="Oval 32"/>
            <p:cNvSpPr>
              <a:spLocks noChangeArrowheads="1"/>
            </p:cNvSpPr>
            <p:nvPr/>
          </p:nvSpPr>
          <p:spPr bwMode="gray">
            <a:xfrm>
              <a:off x="2334" y="1471"/>
              <a:ext cx="1097" cy="2039"/>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ru-RU"/>
            </a:p>
          </p:txBody>
        </p:sp>
        <p:sp>
          <p:nvSpPr>
            <p:cNvPr id="28689" name="Oval 33"/>
            <p:cNvSpPr>
              <a:spLocks noChangeArrowheads="1"/>
            </p:cNvSpPr>
            <p:nvPr/>
          </p:nvSpPr>
          <p:spPr bwMode="gray">
            <a:xfrm>
              <a:off x="2334" y="1471"/>
              <a:ext cx="1097" cy="2039"/>
            </a:xfrm>
            <a:prstGeom prst="ellipse">
              <a:avLst/>
            </a:prstGeom>
            <a:gradFill rotWithShape="1">
              <a:gsLst>
                <a:gs pos="0">
                  <a:srgbClr val="8D67E1"/>
                </a:gs>
                <a:gs pos="100000">
                  <a:srgbClr val="45326D"/>
                </a:gs>
              </a:gsLst>
              <a:lin ang="2700000" scaled="1"/>
            </a:gradFill>
            <a:ln>
              <a:noFill/>
            </a:ln>
            <a:extLst>
              <a:ext uri="{91240B29-F687-4F45-9708-019B960494DF}">
                <a14:hiddenLine xmlns:a14="http://schemas.microsoft.com/office/drawing/2010/main" w="38100" algn="ctr">
                  <a:solidFill>
                    <a:srgbClr val="000000"/>
                  </a:solidFill>
                  <a:round/>
                  <a:headEnd/>
                  <a:tailEnd/>
                </a14:hiddenLine>
              </a:ext>
            </a:extLst>
          </p:spPr>
          <p:txBody>
            <a:bodyPr anchor="ctr">
              <a:spAutoFit/>
            </a:bodyPr>
            <a:lstStyle/>
            <a:p>
              <a:endParaRPr lang="uk-UA"/>
            </a:p>
          </p:txBody>
        </p:sp>
      </p:grpSp>
      <p:sp>
        <p:nvSpPr>
          <p:cNvPr id="10281" name="AutoShape 41"/>
          <p:cNvSpPr>
            <a:spLocks noChangeArrowheads="1"/>
          </p:cNvSpPr>
          <p:nvPr/>
        </p:nvSpPr>
        <p:spPr bwMode="gray">
          <a:xfrm>
            <a:off x="1763713" y="1196975"/>
            <a:ext cx="7200900" cy="1155700"/>
          </a:xfrm>
          <a:prstGeom prst="roundRect">
            <a:avLst>
              <a:gd name="adj" fmla="val 50000"/>
            </a:avLst>
          </a:prstGeom>
          <a:solidFill>
            <a:srgbClr val="FFFFCC"/>
          </a:solidFill>
          <a:ln w="28575" algn="ctr">
            <a:solidFill>
              <a:srgbClr val="990000"/>
            </a:solidFill>
            <a:round/>
            <a:headEnd/>
            <a:tailEnd/>
          </a:ln>
        </p:spPr>
        <p:txBody>
          <a:bodyPr wrap="none" anchor="ctr"/>
          <a:lstStyle/>
          <a:p>
            <a:pPr eaLnBrk="0" hangingPunct="0">
              <a:defRPr/>
            </a:pPr>
            <a:r>
              <a:rPr lang="uk-UA" sz="3600" b="1" dirty="0">
                <a:solidFill>
                  <a:schemeClr val="tx2"/>
                </a:solidFill>
                <a:effectLst>
                  <a:outerShdw blurRad="38100" dist="38100" dir="2700000" algn="tl">
                    <a:srgbClr val="000000">
                      <a:alpha val="43137"/>
                    </a:srgbClr>
                  </a:outerShdw>
                </a:effectLst>
              </a:rPr>
              <a:t>ВЛАСНЕ НАУКОВА </a:t>
            </a:r>
          </a:p>
          <a:p>
            <a:pPr eaLnBrk="0" hangingPunct="0">
              <a:defRPr/>
            </a:pPr>
            <a:r>
              <a:rPr lang="uk-UA" sz="2400" b="1" dirty="0">
                <a:solidFill>
                  <a:schemeClr val="tx2"/>
                </a:solidFill>
              </a:rPr>
              <a:t>(основні результати роботи)</a:t>
            </a:r>
          </a:p>
          <a:p>
            <a:pPr eaLnBrk="0" hangingPunct="0">
              <a:defRPr/>
            </a:pPr>
            <a:endParaRPr lang="en-US" sz="2400" b="1" i="1" dirty="0">
              <a:latin typeface="Trebuchet MS" pitchFamily="34" charset="0"/>
            </a:endParaRPr>
          </a:p>
        </p:txBody>
      </p:sp>
      <p:sp>
        <p:nvSpPr>
          <p:cNvPr id="10282" name="AutoShape 42"/>
          <p:cNvSpPr>
            <a:spLocks noChangeArrowheads="1"/>
          </p:cNvSpPr>
          <p:nvPr/>
        </p:nvSpPr>
        <p:spPr bwMode="gray">
          <a:xfrm>
            <a:off x="2268538" y="2492375"/>
            <a:ext cx="6875462" cy="1223963"/>
          </a:xfrm>
          <a:prstGeom prst="roundRect">
            <a:avLst>
              <a:gd name="adj" fmla="val 50000"/>
            </a:avLst>
          </a:prstGeom>
          <a:solidFill>
            <a:srgbClr val="FFFFCC"/>
          </a:solidFill>
          <a:ln w="28575" algn="ctr">
            <a:solidFill>
              <a:srgbClr val="990000"/>
            </a:solidFill>
            <a:round/>
            <a:headEnd/>
            <a:tailEnd/>
          </a:ln>
        </p:spPr>
        <p:txBody>
          <a:bodyPr wrap="none" anchor="ctr"/>
          <a:lstStyle/>
          <a:p>
            <a:pPr eaLnBrk="0" hangingPunct="0">
              <a:defRPr/>
            </a:pPr>
            <a:r>
              <a:rPr lang="uk-UA" sz="3600" b="1" dirty="0">
                <a:solidFill>
                  <a:schemeClr val="tx2"/>
                </a:solidFill>
                <a:effectLst>
                  <a:outerShdw blurRad="38100" dist="38100" dir="2700000" algn="tl">
                    <a:srgbClr val="000000">
                      <a:alpha val="43137"/>
                    </a:srgbClr>
                  </a:outerShdw>
                </a:effectLst>
              </a:rPr>
              <a:t>НАУКОВО-ПОПУЛЯРНА</a:t>
            </a:r>
            <a:r>
              <a:rPr lang="uk-UA" sz="2000" b="1" dirty="0">
                <a:solidFill>
                  <a:schemeClr val="tx2"/>
                </a:solidFill>
              </a:rPr>
              <a:t> </a:t>
            </a:r>
          </a:p>
          <a:p>
            <a:pPr eaLnBrk="0" hangingPunct="0">
              <a:defRPr/>
            </a:pPr>
            <a:r>
              <a:rPr lang="uk-UA" sz="2000" b="1" dirty="0">
                <a:solidFill>
                  <a:schemeClr val="tx2"/>
                </a:solidFill>
              </a:rPr>
              <a:t>(для непрофесіоналів)</a:t>
            </a:r>
            <a:endParaRPr lang="en-US" sz="2000" b="1" dirty="0">
              <a:solidFill>
                <a:schemeClr val="tx2"/>
              </a:solidFill>
            </a:endParaRPr>
          </a:p>
        </p:txBody>
      </p:sp>
      <p:sp>
        <p:nvSpPr>
          <p:cNvPr id="10283" name="AutoShape 43"/>
          <p:cNvSpPr>
            <a:spLocks noChangeArrowheads="1"/>
          </p:cNvSpPr>
          <p:nvPr/>
        </p:nvSpPr>
        <p:spPr bwMode="gray">
          <a:xfrm>
            <a:off x="2411413" y="3860800"/>
            <a:ext cx="6732587" cy="1150938"/>
          </a:xfrm>
          <a:prstGeom prst="roundRect">
            <a:avLst>
              <a:gd name="adj" fmla="val 50000"/>
            </a:avLst>
          </a:prstGeom>
          <a:solidFill>
            <a:srgbClr val="FFFFCC"/>
          </a:solidFill>
          <a:ln w="28575" algn="ctr">
            <a:solidFill>
              <a:srgbClr val="990000"/>
            </a:solidFill>
            <a:round/>
            <a:headEnd/>
            <a:tailEnd/>
          </a:ln>
        </p:spPr>
        <p:txBody>
          <a:bodyPr wrap="none" anchor="ctr"/>
          <a:lstStyle/>
          <a:p>
            <a:pPr eaLnBrk="0" hangingPunct="0">
              <a:defRPr/>
            </a:pPr>
            <a:r>
              <a:rPr lang="uk-UA" sz="3600" b="1" dirty="0">
                <a:solidFill>
                  <a:schemeClr val="tx2"/>
                </a:solidFill>
                <a:effectLst>
                  <a:outerShdw blurRad="38100" dist="38100" dir="2700000" algn="tl">
                    <a:srgbClr val="000000">
                      <a:alpha val="43137"/>
                    </a:srgbClr>
                  </a:outerShdw>
                </a:effectLst>
              </a:rPr>
              <a:t>НАУКОВО-МЕТОДИЧНА</a:t>
            </a:r>
          </a:p>
          <a:p>
            <a:pPr eaLnBrk="0" hangingPunct="0">
              <a:defRPr/>
            </a:pPr>
            <a:r>
              <a:rPr lang="uk-UA" sz="2400" b="1" dirty="0">
                <a:solidFill>
                  <a:schemeClr val="tx2"/>
                </a:solidFill>
              </a:rPr>
              <a:t>(практичний виклад, застосування)</a:t>
            </a:r>
            <a:endParaRPr lang="en-US" sz="2400" b="1" dirty="0">
              <a:solidFill>
                <a:schemeClr val="tx2"/>
              </a:solidFill>
            </a:endParaRPr>
          </a:p>
        </p:txBody>
      </p:sp>
      <p:sp>
        <p:nvSpPr>
          <p:cNvPr id="28683" name="Rectangle 35"/>
          <p:cNvSpPr>
            <a:spLocks noGrp="1" noChangeArrowheads="1"/>
          </p:cNvSpPr>
          <p:nvPr>
            <p:ph type="title"/>
          </p:nvPr>
        </p:nvSpPr>
        <p:spPr>
          <a:xfrm>
            <a:off x="395288" y="188913"/>
            <a:ext cx="8497887" cy="936625"/>
          </a:xfrm>
          <a:gradFill rotWithShape="1">
            <a:gsLst>
              <a:gs pos="0">
                <a:srgbClr val="475E76"/>
              </a:gs>
              <a:gs pos="100000">
                <a:srgbClr val="99CCFF"/>
              </a:gs>
            </a:gsLst>
            <a:lin ang="5400000" scaled="1"/>
          </a:gradFill>
          <a:ln>
            <a:solidFill>
              <a:srgbClr val="993300"/>
            </a:solidFill>
            <a:miter lim="800000"/>
            <a:headEnd/>
            <a:tailEnd/>
          </a:ln>
        </p:spPr>
        <p:txBody>
          <a:bodyPr/>
          <a:lstStyle/>
          <a:p>
            <a:pPr eaLnBrk="1" hangingPunct="1"/>
            <a:r>
              <a:rPr lang="uk-UA" sz="4800" b="1" dirty="0" smtClean="0"/>
              <a:t>КЛАСИФІКАЦІЯ СТАТЕЙ:</a:t>
            </a:r>
            <a:endParaRPr lang="ru-RU" sz="4800" b="1" dirty="0" smtClean="0"/>
          </a:p>
        </p:txBody>
      </p:sp>
    </p:spTree>
    <p:extLst>
      <p:ext uri="{BB962C8B-B14F-4D97-AF65-F5344CB8AC3E}">
        <p14:creationId xmlns:p14="http://schemas.microsoft.com/office/powerpoint/2010/main" val="24793563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281"/>
                                        </p:tgtEl>
                                        <p:attrNameLst>
                                          <p:attrName>style.visibility</p:attrName>
                                        </p:attrNameLst>
                                      </p:cBhvr>
                                      <p:to>
                                        <p:strVal val="visible"/>
                                      </p:to>
                                    </p:set>
                                    <p:anim calcmode="lin" valueType="num">
                                      <p:cBhvr additive="base">
                                        <p:cTn id="7" dur="2000" fill="hold"/>
                                        <p:tgtEl>
                                          <p:spTgt spid="10281"/>
                                        </p:tgtEl>
                                        <p:attrNameLst>
                                          <p:attrName>ppt_x</p:attrName>
                                        </p:attrNameLst>
                                      </p:cBhvr>
                                      <p:tavLst>
                                        <p:tav tm="0">
                                          <p:val>
                                            <p:strVal val="#ppt_x"/>
                                          </p:val>
                                        </p:tav>
                                        <p:tav tm="100000">
                                          <p:val>
                                            <p:strVal val="#ppt_x"/>
                                          </p:val>
                                        </p:tav>
                                      </p:tavLst>
                                    </p:anim>
                                    <p:anim calcmode="lin" valueType="num">
                                      <p:cBhvr additive="base">
                                        <p:cTn id="8" dur="2000" fill="hold"/>
                                        <p:tgtEl>
                                          <p:spTgt spid="10281"/>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0282"/>
                                        </p:tgtEl>
                                        <p:attrNameLst>
                                          <p:attrName>style.visibility</p:attrName>
                                        </p:attrNameLst>
                                      </p:cBhvr>
                                      <p:to>
                                        <p:strVal val="visible"/>
                                      </p:to>
                                    </p:set>
                                    <p:anim calcmode="lin" valueType="num">
                                      <p:cBhvr additive="base">
                                        <p:cTn id="12" dur="2000" fill="hold"/>
                                        <p:tgtEl>
                                          <p:spTgt spid="10282"/>
                                        </p:tgtEl>
                                        <p:attrNameLst>
                                          <p:attrName>ppt_x</p:attrName>
                                        </p:attrNameLst>
                                      </p:cBhvr>
                                      <p:tavLst>
                                        <p:tav tm="0">
                                          <p:val>
                                            <p:strVal val="#ppt_x"/>
                                          </p:val>
                                        </p:tav>
                                        <p:tav tm="100000">
                                          <p:val>
                                            <p:strVal val="#ppt_x"/>
                                          </p:val>
                                        </p:tav>
                                      </p:tavLst>
                                    </p:anim>
                                    <p:anim calcmode="lin" valueType="num">
                                      <p:cBhvr additive="base">
                                        <p:cTn id="13" dur="2000" fill="hold"/>
                                        <p:tgtEl>
                                          <p:spTgt spid="1028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10283"/>
                                        </p:tgtEl>
                                        <p:attrNameLst>
                                          <p:attrName>style.visibility</p:attrName>
                                        </p:attrNameLst>
                                      </p:cBhvr>
                                      <p:to>
                                        <p:strVal val="visible"/>
                                      </p:to>
                                    </p:set>
                                    <p:anim calcmode="lin" valueType="num">
                                      <p:cBhvr additive="base">
                                        <p:cTn id="17" dur="2000" fill="hold"/>
                                        <p:tgtEl>
                                          <p:spTgt spid="10283"/>
                                        </p:tgtEl>
                                        <p:attrNameLst>
                                          <p:attrName>ppt_x</p:attrName>
                                        </p:attrNameLst>
                                      </p:cBhvr>
                                      <p:tavLst>
                                        <p:tav tm="0">
                                          <p:val>
                                            <p:strVal val="#ppt_x"/>
                                          </p:val>
                                        </p:tav>
                                        <p:tav tm="100000">
                                          <p:val>
                                            <p:strVal val="#ppt_x"/>
                                          </p:val>
                                        </p:tav>
                                      </p:tavLst>
                                    </p:anim>
                                    <p:anim calcmode="lin" valueType="num">
                                      <p:cBhvr additive="base">
                                        <p:cTn id="18" dur="2000" fill="hold"/>
                                        <p:tgtEl>
                                          <p:spTgt spid="1028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6000"/>
                            </p:stCondLst>
                            <p:childTnLst>
                              <p:par>
                                <p:cTn id="20" presetID="2" presetClass="entr" presetSubtype="4"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 calcmode="lin" valueType="num">
                                      <p:cBhvr additive="base">
                                        <p:cTn id="22" dur="2000" fill="hold"/>
                                        <p:tgtEl>
                                          <p:spTgt spid="10245"/>
                                        </p:tgtEl>
                                        <p:attrNameLst>
                                          <p:attrName>ppt_x</p:attrName>
                                        </p:attrNameLst>
                                      </p:cBhvr>
                                      <p:tavLst>
                                        <p:tav tm="0">
                                          <p:val>
                                            <p:strVal val="#ppt_x"/>
                                          </p:val>
                                        </p:tav>
                                        <p:tav tm="100000">
                                          <p:val>
                                            <p:strVal val="#ppt_x"/>
                                          </p:val>
                                        </p:tav>
                                      </p:tavLst>
                                    </p:anim>
                                    <p:anim calcmode="lin" valueType="num">
                                      <p:cBhvr additive="base">
                                        <p:cTn id="23" dur="2000" fill="hold"/>
                                        <p:tgtEl>
                                          <p:spTgt spid="102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p:bldP spid="10281" grpId="0" animBg="1"/>
      <p:bldP spid="10282" grpId="0" animBg="1"/>
      <p:bldP spid="1028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9750" y="188913"/>
            <a:ext cx="7920038" cy="6480175"/>
          </a:xfrm>
          <a:solidFill>
            <a:schemeClr val="bg2"/>
          </a:solidFill>
          <a:ln>
            <a:solidFill>
              <a:srgbClr val="FF0000"/>
            </a:solidFill>
            <a:miter lim="800000"/>
            <a:headEnd/>
            <a:tailEnd/>
          </a:ln>
        </p:spPr>
        <p:txBody>
          <a:bodyPr>
            <a:normAutofit fontScale="90000"/>
          </a:bodyPr>
          <a:lstStyle/>
          <a:p>
            <a:pPr marL="838200" indent="-838200" algn="r" eaLnBrk="1" hangingPunct="1"/>
            <a:r>
              <a:rPr lang="uk-UA" sz="3600" b="1" i="1" dirty="0" smtClean="0">
                <a:latin typeface="Times New Roman" pitchFamily="18" charset="0"/>
              </a:rPr>
              <a:t>Прочитай фразу й подивись, що можна з неї викинути, щоб фраза не розсипалась.</a:t>
            </a:r>
            <a:r>
              <a:rPr lang="uk-UA" sz="2800" b="1" i="1" dirty="0" smtClean="0">
                <a:latin typeface="Times New Roman" pitchFamily="18" charset="0"/>
              </a:rPr>
              <a:t/>
            </a:r>
            <a:br>
              <a:rPr lang="uk-UA" sz="2800" b="1" i="1" dirty="0" smtClean="0">
                <a:latin typeface="Times New Roman" pitchFamily="18" charset="0"/>
              </a:rPr>
            </a:br>
            <a:r>
              <a:rPr lang="uk-UA" sz="2800" b="1" i="1" dirty="0" smtClean="0">
                <a:latin typeface="Times New Roman" pitchFamily="18" charset="0"/>
              </a:rPr>
              <a:t>І.Бабель</a:t>
            </a:r>
            <a:br>
              <a:rPr lang="uk-UA" sz="2800" b="1" i="1" dirty="0" smtClean="0">
                <a:latin typeface="Times New Roman" pitchFamily="18" charset="0"/>
              </a:rPr>
            </a:br>
            <a:r>
              <a:rPr lang="uk-UA" sz="2800" b="1" i="1" dirty="0" smtClean="0">
                <a:latin typeface="Times New Roman" pitchFamily="18" charset="0"/>
              </a:rPr>
              <a:t/>
            </a:r>
            <a:br>
              <a:rPr lang="uk-UA" sz="2800" b="1" i="1" dirty="0" smtClean="0">
                <a:latin typeface="Times New Roman" pitchFamily="18" charset="0"/>
              </a:rPr>
            </a:br>
            <a:r>
              <a:rPr lang="uk-UA" sz="3600" b="1" i="1" dirty="0" smtClean="0">
                <a:latin typeface="Times New Roman" pitchFamily="18" charset="0"/>
              </a:rPr>
              <a:t>Молодому письменнику треба відчути якщо не радість, то хоча б задоволення, коли він знаходить зайвий рядок або закреслює його</a:t>
            </a:r>
            <a:br>
              <a:rPr lang="uk-UA" sz="3600" b="1" i="1" dirty="0" smtClean="0">
                <a:latin typeface="Times New Roman" pitchFamily="18" charset="0"/>
              </a:rPr>
            </a:br>
            <a:r>
              <a:rPr lang="uk-UA" sz="2800" b="1" i="1" dirty="0" smtClean="0">
                <a:latin typeface="Times New Roman" pitchFamily="18" charset="0"/>
              </a:rPr>
              <a:t>С.Антонов </a:t>
            </a:r>
            <a:br>
              <a:rPr lang="uk-UA" sz="2800" b="1" i="1" dirty="0" smtClean="0">
                <a:latin typeface="Times New Roman" pitchFamily="18" charset="0"/>
              </a:rPr>
            </a:br>
            <a:r>
              <a:rPr lang="uk-UA" sz="2800" b="1" i="1" dirty="0" smtClean="0">
                <a:latin typeface="Times New Roman" pitchFamily="18" charset="0"/>
              </a:rPr>
              <a:t/>
            </a:r>
            <a:br>
              <a:rPr lang="uk-UA" sz="2800" b="1" i="1" dirty="0" smtClean="0">
                <a:latin typeface="Times New Roman" pitchFamily="18" charset="0"/>
              </a:rPr>
            </a:br>
            <a:endParaRPr lang="ru-RU" sz="2800" b="1" i="1" dirty="0" smtClean="0">
              <a:latin typeface="Times New Roman" pitchFamily="18" charset="0"/>
            </a:endParaRPr>
          </a:p>
        </p:txBody>
      </p:sp>
      <p:pic>
        <p:nvPicPr>
          <p:cNvPr id="29699" name="Picture 3" descr="J009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22387"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4"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322387" y="45354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J00991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037388"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descr="J00991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037388" y="4751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7" descr="pubs300">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941888"/>
            <a:ext cx="4139952" cy="191611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753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5242594"/>
          </a:xfrm>
          <a:solidFill>
            <a:schemeClr val="bg1"/>
          </a:solidFill>
        </p:spPr>
        <p:txBody>
          <a:bodyPr>
            <a:normAutofit/>
          </a:bodyPr>
          <a:lstStyle/>
          <a:p>
            <a:r>
              <a:rPr lang="ru-RU" b="1" dirty="0" err="1">
                <a:effectLst>
                  <a:outerShdw blurRad="38100" dist="38100" dir="2700000" algn="tl">
                    <a:srgbClr val="000000">
                      <a:alpha val="43137"/>
                    </a:srgbClr>
                  </a:outerShdw>
                </a:effectLst>
              </a:rPr>
              <a:t>Обсяг</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наукової</a:t>
            </a:r>
            <a:r>
              <a:rPr lang="ru-RU" b="1" dirty="0">
                <a:effectLst>
                  <a:outerShdw blurRad="38100" dist="38100" dir="2700000" algn="tl">
                    <a:srgbClr val="000000">
                      <a:alpha val="43137"/>
                    </a:srgbClr>
                  </a:outerShdw>
                </a:effectLst>
              </a:rPr>
              <a:t> статті </a:t>
            </a:r>
            <a:r>
              <a:rPr lang="ru-RU" b="1" dirty="0" smtClean="0">
                <a:effectLst>
                  <a:outerShdw blurRad="38100" dist="38100" dir="2700000" algn="tl">
                    <a:srgbClr val="000000">
                      <a:alpha val="43137"/>
                    </a:srgbClr>
                  </a:outerShdw>
                </a:effectLst>
              </a:rPr>
              <a:t>– </a:t>
            </a:r>
            <a:br>
              <a:rPr lang="ru-RU" b="1" dirty="0" smtClean="0">
                <a:effectLst>
                  <a:outerShdw blurRad="38100" dist="38100" dir="2700000" algn="tl">
                    <a:srgbClr val="000000">
                      <a:alpha val="43137"/>
                    </a:srgbClr>
                  </a:outerShdw>
                </a:effectLst>
              </a:rPr>
            </a:br>
            <a:r>
              <a:rPr lang="ru-RU" b="1" dirty="0" smtClean="0">
                <a:solidFill>
                  <a:srgbClr val="FF0000"/>
                </a:solidFill>
                <a:effectLst>
                  <a:outerShdw blurRad="38100" dist="38100" dir="2700000" algn="tl">
                    <a:srgbClr val="000000">
                      <a:alpha val="43137"/>
                    </a:srgbClr>
                  </a:outerShdw>
                </a:effectLst>
              </a:rPr>
              <a:t>6-22 </a:t>
            </a:r>
            <a:r>
              <a:rPr lang="ru-RU" b="1" dirty="0" err="1">
                <a:solidFill>
                  <a:srgbClr val="FF0000"/>
                </a:solidFill>
                <a:effectLst>
                  <a:outerShdw blurRad="38100" dist="38100" dir="2700000" algn="tl">
                    <a:srgbClr val="000000">
                      <a:alpha val="43137"/>
                    </a:srgbClr>
                  </a:outerShdw>
                </a:effectLst>
              </a:rPr>
              <a:t>сторінки</a:t>
            </a:r>
            <a:r>
              <a:rPr lang="ru-RU" b="1" dirty="0">
                <a:effectLst>
                  <a:outerShdw blurRad="38100" dist="38100" dir="2700000" algn="tl">
                    <a:srgbClr val="000000">
                      <a:alpha val="43137"/>
                    </a:srgbClr>
                  </a:outerShdw>
                </a:effectLst>
              </a:rPr>
              <a:t>, </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ru-RU" b="1" dirty="0" err="1" smtClean="0">
                <a:effectLst>
                  <a:outerShdw blurRad="38100" dist="38100" dir="2700000" algn="tl">
                    <a:srgbClr val="000000">
                      <a:alpha val="43137"/>
                    </a:srgbClr>
                  </a:outerShdw>
                </a:effectLst>
              </a:rPr>
              <a:t>тобто</a:t>
            </a:r>
            <a:r>
              <a:rPr lang="ru-RU" b="1" dirty="0" smtClean="0">
                <a:effectLst>
                  <a:outerShdw blurRad="38100" dist="38100" dir="2700000" algn="tl">
                    <a:srgbClr val="000000">
                      <a:alpha val="43137"/>
                    </a:srgbClr>
                  </a:outerShdw>
                </a:effectLst>
              </a:rPr>
              <a:t> 0,35-1 </a:t>
            </a:r>
            <a:r>
              <a:rPr lang="ru-RU" b="1" dirty="0">
                <a:effectLst>
                  <a:outerShdw blurRad="38100" dist="38100" dir="2700000" algn="tl">
                    <a:srgbClr val="000000">
                      <a:alpha val="43137"/>
                    </a:srgbClr>
                  </a:outerShdw>
                </a:effectLst>
              </a:rPr>
              <a:t>др. </a:t>
            </a:r>
            <a:r>
              <a:rPr lang="ru-RU" b="1" dirty="0" err="1">
                <a:effectLst>
                  <a:outerShdw blurRad="38100" dist="38100" dir="2700000" algn="tl">
                    <a:srgbClr val="000000">
                      <a:alpha val="43137"/>
                    </a:srgbClr>
                  </a:outerShdw>
                </a:effectLst>
              </a:rPr>
              <a:t>арк</a:t>
            </a:r>
            <a:r>
              <a:rPr lang="ru-RU" b="1" dirty="0">
                <a:effectLst>
                  <a:outerShdw blurRad="38100" dist="38100" dir="2700000" algn="tl">
                    <a:srgbClr val="000000">
                      <a:alpha val="43137"/>
                    </a:srgbClr>
                  </a:outerShdw>
                </a:effectLst>
              </a:rPr>
              <a:t>. </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a:t>
            </a:r>
            <a:r>
              <a:rPr lang="ru-RU" b="1" dirty="0">
                <a:effectLst>
                  <a:outerShdw blurRad="38100" dist="38100" dir="2700000" algn="tl">
                    <a:srgbClr val="000000">
                      <a:alpha val="43137"/>
                    </a:srgbClr>
                  </a:outerShdw>
                </a:effectLst>
              </a:rPr>
              <a:t>10-40 </a:t>
            </a:r>
            <a:r>
              <a:rPr lang="ru-RU" b="1" dirty="0" err="1">
                <a:effectLst>
                  <a:outerShdw blurRad="38100" dist="38100" dir="2700000" algn="tl">
                    <a:srgbClr val="000000">
                      <a:alpha val="43137"/>
                    </a:srgbClr>
                  </a:outerShdw>
                </a:effectLst>
              </a:rPr>
              <a:t>тисяч</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знаків</a:t>
            </a:r>
            <a:r>
              <a:rPr lang="ru-RU" b="1" dirty="0" smtClean="0">
                <a:effectLst>
                  <a:outerShdw blurRad="38100" dist="38100" dir="2700000" algn="tl">
                    <a:srgbClr val="000000">
                      <a:alpha val="43137"/>
                    </a:srgbClr>
                  </a:outerShdw>
                </a:effectLst>
              </a:rPr>
              <a:t>)</a:t>
            </a:r>
            <a:r>
              <a:rPr lang="ru-RU" b="1" dirty="0">
                <a:effectLst>
                  <a:outerShdw blurRad="38100" dist="38100" dir="2700000" algn="tl">
                    <a:srgbClr val="000000">
                      <a:alpha val="43137"/>
                    </a:srgbClr>
                  </a:outerShdw>
                </a:effectLst>
              </a:rPr>
              <a:t/>
            </a:r>
            <a:br>
              <a:rPr lang="ru-RU" b="1" dirty="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14310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9750" y="188913"/>
            <a:ext cx="7920038" cy="6480175"/>
          </a:xfrm>
          <a:solidFill>
            <a:schemeClr val="bg1">
              <a:lumMod val="95000"/>
            </a:schemeClr>
          </a:solidFill>
          <a:ln>
            <a:solidFill>
              <a:srgbClr val="FF0000"/>
            </a:solidFill>
            <a:miter lim="800000"/>
            <a:headEnd/>
            <a:tailEnd/>
          </a:ln>
        </p:spPr>
        <p:txBody>
          <a:bodyPr>
            <a:normAutofit fontScale="90000"/>
          </a:bodyPr>
          <a:lstStyle/>
          <a:p>
            <a:pPr marL="838200" indent="-838200" eaLnBrk="1" hangingPunct="1"/>
            <a:r>
              <a:rPr lang="ru-RU" sz="3600" b="1" smtClean="0">
                <a:solidFill>
                  <a:srgbClr val="FF0000"/>
                </a:solidFill>
                <a:latin typeface="Times New Roman" pitchFamily="18" charset="0"/>
              </a:rPr>
              <a:t>Згідно з вимогами ВАК України оригінальна стаття у фаховому виданні має складатися з таких розділів </a:t>
            </a:r>
            <a:r>
              <a:rPr lang="ru-RU" sz="2000" smtClean="0"/>
              <a:t>(З постанови Президії </a:t>
            </a:r>
            <a:r>
              <a:rPr lang="ru-RU" sz="2000" smtClean="0">
                <a:hlinkClick r:id="rId2" tooltip="Вища атестаційна комісія України"/>
              </a:rPr>
              <a:t>ВАК України</a:t>
            </a:r>
            <a:r>
              <a:rPr lang="ru-RU" sz="2000" smtClean="0"/>
              <a:t> від 15.01.2003р. № 7-05/1)</a:t>
            </a:r>
            <a:r>
              <a:rPr lang="ru-RU" sz="3600" b="1" smtClean="0">
                <a:solidFill>
                  <a:srgbClr val="FF0000"/>
                </a:solidFill>
                <a:latin typeface="Times New Roman" pitchFamily="18" charset="0"/>
              </a:rPr>
              <a:t>:</a:t>
            </a:r>
            <a:r>
              <a:rPr lang="ru-RU" sz="2800" smtClean="0">
                <a:latin typeface="Times New Roman" pitchFamily="18" charset="0"/>
              </a:rPr>
              <a:t> </a:t>
            </a:r>
            <a:br>
              <a:rPr lang="ru-RU" sz="2800" smtClean="0">
                <a:latin typeface="Times New Roman" pitchFamily="18" charset="0"/>
              </a:rPr>
            </a:br>
            <a:r>
              <a:rPr lang="ru-RU" sz="2400" b="1" smtClean="0">
                <a:latin typeface="Times New Roman" pitchFamily="18" charset="0"/>
              </a:rPr>
              <a:t>1)</a:t>
            </a:r>
            <a:r>
              <a:rPr lang="ru-RU" sz="2800" smtClean="0">
                <a:latin typeface="Times New Roman" pitchFamily="18" charset="0"/>
              </a:rPr>
              <a:t> </a:t>
            </a:r>
            <a:r>
              <a:rPr lang="ru-RU" sz="2800" b="1" smtClean="0">
                <a:latin typeface="Times New Roman" pitchFamily="18" charset="0"/>
              </a:rPr>
              <a:t>постановка проблеми у загальному вигляді та її зв'язок із важливими науковими чи практичними завданнями; </a:t>
            </a:r>
            <a:br>
              <a:rPr lang="ru-RU" sz="2800" b="1" smtClean="0">
                <a:latin typeface="Times New Roman" pitchFamily="18" charset="0"/>
              </a:rPr>
            </a:br>
            <a:r>
              <a:rPr lang="ru-RU" sz="2800" b="1" smtClean="0">
                <a:latin typeface="Times New Roman" pitchFamily="18" charset="0"/>
              </a:rPr>
              <a:t>2) актуальність дослідження; </a:t>
            </a:r>
            <a:br>
              <a:rPr lang="ru-RU" sz="2800" b="1" smtClean="0">
                <a:latin typeface="Times New Roman" pitchFamily="18" charset="0"/>
              </a:rPr>
            </a:br>
            <a:r>
              <a:rPr lang="ru-RU" sz="2800" b="1" smtClean="0">
                <a:latin typeface="Times New Roman" pitchFamily="18" charset="0"/>
              </a:rPr>
              <a:t>3) зв'язок авторського доробку із важливими науковими та практичними завданнями; </a:t>
            </a:r>
            <a:br>
              <a:rPr lang="ru-RU" sz="2800" b="1" smtClean="0">
                <a:latin typeface="Times New Roman" pitchFamily="18" charset="0"/>
              </a:rPr>
            </a:br>
            <a:r>
              <a:rPr lang="ru-RU" sz="2800" b="1" smtClean="0">
                <a:latin typeface="Times New Roman" pitchFamily="18" charset="0"/>
              </a:rPr>
              <a:t>4) аналіз останніх досліджень і публікацій; </a:t>
            </a:r>
            <a:br>
              <a:rPr lang="ru-RU" sz="2800" b="1" smtClean="0">
                <a:latin typeface="Times New Roman" pitchFamily="18" charset="0"/>
              </a:rPr>
            </a:br>
            <a:endParaRPr lang="ru-RU" sz="2800" b="1" smtClean="0">
              <a:latin typeface="Times New Roman" pitchFamily="18" charset="0"/>
            </a:endParaRPr>
          </a:p>
        </p:txBody>
      </p:sp>
      <p:pic>
        <p:nvPicPr>
          <p:cNvPr id="31747" name="Picture 3"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322387"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4" descr="J00991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322387" y="45354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5" descr="J00991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037388"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6" descr="J00991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7037388" y="4751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8" descr="pubs300">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013325"/>
            <a:ext cx="1476375" cy="136842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0268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39750" y="188913"/>
            <a:ext cx="7920038" cy="6480175"/>
          </a:xfrm>
          <a:solidFill>
            <a:schemeClr val="bg1">
              <a:lumMod val="95000"/>
            </a:schemeClr>
          </a:solidFill>
          <a:ln>
            <a:solidFill>
              <a:schemeClr val="tx2"/>
            </a:solidFill>
            <a:miter lim="800000"/>
            <a:headEnd/>
            <a:tailEnd/>
          </a:ln>
        </p:spPr>
        <p:txBody>
          <a:bodyPr/>
          <a:lstStyle/>
          <a:p>
            <a:pPr marL="838200" indent="-838200" eaLnBrk="1" hangingPunct="1"/>
            <a:r>
              <a:rPr lang="ru-RU" sz="3600" b="1" dirty="0" err="1" smtClean="0">
                <a:solidFill>
                  <a:srgbClr val="FF0000"/>
                </a:solidFill>
                <a:latin typeface="Times New Roman" pitchFamily="18" charset="0"/>
              </a:rPr>
              <a:t>Згідно</a:t>
            </a:r>
            <a:r>
              <a:rPr lang="ru-RU" sz="3600" b="1" dirty="0" smtClean="0">
                <a:solidFill>
                  <a:srgbClr val="FF0000"/>
                </a:solidFill>
                <a:latin typeface="Times New Roman" pitchFamily="18" charset="0"/>
              </a:rPr>
              <a:t> з </a:t>
            </a:r>
            <a:r>
              <a:rPr lang="ru-RU" sz="3600" b="1" dirty="0" err="1" smtClean="0">
                <a:solidFill>
                  <a:srgbClr val="FF0000"/>
                </a:solidFill>
                <a:latin typeface="Times New Roman" pitchFamily="18" charset="0"/>
              </a:rPr>
              <a:t>вимогами</a:t>
            </a:r>
            <a:r>
              <a:rPr lang="ru-RU" sz="3600" b="1" dirty="0" smtClean="0">
                <a:solidFill>
                  <a:srgbClr val="FF0000"/>
                </a:solidFill>
                <a:latin typeface="Times New Roman" pitchFamily="18" charset="0"/>
              </a:rPr>
              <a:t> ВАК </a:t>
            </a:r>
            <a:r>
              <a:rPr lang="ru-RU" sz="3600" b="1" dirty="0" err="1" smtClean="0">
                <a:solidFill>
                  <a:srgbClr val="FF0000"/>
                </a:solidFill>
                <a:latin typeface="Times New Roman" pitchFamily="18" charset="0"/>
              </a:rPr>
              <a:t>України</a:t>
            </a:r>
            <a:r>
              <a:rPr lang="ru-RU" sz="3600" b="1" dirty="0" smtClean="0">
                <a:solidFill>
                  <a:srgbClr val="FF0000"/>
                </a:solidFill>
                <a:latin typeface="Times New Roman" pitchFamily="18" charset="0"/>
              </a:rPr>
              <a:t> </a:t>
            </a:r>
            <a:r>
              <a:rPr lang="ru-RU" sz="3600" b="1" dirty="0" err="1" smtClean="0">
                <a:solidFill>
                  <a:srgbClr val="FF0000"/>
                </a:solidFill>
                <a:latin typeface="Times New Roman" pitchFamily="18" charset="0"/>
              </a:rPr>
              <a:t>оригінальна</a:t>
            </a:r>
            <a:r>
              <a:rPr lang="ru-RU" sz="3600" b="1" dirty="0" smtClean="0">
                <a:solidFill>
                  <a:srgbClr val="FF0000"/>
                </a:solidFill>
                <a:latin typeface="Times New Roman" pitchFamily="18" charset="0"/>
              </a:rPr>
              <a:t> </a:t>
            </a:r>
            <a:r>
              <a:rPr lang="ru-RU" sz="3600" b="1" dirty="0" err="1" smtClean="0">
                <a:solidFill>
                  <a:srgbClr val="FF0000"/>
                </a:solidFill>
                <a:latin typeface="Times New Roman" pitchFamily="18" charset="0"/>
              </a:rPr>
              <a:t>стаття</a:t>
            </a:r>
            <a:r>
              <a:rPr lang="ru-RU" sz="3600" b="1" dirty="0" smtClean="0">
                <a:solidFill>
                  <a:srgbClr val="FF0000"/>
                </a:solidFill>
                <a:latin typeface="Times New Roman" pitchFamily="18" charset="0"/>
              </a:rPr>
              <a:t> у </a:t>
            </a:r>
            <a:r>
              <a:rPr lang="ru-RU" sz="3600" b="1" dirty="0" err="1" smtClean="0">
                <a:solidFill>
                  <a:srgbClr val="FF0000"/>
                </a:solidFill>
                <a:latin typeface="Times New Roman" pitchFamily="18" charset="0"/>
              </a:rPr>
              <a:t>фаховому</a:t>
            </a:r>
            <a:r>
              <a:rPr lang="ru-RU" sz="3600" b="1" dirty="0" smtClean="0">
                <a:solidFill>
                  <a:srgbClr val="FF0000"/>
                </a:solidFill>
                <a:latin typeface="Times New Roman" pitchFamily="18" charset="0"/>
              </a:rPr>
              <a:t> </a:t>
            </a:r>
            <a:r>
              <a:rPr lang="ru-RU" sz="3600" b="1" dirty="0" err="1" smtClean="0">
                <a:solidFill>
                  <a:srgbClr val="FF0000"/>
                </a:solidFill>
                <a:latin typeface="Times New Roman" pitchFamily="18" charset="0"/>
              </a:rPr>
              <a:t>виданні</a:t>
            </a:r>
            <a:r>
              <a:rPr lang="ru-RU" sz="3600" b="1" dirty="0" smtClean="0">
                <a:solidFill>
                  <a:srgbClr val="FF0000"/>
                </a:solidFill>
                <a:latin typeface="Times New Roman" pitchFamily="18" charset="0"/>
              </a:rPr>
              <a:t> </a:t>
            </a:r>
            <a:r>
              <a:rPr lang="ru-RU" sz="3600" b="1" dirty="0" err="1" smtClean="0">
                <a:solidFill>
                  <a:srgbClr val="FF0000"/>
                </a:solidFill>
                <a:latin typeface="Times New Roman" pitchFamily="18" charset="0"/>
              </a:rPr>
              <a:t>має</a:t>
            </a:r>
            <a:r>
              <a:rPr lang="ru-RU" sz="3600" b="1" dirty="0" smtClean="0">
                <a:solidFill>
                  <a:srgbClr val="FF0000"/>
                </a:solidFill>
                <a:latin typeface="Times New Roman" pitchFamily="18" charset="0"/>
              </a:rPr>
              <a:t> </a:t>
            </a:r>
            <a:r>
              <a:rPr lang="ru-RU" sz="3600" b="1" dirty="0" err="1" smtClean="0">
                <a:solidFill>
                  <a:srgbClr val="FF0000"/>
                </a:solidFill>
                <a:latin typeface="Times New Roman" pitchFamily="18" charset="0"/>
              </a:rPr>
              <a:t>складатися</a:t>
            </a:r>
            <a:r>
              <a:rPr lang="ru-RU" sz="3600" b="1" dirty="0" smtClean="0">
                <a:solidFill>
                  <a:srgbClr val="FF0000"/>
                </a:solidFill>
                <a:latin typeface="Times New Roman" pitchFamily="18" charset="0"/>
              </a:rPr>
              <a:t> з таких </a:t>
            </a:r>
            <a:r>
              <a:rPr lang="ru-RU" sz="3600" b="1" dirty="0" err="1" smtClean="0">
                <a:solidFill>
                  <a:srgbClr val="FF0000"/>
                </a:solidFill>
                <a:latin typeface="Times New Roman" pitchFamily="18" charset="0"/>
              </a:rPr>
              <a:t>розділів</a:t>
            </a:r>
            <a:r>
              <a:rPr lang="ru-RU" sz="3600" b="1" dirty="0" smtClean="0">
                <a:solidFill>
                  <a:srgbClr val="FF0000"/>
                </a:solidFill>
                <a:latin typeface="Times New Roman" pitchFamily="18" charset="0"/>
              </a:rPr>
              <a:t>:</a:t>
            </a:r>
            <a:r>
              <a:rPr lang="ru-RU" sz="2800" dirty="0" smtClean="0">
                <a:latin typeface="Times New Roman" pitchFamily="18" charset="0"/>
              </a:rPr>
              <a:t> </a:t>
            </a:r>
            <a:br>
              <a:rPr lang="ru-RU" sz="2800" dirty="0" smtClean="0">
                <a:latin typeface="Times New Roman" pitchFamily="18" charset="0"/>
              </a:rPr>
            </a:br>
            <a:r>
              <a:rPr lang="ru-RU" sz="2800" dirty="0" smtClean="0">
                <a:latin typeface="Times New Roman" pitchFamily="18" charset="0"/>
              </a:rPr>
              <a:t> </a:t>
            </a:r>
            <a:r>
              <a:rPr lang="ru-RU" sz="2800" b="1" dirty="0" smtClean="0">
                <a:latin typeface="Times New Roman" pitchFamily="18" charset="0"/>
              </a:rPr>
              <a:t>5) вид</a:t>
            </a:r>
            <a:r>
              <a:rPr lang="uk-UA" sz="2800" b="1" dirty="0" smtClean="0">
                <a:latin typeface="Times New Roman" pitchFamily="18" charset="0"/>
              </a:rPr>
              <a:t>і</a:t>
            </a:r>
            <a:r>
              <a:rPr lang="ru-RU" sz="2800" b="1" dirty="0" err="1" smtClean="0">
                <a:latin typeface="Times New Roman" pitchFamily="18" charset="0"/>
              </a:rPr>
              <a:t>лення</a:t>
            </a:r>
            <a:r>
              <a:rPr lang="ru-RU" sz="2800" b="1" dirty="0" smtClean="0">
                <a:latin typeface="Times New Roman" pitchFamily="18" charset="0"/>
              </a:rPr>
              <a:t> </a:t>
            </a:r>
            <a:r>
              <a:rPr lang="ru-RU" sz="2800" b="1" dirty="0" err="1" smtClean="0">
                <a:latin typeface="Times New Roman" pitchFamily="18" charset="0"/>
              </a:rPr>
              <a:t>невирішених</a:t>
            </a:r>
            <a:r>
              <a:rPr lang="ru-RU" sz="2800" b="1" dirty="0" smtClean="0">
                <a:latin typeface="Times New Roman" pitchFamily="18" charset="0"/>
              </a:rPr>
              <a:t> ран</a:t>
            </a:r>
            <a:r>
              <a:rPr lang="uk-UA" sz="2800" b="1" dirty="0" smtClean="0">
                <a:latin typeface="Times New Roman" pitchFamily="18" charset="0"/>
              </a:rPr>
              <a:t>і</a:t>
            </a:r>
            <a:r>
              <a:rPr lang="ru-RU" sz="2800" b="1" dirty="0" err="1" smtClean="0">
                <a:latin typeface="Times New Roman" pitchFamily="18" charset="0"/>
              </a:rPr>
              <a:t>ше</a:t>
            </a:r>
            <a:r>
              <a:rPr lang="ru-RU" sz="2800" b="1" dirty="0" smtClean="0">
                <a:latin typeface="Times New Roman" pitchFamily="18" charset="0"/>
              </a:rPr>
              <a:t> </a:t>
            </a:r>
            <a:r>
              <a:rPr lang="ru-RU" sz="2800" b="1" dirty="0" err="1" smtClean="0">
                <a:latin typeface="Times New Roman" pitchFamily="18" charset="0"/>
              </a:rPr>
              <a:t>частин</a:t>
            </a:r>
            <a:r>
              <a:rPr lang="ru-RU" sz="2800" b="1" dirty="0" smtClean="0">
                <a:latin typeface="Times New Roman" pitchFamily="18" charset="0"/>
              </a:rPr>
              <a:t> </a:t>
            </a:r>
            <a:r>
              <a:rPr lang="ru-RU" sz="2800" b="1" dirty="0" err="1" smtClean="0">
                <a:latin typeface="Times New Roman" pitchFamily="18" charset="0"/>
              </a:rPr>
              <a:t>загальної</a:t>
            </a:r>
            <a:r>
              <a:rPr lang="ru-RU" sz="2800" b="1" dirty="0" smtClean="0">
                <a:latin typeface="Times New Roman" pitchFamily="18" charset="0"/>
              </a:rPr>
              <a:t> </a:t>
            </a:r>
            <a:r>
              <a:rPr lang="ru-RU" sz="2800" b="1" dirty="0" err="1" smtClean="0">
                <a:latin typeface="Times New Roman" pitchFamily="18" charset="0"/>
              </a:rPr>
              <a:t>проблеми</a:t>
            </a:r>
            <a:r>
              <a:rPr lang="ru-RU" sz="2800" b="1" dirty="0" smtClean="0">
                <a:latin typeface="Times New Roman" pitchFamily="18" charset="0"/>
              </a:rPr>
              <a:t>,</a:t>
            </a:r>
            <a:r>
              <a:rPr lang="en-US" sz="2800" b="1" dirty="0" smtClean="0">
                <a:latin typeface="Times New Roman" pitchFamily="18" charset="0"/>
              </a:rPr>
              <a:t> </a:t>
            </a:r>
            <a:r>
              <a:rPr lang="uk-UA" sz="2800" b="1" dirty="0" smtClean="0">
                <a:latin typeface="Times New Roman" pitchFamily="18" charset="0"/>
              </a:rPr>
              <a:t>яким </a:t>
            </a:r>
            <a:r>
              <a:rPr lang="ru-RU" sz="2800" b="1" dirty="0" err="1" smtClean="0">
                <a:latin typeface="Times New Roman" pitchFamily="18" charset="0"/>
              </a:rPr>
              <a:t>присвячується</a:t>
            </a:r>
            <a:r>
              <a:rPr lang="ru-RU" sz="2800" b="1" dirty="0" smtClean="0">
                <a:latin typeface="Times New Roman" pitchFamily="18" charset="0"/>
              </a:rPr>
              <a:t> означена </a:t>
            </a:r>
            <a:r>
              <a:rPr lang="ru-RU" sz="2800" b="1" dirty="0" err="1" smtClean="0">
                <a:latin typeface="Times New Roman" pitchFamily="18" charset="0"/>
              </a:rPr>
              <a:t>стаття</a:t>
            </a:r>
            <a:r>
              <a:rPr lang="ru-RU" sz="2800" b="1" dirty="0" smtClean="0">
                <a:latin typeface="Times New Roman" pitchFamily="18" charset="0"/>
              </a:rPr>
              <a:t>;</a:t>
            </a:r>
            <a:r>
              <a:rPr lang="ru-RU" sz="2800" dirty="0" smtClean="0">
                <a:latin typeface="Times New Roman" pitchFamily="18" charset="0"/>
              </a:rPr>
              <a:t> </a:t>
            </a:r>
            <a:br>
              <a:rPr lang="ru-RU" sz="2800" dirty="0" smtClean="0">
                <a:latin typeface="Times New Roman" pitchFamily="18" charset="0"/>
              </a:rPr>
            </a:br>
            <a:r>
              <a:rPr lang="ru-RU" sz="2800" b="1" dirty="0" smtClean="0">
                <a:latin typeface="Times New Roman" pitchFamily="18" charset="0"/>
              </a:rPr>
              <a:t>6) новизна; </a:t>
            </a:r>
            <a:br>
              <a:rPr lang="ru-RU" sz="2800" b="1" dirty="0" smtClean="0">
                <a:latin typeface="Times New Roman" pitchFamily="18" charset="0"/>
              </a:rPr>
            </a:br>
            <a:r>
              <a:rPr lang="ru-RU" sz="2800" b="1" dirty="0" smtClean="0">
                <a:latin typeface="Times New Roman" pitchFamily="18" charset="0"/>
              </a:rPr>
              <a:t>7) </a:t>
            </a:r>
            <a:r>
              <a:rPr lang="ru-RU" sz="2800" b="1" dirty="0" err="1" smtClean="0">
                <a:latin typeface="Times New Roman" pitchFamily="18" charset="0"/>
              </a:rPr>
              <a:t>методологічне</a:t>
            </a:r>
            <a:r>
              <a:rPr lang="ru-RU" sz="2800" b="1" dirty="0" smtClean="0">
                <a:latin typeface="Times New Roman" pitchFamily="18" charset="0"/>
              </a:rPr>
              <a:t> </a:t>
            </a:r>
            <a:r>
              <a:rPr lang="ru-RU" sz="2800" b="1" dirty="0" err="1" smtClean="0">
                <a:latin typeface="Times New Roman" pitchFamily="18" charset="0"/>
              </a:rPr>
              <a:t>або</a:t>
            </a:r>
            <a:r>
              <a:rPr lang="ru-RU" sz="2800" b="1" dirty="0" smtClean="0">
                <a:latin typeface="Times New Roman" pitchFamily="18" charset="0"/>
              </a:rPr>
              <a:t> </a:t>
            </a:r>
            <a:r>
              <a:rPr lang="ru-RU" sz="2800" b="1" dirty="0" err="1" smtClean="0">
                <a:latin typeface="Times New Roman" pitchFamily="18" charset="0"/>
              </a:rPr>
              <a:t>загальнонаукове</a:t>
            </a:r>
            <a:r>
              <a:rPr lang="ru-RU" sz="2800" b="1" dirty="0" smtClean="0">
                <a:latin typeface="Times New Roman" pitchFamily="18" charset="0"/>
              </a:rPr>
              <a:t> </a:t>
            </a:r>
            <a:r>
              <a:rPr lang="ru-RU" sz="2800" b="1" dirty="0" err="1" smtClean="0">
                <a:latin typeface="Times New Roman" pitchFamily="18" charset="0"/>
              </a:rPr>
              <a:t>значення</a:t>
            </a:r>
            <a:r>
              <a:rPr lang="ru-RU" sz="2800" b="1" dirty="0" smtClean="0">
                <a:latin typeface="Times New Roman" pitchFamily="18" charset="0"/>
              </a:rPr>
              <a:t>; </a:t>
            </a:r>
            <a:br>
              <a:rPr lang="ru-RU" sz="2800" b="1" dirty="0" smtClean="0">
                <a:latin typeface="Times New Roman" pitchFamily="18" charset="0"/>
              </a:rPr>
            </a:br>
            <a:r>
              <a:rPr lang="ru-RU" sz="2800" b="1" dirty="0" smtClean="0">
                <a:latin typeface="Times New Roman" pitchFamily="18" charset="0"/>
              </a:rPr>
              <a:t>8) </a:t>
            </a:r>
            <a:r>
              <a:rPr lang="ru-RU" sz="2800" b="1" dirty="0" err="1" smtClean="0">
                <a:latin typeface="Times New Roman" pitchFamily="18" charset="0"/>
              </a:rPr>
              <a:t>викладення</a:t>
            </a:r>
            <a:r>
              <a:rPr lang="ru-RU" sz="2800" b="1" dirty="0" smtClean="0">
                <a:latin typeface="Times New Roman" pitchFamily="18" charset="0"/>
              </a:rPr>
              <a:t> основного </a:t>
            </a:r>
            <a:r>
              <a:rPr lang="ru-RU" sz="2800" b="1" dirty="0" err="1" smtClean="0">
                <a:latin typeface="Times New Roman" pitchFamily="18" charset="0"/>
              </a:rPr>
              <a:t>матеріалу</a:t>
            </a:r>
            <a:r>
              <a:rPr lang="ru-RU" sz="2800" b="1" dirty="0" smtClean="0">
                <a:latin typeface="Times New Roman" pitchFamily="18" charset="0"/>
              </a:rPr>
              <a:t>; </a:t>
            </a:r>
            <a:br>
              <a:rPr lang="ru-RU" sz="2800" b="1" dirty="0" smtClean="0">
                <a:latin typeface="Times New Roman" pitchFamily="18" charset="0"/>
              </a:rPr>
            </a:br>
            <a:r>
              <a:rPr lang="ru-RU" sz="2800" b="1" dirty="0" smtClean="0">
                <a:latin typeface="Times New Roman" pitchFamily="18" charset="0"/>
              </a:rPr>
              <a:t>9) </a:t>
            </a:r>
            <a:r>
              <a:rPr lang="ru-RU" sz="2800" b="1" dirty="0" err="1" smtClean="0">
                <a:latin typeface="Times New Roman" pitchFamily="18" charset="0"/>
              </a:rPr>
              <a:t>головні</a:t>
            </a:r>
            <a:r>
              <a:rPr lang="ru-RU" sz="2800" b="1" dirty="0" smtClean="0">
                <a:latin typeface="Times New Roman" pitchFamily="18" charset="0"/>
              </a:rPr>
              <a:t> </a:t>
            </a:r>
            <a:r>
              <a:rPr lang="ru-RU" sz="2800" b="1" dirty="0" err="1" smtClean="0">
                <a:latin typeface="Times New Roman" pitchFamily="18" charset="0"/>
              </a:rPr>
              <a:t>висновки</a:t>
            </a:r>
            <a:r>
              <a:rPr lang="ru-RU" sz="2800" b="1" dirty="0" smtClean="0">
                <a:latin typeface="Times New Roman" pitchFamily="18" charset="0"/>
              </a:rPr>
              <a:t>; </a:t>
            </a:r>
            <a:br>
              <a:rPr lang="ru-RU" sz="2800" b="1" dirty="0" smtClean="0">
                <a:latin typeface="Times New Roman" pitchFamily="18" charset="0"/>
              </a:rPr>
            </a:br>
            <a:r>
              <a:rPr lang="ru-RU" sz="2800" b="1" dirty="0" err="1" smtClean="0">
                <a:latin typeface="Times New Roman" pitchFamily="18" charset="0"/>
              </a:rPr>
              <a:t>перспективи</a:t>
            </a:r>
            <a:r>
              <a:rPr lang="ru-RU" sz="2800" b="1" dirty="0" smtClean="0">
                <a:latin typeface="Times New Roman" pitchFamily="18" charset="0"/>
              </a:rPr>
              <a:t> </a:t>
            </a:r>
            <a:r>
              <a:rPr lang="ru-RU" sz="2800" b="1" dirty="0" err="1" smtClean="0">
                <a:latin typeface="Times New Roman" pitchFamily="18" charset="0"/>
              </a:rPr>
              <a:t>використання</a:t>
            </a:r>
            <a:r>
              <a:rPr lang="ru-RU" sz="2800" b="1" dirty="0" smtClean="0">
                <a:latin typeface="Times New Roman" pitchFamily="18" charset="0"/>
              </a:rPr>
              <a:t> результатів</a:t>
            </a:r>
          </a:p>
        </p:txBody>
      </p:sp>
      <p:pic>
        <p:nvPicPr>
          <p:cNvPr id="32771" name="Picture 3" descr="J009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22387"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4"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322387" y="45354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5" descr="J00991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037388"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6" descr="J00991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037388" y="4751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05229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solidFill>
            <a:srgbClr val="FFFFA3"/>
          </a:solidFill>
        </p:spPr>
        <p:txBody>
          <a:bodyPr/>
          <a:lstStyle/>
          <a:p>
            <a:pPr eaLnBrk="1" hangingPunct="1"/>
            <a:r>
              <a:rPr lang="ru-RU" b="1" smtClean="0"/>
              <a:t>АНОТАЦІЯ</a:t>
            </a:r>
          </a:p>
        </p:txBody>
      </p:sp>
      <p:sp>
        <p:nvSpPr>
          <p:cNvPr id="33795" name="Rectangle 3"/>
          <p:cNvSpPr>
            <a:spLocks noGrp="1" noChangeArrowheads="1"/>
          </p:cNvSpPr>
          <p:nvPr>
            <p:ph type="body" idx="1"/>
          </p:nvPr>
        </p:nvSpPr>
        <p:spPr>
          <a:xfrm>
            <a:off x="395288" y="1628775"/>
            <a:ext cx="8291512" cy="4497388"/>
          </a:xfrm>
          <a:solidFill>
            <a:srgbClr val="DEE5E6"/>
          </a:solidFill>
          <a:ln>
            <a:solidFill>
              <a:srgbClr val="FFFF6D"/>
            </a:solidFill>
            <a:miter lim="800000"/>
            <a:headEnd/>
            <a:tailEnd/>
          </a:ln>
        </p:spPr>
        <p:txBody>
          <a:bodyPr/>
          <a:lstStyle/>
          <a:p>
            <a:pPr eaLnBrk="1" hangingPunct="1"/>
            <a:r>
              <a:rPr lang="uk-UA" dirty="0" smtClean="0"/>
              <a:t>Описує цілі і завдання проведеного дослідження, а також можливості його практичного вживання, що допомагає швидше уловити суть проблеми (2-3 пропозиції), </a:t>
            </a:r>
            <a:r>
              <a:rPr lang="uk-UA" u="sng" dirty="0" smtClean="0"/>
              <a:t>українською, російською, англійською</a:t>
            </a:r>
            <a:r>
              <a:rPr lang="uk-UA" dirty="0" smtClean="0"/>
              <a:t> мовами</a:t>
            </a:r>
          </a:p>
          <a:p>
            <a:pPr eaLnBrk="1" hangingPunct="1">
              <a:buFontTx/>
              <a:buNone/>
            </a:pPr>
            <a:r>
              <a:rPr lang="uk-UA" dirty="0" smtClean="0"/>
              <a:t> </a:t>
            </a:r>
          </a:p>
          <a:p>
            <a:pPr eaLnBrk="1" hangingPunct="1"/>
            <a:r>
              <a:rPr lang="uk-UA" dirty="0" smtClean="0"/>
              <a:t>Ключові слова (3-5 слів)</a:t>
            </a:r>
            <a:endParaRPr lang="ru-RU" dirty="0" smtClean="0"/>
          </a:p>
        </p:txBody>
      </p:sp>
      <p:pic>
        <p:nvPicPr>
          <p:cNvPr id="33796" name="Picture 4" descr="10"/>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1728787"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2725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6034682"/>
          </a:xfrm>
          <a:solidFill>
            <a:schemeClr val="bg1"/>
          </a:solidFill>
        </p:spPr>
        <p:txBody>
          <a:bodyPr>
            <a:normAutofit fontScale="90000"/>
          </a:bodyPr>
          <a:lstStyle/>
          <a:p>
            <a:r>
              <a:rPr lang="ru-RU" b="1" i="1" dirty="0" err="1">
                <a:solidFill>
                  <a:srgbClr val="0070C0"/>
                </a:solidFill>
                <a:effectLst>
                  <a:outerShdw blurRad="38100" dist="38100" dir="2700000" algn="tl">
                    <a:srgbClr val="000000">
                      <a:alpha val="43137"/>
                    </a:srgbClr>
                  </a:outerShdw>
                </a:effectLst>
              </a:rPr>
              <a:t>Анотація</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дозволяє</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користувачеві</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скласти</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достатнє</a:t>
            </a:r>
            <a:r>
              <a:rPr lang="ru-RU" b="1" i="1" dirty="0">
                <a:solidFill>
                  <a:srgbClr val="0070C0"/>
                </a:solidFill>
                <a:effectLst>
                  <a:outerShdw blurRad="38100" dist="38100" dir="2700000" algn="tl">
                    <a:srgbClr val="000000">
                      <a:alpha val="43137"/>
                    </a:srgbClr>
                  </a:outerShdw>
                </a:effectLst>
              </a:rPr>
              <a:t> й </a:t>
            </a:r>
            <a:r>
              <a:rPr lang="ru-RU" b="1" i="1" dirty="0" err="1">
                <a:solidFill>
                  <a:srgbClr val="0070C0"/>
                </a:solidFill>
                <a:effectLst>
                  <a:outerShdw blurRad="38100" dist="38100" dir="2700000" algn="tl">
                    <a:srgbClr val="000000">
                      <a:alpha val="43137"/>
                    </a:srgbClr>
                  </a:outerShdw>
                </a:effectLst>
              </a:rPr>
              <a:t>об'єктивне</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попереднє</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уявлення</a:t>
            </a:r>
            <a:r>
              <a:rPr lang="ru-RU" b="1" i="1" dirty="0">
                <a:solidFill>
                  <a:srgbClr val="0070C0"/>
                </a:solidFill>
                <a:effectLst>
                  <a:outerShdw blurRad="38100" dist="38100" dir="2700000" algn="tl">
                    <a:srgbClr val="000000">
                      <a:alpha val="43137"/>
                    </a:srgbClr>
                  </a:outerShdw>
                </a:effectLst>
              </a:rPr>
              <a:t> про </a:t>
            </a:r>
            <a:r>
              <a:rPr lang="ru-RU" b="1" i="1" dirty="0" err="1">
                <a:solidFill>
                  <a:srgbClr val="0070C0"/>
                </a:solidFill>
                <a:effectLst>
                  <a:outerShdw blurRad="38100" dist="38100" dir="2700000" algn="tl">
                    <a:srgbClr val="000000">
                      <a:alpha val="43137"/>
                    </a:srgbClr>
                  </a:outerShdw>
                </a:effectLst>
              </a:rPr>
              <a:t>незнайому</a:t>
            </a:r>
            <a:r>
              <a:rPr lang="ru-RU" b="1" i="1" dirty="0">
                <a:solidFill>
                  <a:srgbClr val="0070C0"/>
                </a:solidFill>
                <a:effectLst>
                  <a:outerShdw blurRad="38100" dist="38100" dir="2700000" algn="tl">
                    <a:srgbClr val="000000">
                      <a:alpha val="43137"/>
                    </a:srgbClr>
                  </a:outerShdw>
                </a:effectLst>
              </a:rPr>
              <a:t> для </a:t>
            </a:r>
            <a:r>
              <a:rPr lang="ru-RU" b="1" i="1" dirty="0" err="1">
                <a:solidFill>
                  <a:srgbClr val="0070C0"/>
                </a:solidFill>
                <a:effectLst>
                  <a:outerShdw blurRad="38100" dist="38100" dir="2700000" algn="tl">
                    <a:srgbClr val="000000">
                      <a:alpha val="43137"/>
                    </a:srgbClr>
                  </a:outerShdw>
                </a:effectLst>
              </a:rPr>
              <a:t>нього</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наукову</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публікацію</a:t>
            </a:r>
            <a:r>
              <a:rPr lang="ru-RU" b="1" i="1" dirty="0">
                <a:solidFill>
                  <a:srgbClr val="0070C0"/>
                </a:solidFill>
                <a:effectLst>
                  <a:outerShdw blurRad="38100" dist="38100" dir="2700000" algn="tl">
                    <a:srgbClr val="000000">
                      <a:alpha val="43137"/>
                    </a:srgbClr>
                  </a:outerShdw>
                </a:effectLst>
              </a:rPr>
              <a:t> і </a:t>
            </a:r>
            <a:r>
              <a:rPr lang="ru-RU" b="1" i="1" dirty="0" err="1">
                <a:solidFill>
                  <a:srgbClr val="0070C0"/>
                </a:solidFill>
                <a:effectLst>
                  <a:outerShdw blurRad="38100" dist="38100" dir="2700000" algn="tl">
                    <a:srgbClr val="000000">
                      <a:alpha val="43137"/>
                    </a:srgbClr>
                  </a:outerShdw>
                </a:effectLst>
              </a:rPr>
              <a:t>тим</a:t>
            </a:r>
            <a:r>
              <a:rPr lang="ru-RU" b="1" i="1" dirty="0">
                <a:solidFill>
                  <a:srgbClr val="0070C0"/>
                </a:solidFill>
                <a:effectLst>
                  <a:outerShdw blurRad="38100" dist="38100" dir="2700000" algn="tl">
                    <a:srgbClr val="000000">
                      <a:alpha val="43137"/>
                    </a:srgbClr>
                  </a:outerShdw>
                </a:effectLst>
              </a:rPr>
              <a:t> самим </a:t>
            </a:r>
            <a:r>
              <a:rPr lang="ru-RU" b="1" i="1" dirty="0" err="1">
                <a:solidFill>
                  <a:srgbClr val="0070C0"/>
                </a:solidFill>
                <a:effectLst>
                  <a:outerShdw blurRad="38100" dist="38100" dir="2700000" algn="tl">
                    <a:srgbClr val="000000">
                      <a:alpha val="43137"/>
                    </a:srgbClr>
                  </a:outerShdw>
                </a:effectLst>
              </a:rPr>
              <a:t>допомагає</a:t>
            </a:r>
            <a:r>
              <a:rPr lang="ru-RU" b="1" i="1" dirty="0">
                <a:solidFill>
                  <a:srgbClr val="0070C0"/>
                </a:solidFill>
                <a:effectLst>
                  <a:outerShdw blurRad="38100" dist="38100" dir="2700000" algn="tl">
                    <a:srgbClr val="000000">
                      <a:alpha val="43137"/>
                    </a:srgbClr>
                  </a:outerShdw>
                </a:effectLst>
              </a:rPr>
              <a:t> в </a:t>
            </a:r>
            <a:r>
              <a:rPr lang="ru-RU" b="1" i="1" dirty="0" err="1">
                <a:solidFill>
                  <a:srgbClr val="0070C0"/>
                </a:solidFill>
                <a:effectLst>
                  <a:outerShdw blurRad="38100" dist="38100" dir="2700000" algn="tl">
                    <a:srgbClr val="000000">
                      <a:alpha val="43137"/>
                    </a:srgbClr>
                  </a:outerShdw>
                </a:effectLst>
              </a:rPr>
              <a:t>пошуку</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відборі</a:t>
            </a:r>
            <a:r>
              <a:rPr lang="ru-RU" b="1" i="1" dirty="0">
                <a:solidFill>
                  <a:srgbClr val="0070C0"/>
                </a:solidFill>
                <a:effectLst>
                  <a:outerShdw blurRad="38100" dist="38100" dir="2700000" algn="tl">
                    <a:srgbClr val="000000">
                      <a:alpha val="43137"/>
                    </a:srgbClr>
                  </a:outerShdw>
                </a:effectLst>
              </a:rPr>
              <a:t> та </a:t>
            </a:r>
            <a:r>
              <a:rPr lang="ru-RU" b="1" i="1" dirty="0" err="1">
                <a:solidFill>
                  <a:srgbClr val="0070C0"/>
                </a:solidFill>
                <a:effectLst>
                  <a:outerShdw blurRad="38100" dist="38100" dir="2700000" algn="tl">
                    <a:srgbClr val="000000">
                      <a:alpha val="43137"/>
                    </a:srgbClr>
                  </a:outerShdw>
                </a:effectLst>
              </a:rPr>
              <a:t>систематизації</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потрібної</a:t>
            </a:r>
            <a:r>
              <a:rPr lang="ru-RU" b="1" i="1" dirty="0">
                <a:solidFill>
                  <a:srgbClr val="0070C0"/>
                </a:solidFill>
                <a:effectLst>
                  <a:outerShdw blurRad="38100" dist="38100" dir="2700000" algn="tl">
                    <a:srgbClr val="000000">
                      <a:alpha val="43137"/>
                    </a:srgbClr>
                  </a:outerShdw>
                </a:effectLst>
              </a:rPr>
              <a:t> </a:t>
            </a:r>
            <a:r>
              <a:rPr lang="ru-RU" b="1" i="1" dirty="0" err="1">
                <a:solidFill>
                  <a:srgbClr val="0070C0"/>
                </a:solidFill>
                <a:effectLst>
                  <a:outerShdw blurRad="38100" dist="38100" dir="2700000" algn="tl">
                    <a:srgbClr val="000000">
                      <a:alpha val="43137"/>
                    </a:srgbClr>
                  </a:outerShdw>
                </a:effectLst>
              </a:rPr>
              <a:t>інформації</a:t>
            </a:r>
            <a:r>
              <a:rPr lang="ru-RU" b="1" i="1" dirty="0">
                <a:solidFill>
                  <a:srgbClr val="0070C0"/>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553624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D:\Рамки Наталі Борисівни\Рамки школа\Рисунок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Объект 2"/>
          <p:cNvSpPr txBox="1">
            <a:spLocks/>
          </p:cNvSpPr>
          <p:nvPr/>
        </p:nvSpPr>
        <p:spPr>
          <a:xfrm>
            <a:off x="179388" y="260350"/>
            <a:ext cx="8785225" cy="3889375"/>
          </a:xfrm>
          <a:prstGeom prst="rect">
            <a:avLst/>
          </a:prstGeom>
          <a:solidFill>
            <a:srgbClr val="FFFFFF"/>
          </a:solidFill>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uk-UA" sz="4000" b="1" dirty="0" smtClean="0">
                <a:solidFill>
                  <a:schemeClr val="tx2">
                    <a:lumMod val="60000"/>
                    <a:lumOff val="40000"/>
                  </a:schemeClr>
                </a:solidFill>
                <a:effectLst>
                  <a:outerShdw blurRad="38100" dist="38100" dir="2700000" algn="tl">
                    <a:srgbClr val="000000">
                      <a:alpha val="43137"/>
                    </a:srgbClr>
                  </a:outerShdw>
                </a:effectLst>
              </a:rPr>
              <a:t>ПІДТЕМА ІІІ</a:t>
            </a:r>
          </a:p>
          <a:p>
            <a:pPr marL="0" indent="0" algn="ctr">
              <a:buFontTx/>
              <a:buNone/>
              <a:defRPr/>
            </a:pPr>
            <a:endParaRPr lang="uk-UA" sz="2400" b="1" dirty="0">
              <a:solidFill>
                <a:srgbClr val="FF0000"/>
              </a:solidFill>
              <a:effectLst>
                <a:outerShdw blurRad="38100" dist="38100" dir="2700000" algn="tl">
                  <a:srgbClr val="000000">
                    <a:alpha val="43137"/>
                  </a:srgbClr>
                </a:outerShdw>
              </a:effectLst>
            </a:endParaRPr>
          </a:p>
          <a:p>
            <a:pPr marL="0" indent="0" algn="ctr">
              <a:buFontTx/>
              <a:buNone/>
              <a:defRPr/>
            </a:pPr>
            <a:r>
              <a:rPr lang="uk-UA" sz="4000" b="1" dirty="0" smtClean="0">
                <a:solidFill>
                  <a:srgbClr val="FF0000"/>
                </a:solidFill>
                <a:effectLst>
                  <a:outerShdw blurRad="38100" dist="38100" dir="2700000" algn="tl">
                    <a:srgbClr val="000000">
                      <a:alpha val="43137"/>
                    </a:srgbClr>
                  </a:outerShdw>
                </a:effectLst>
              </a:rPr>
              <a:t>СТАТТЯ ЯК </a:t>
            </a:r>
            <a:r>
              <a:rPr lang="uk-UA" sz="4000" b="1" dirty="0">
                <a:solidFill>
                  <a:srgbClr val="FF0000"/>
                </a:solidFill>
                <a:effectLst>
                  <a:outerShdw blurRad="38100" dist="38100" dir="2700000" algn="tl">
                    <a:srgbClr val="000000">
                      <a:alpha val="43137"/>
                    </a:srgbClr>
                  </a:outerShdw>
                </a:effectLst>
              </a:rPr>
              <a:t>ЖАНР НАУКОВОГО ДИСКУРСУ</a:t>
            </a:r>
          </a:p>
        </p:txBody>
      </p:sp>
    </p:spTree>
    <p:extLst>
      <p:ext uri="{BB962C8B-B14F-4D97-AF65-F5344CB8AC3E}">
        <p14:creationId xmlns:p14="http://schemas.microsoft.com/office/powerpoint/2010/main" val="314148270"/>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4666530"/>
          </a:xfrm>
          <a:solidFill>
            <a:schemeClr val="bg1"/>
          </a:solidFill>
        </p:spPr>
        <p:txBody>
          <a:bodyPr>
            <a:normAutofit fontScale="90000"/>
          </a:bodyPr>
          <a:lstStyle/>
          <a:p>
            <a:r>
              <a:rPr lang="ru-RU" b="1" dirty="0" err="1">
                <a:solidFill>
                  <a:srgbClr val="FF0000"/>
                </a:solidFill>
                <a:effectLst>
                  <a:outerShdw blurRad="38100" dist="38100" dir="2700000" algn="tl">
                    <a:srgbClr val="000000">
                      <a:alpha val="43137"/>
                    </a:srgbClr>
                  </a:outerShdw>
                </a:effectLst>
              </a:rPr>
              <a:t>Довідкова</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анотація</a:t>
            </a:r>
            <a:r>
              <a:rPr lang="ru-RU" b="1" dirty="0">
                <a:solidFill>
                  <a:srgbClr val="FF0000"/>
                </a:solidFill>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уточнює</a:t>
            </a:r>
            <a:r>
              <a:rPr lang="ru-RU" b="1" dirty="0">
                <a:effectLst>
                  <a:outerShdw blurRad="38100" dist="38100" dir="2700000" algn="tl">
                    <a:srgbClr val="000000">
                      <a:alpha val="43137"/>
                    </a:srgbClr>
                  </a:outerShdw>
                </a:effectLst>
              </a:rPr>
              <a:t> заголовок і </a:t>
            </a:r>
            <a:r>
              <a:rPr lang="ru-RU" b="1" dirty="0" err="1">
                <a:effectLst>
                  <a:outerShdw blurRad="38100" dist="38100" dir="2700000" algn="tl">
                    <a:srgbClr val="000000">
                      <a:alpha val="43137"/>
                    </a:srgbClr>
                  </a:outerShdw>
                </a:effectLst>
              </a:rPr>
              <a:t>повідомляє</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відомості</a:t>
            </a:r>
            <a:r>
              <a:rPr lang="ru-RU" b="1" dirty="0">
                <a:effectLst>
                  <a:outerShdw blurRad="38100" dist="38100" dir="2700000" algn="tl">
                    <a:srgbClr val="000000">
                      <a:alpha val="43137"/>
                    </a:srgbClr>
                  </a:outerShdw>
                </a:effectLst>
              </a:rPr>
              <a:t> про автора, </a:t>
            </a:r>
            <a:r>
              <a:rPr lang="ru-RU" b="1" dirty="0" err="1">
                <a:effectLst>
                  <a:outerShdw blurRad="38100" dist="38100" dir="2700000" algn="tl">
                    <a:srgbClr val="000000">
                      <a:alpha val="43137"/>
                    </a:srgbClr>
                  </a:outerShdw>
                </a:effectLst>
              </a:rPr>
              <a:t>зміст</a:t>
            </a:r>
            <a:r>
              <a:rPr lang="ru-RU" b="1" dirty="0">
                <a:effectLst>
                  <a:outerShdw blurRad="38100" dist="38100" dir="2700000" algn="tl">
                    <a:srgbClr val="000000">
                      <a:alpha val="43137"/>
                    </a:srgbClr>
                  </a:outerShdw>
                </a:effectLst>
              </a:rPr>
              <a:t>, жанр та </a:t>
            </a:r>
            <a:r>
              <a:rPr lang="ru-RU" b="1" dirty="0" err="1">
                <a:effectLst>
                  <a:outerShdw blurRad="38100" dist="38100" dir="2700000" algn="tl">
                    <a:srgbClr val="000000">
                      <a:alpha val="43137"/>
                    </a:srgbClr>
                  </a:outerShdw>
                </a:effectLst>
              </a:rPr>
              <a:t>інші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особливості</a:t>
            </a:r>
            <a:r>
              <a:rPr lang="ru-RU" b="1" dirty="0">
                <a:effectLst>
                  <a:outerShdw blurRad="38100" dist="38100" dir="2700000" algn="tl">
                    <a:srgbClr val="000000">
                      <a:alpha val="43137"/>
                    </a:srgbClr>
                  </a:outerShdw>
                </a:effectLst>
              </a:rPr>
              <a:t> документа, </a:t>
            </a:r>
            <a:r>
              <a:rPr lang="ru-RU" b="1" dirty="0" err="1">
                <a:effectLst>
                  <a:outerShdw blurRad="38100" dist="38100" dir="2700000" algn="tl">
                    <a:srgbClr val="000000">
                      <a:alpha val="43137"/>
                    </a:srgbClr>
                  </a:outerShdw>
                </a:effectLst>
              </a:rPr>
              <a:t>що</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відсутні</a:t>
            </a:r>
            <a:r>
              <a:rPr lang="ru-RU" b="1" dirty="0">
                <a:effectLst>
                  <a:outerShdw blurRad="38100" dist="38100" dir="2700000" algn="tl">
                    <a:srgbClr val="000000">
                      <a:alpha val="43137"/>
                    </a:srgbClr>
                  </a:outerShdw>
                </a:effectLst>
              </a:rPr>
              <a:t> в </a:t>
            </a:r>
            <a:r>
              <a:rPr lang="ru-RU" b="1" dirty="0" err="1">
                <a:effectLst>
                  <a:outerShdw blurRad="38100" dist="38100" dir="2700000" algn="tl">
                    <a:srgbClr val="000000">
                      <a:alpha val="43137"/>
                    </a:srgbClr>
                  </a:outerShdw>
                </a:effectLst>
              </a:rPr>
              <a:t>бібліографічному</a:t>
            </a:r>
            <a:r>
              <a:rPr lang="ru-RU" b="1" dirty="0">
                <a:effectLst>
                  <a:outerShdw blurRad="38100" dist="38100" dir="2700000" algn="tl">
                    <a:srgbClr val="000000">
                      <a:alpha val="43137"/>
                    </a:srgbClr>
                  </a:outerShdw>
                </a:effectLst>
              </a:rPr>
              <a:t> </a:t>
            </a:r>
            <a:r>
              <a:rPr lang="ru-RU" b="1" dirty="0" err="1" smtClean="0">
                <a:effectLst>
                  <a:outerShdw blurRad="38100" dist="38100" dir="2700000" algn="tl">
                    <a:srgbClr val="000000">
                      <a:alpha val="43137"/>
                    </a:srgbClr>
                  </a:outerShdw>
                </a:effectLst>
              </a:rPr>
              <a:t>описі</a:t>
            </a:r>
            <a:r>
              <a:rPr lang="ru-RU" b="1" dirty="0">
                <a:effectLst>
                  <a:outerShdw blurRad="38100" dist="38100" dir="2700000" algn="tl">
                    <a:srgbClr val="000000">
                      <a:alpha val="43137"/>
                    </a:srgbClr>
                  </a:outerShdw>
                </a:effectLst>
              </a:rPr>
              <a:t/>
            </a:r>
            <a:br>
              <a:rPr lang="ru-RU" b="1" dirty="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14554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64488" cy="6858000"/>
          </a:xfrm>
          <a:solidFill>
            <a:schemeClr val="bg1"/>
          </a:solidFill>
        </p:spPr>
        <p:txBody>
          <a:bodyPr>
            <a:normAutofit fontScale="90000"/>
          </a:bodyPr>
          <a:lstStyle/>
          <a:p>
            <a:r>
              <a:rPr lang="ru-RU" b="1" i="1" dirty="0" err="1">
                <a:solidFill>
                  <a:srgbClr val="FF0000"/>
                </a:solidFill>
                <a:effectLst>
                  <a:outerShdw blurRad="38100" dist="38100" dir="2700000" algn="tl">
                    <a:srgbClr val="000000">
                      <a:alpha val="43137"/>
                    </a:srgbClr>
                  </a:outerShdw>
                </a:effectLst>
              </a:rPr>
              <a:t>Рекомендаційна</a:t>
            </a:r>
            <a:r>
              <a:rPr lang="ru-RU" b="1" i="1" dirty="0">
                <a:solidFill>
                  <a:srgbClr val="FF0000"/>
                </a:solidFill>
                <a:effectLst>
                  <a:outerShdw blurRad="38100" dist="38100" dir="2700000" algn="tl">
                    <a:srgbClr val="000000">
                      <a:alpha val="43137"/>
                    </a:srgbClr>
                  </a:outerShdw>
                </a:effectLst>
              </a:rPr>
              <a:t> </a:t>
            </a:r>
            <a:r>
              <a:rPr lang="ru-RU" b="1" i="1" dirty="0" err="1">
                <a:solidFill>
                  <a:srgbClr val="FF0000"/>
                </a:solidFill>
                <a:effectLst>
                  <a:outerShdw blurRad="38100" dist="38100" dir="2700000" algn="tl">
                    <a:srgbClr val="000000">
                      <a:alpha val="43137"/>
                    </a:srgbClr>
                  </a:outerShdw>
                </a:effectLst>
              </a:rPr>
              <a:t>анотація</a:t>
            </a:r>
            <a:r>
              <a:rPr lang="ru-RU" b="1" i="1" dirty="0">
                <a:solidFill>
                  <a:srgbClr val="FF0000"/>
                </a:solidFill>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покликана активно </a:t>
            </a:r>
            <a:r>
              <a:rPr lang="ru-RU" b="1" dirty="0" err="1">
                <a:effectLst>
                  <a:outerShdw blurRad="38100" dist="38100" dir="2700000" algn="tl">
                    <a:srgbClr val="000000">
                      <a:alpha val="43137"/>
                    </a:srgbClr>
                  </a:outerShdw>
                </a:effectLst>
              </a:rPr>
              <a:t>пропагувати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зацікавлювати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переконувати</a:t>
            </a:r>
            <a:r>
              <a:rPr lang="ru-RU" b="1" dirty="0">
                <a:effectLst>
                  <a:outerShdw blurRad="38100" dist="38100" dir="2700000" algn="tl">
                    <a:srgbClr val="000000">
                      <a:alpha val="43137"/>
                    </a:srgbClr>
                  </a:outerShdw>
                </a:effectLst>
              </a:rPr>
              <a:t> в </a:t>
            </a:r>
            <a:r>
              <a:rPr lang="ru-RU" b="1" dirty="0" err="1">
                <a:effectLst>
                  <a:outerShdw blurRad="38100" dist="38100" dir="2700000" algn="tl">
                    <a:srgbClr val="000000">
                      <a:alpha val="43137"/>
                    </a:srgbClr>
                  </a:outerShdw>
                </a:effectLst>
              </a:rPr>
              <a:t>доцільності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прочитання</a:t>
            </a:r>
            <a:r>
              <a:rPr lang="ru-RU" b="1" dirty="0">
                <a:effectLst>
                  <a:outerShdw blurRad="38100" dist="38100" dir="2700000" algn="tl">
                    <a:srgbClr val="000000">
                      <a:alpha val="43137"/>
                    </a:srgbClr>
                  </a:outerShdw>
                </a:effectLst>
              </a:rPr>
              <a:t> документа, тому в </a:t>
            </a:r>
            <a:r>
              <a:rPr lang="ru-RU" b="1" dirty="0" err="1">
                <a:effectLst>
                  <a:outerShdw blurRad="38100" dist="38100" dir="2700000" algn="tl">
                    <a:srgbClr val="000000">
                      <a:alpha val="43137"/>
                    </a:srgbClr>
                  </a:outerShdw>
                </a:effectLst>
              </a:rPr>
              <a:t>рекомендаційних</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анотаціях</a:t>
            </a:r>
            <a:r>
              <a:rPr lang="ru-RU" b="1" dirty="0">
                <a:effectLst>
                  <a:outerShdw blurRad="38100" dist="38100" dir="2700000" algn="tl">
                    <a:srgbClr val="000000">
                      <a:alpha val="43137"/>
                    </a:srgbClr>
                  </a:outerShdw>
                </a:effectLst>
              </a:rPr>
              <a:t> є </a:t>
            </a:r>
            <a:r>
              <a:rPr lang="ru-RU" b="1" i="1" dirty="0">
                <a:solidFill>
                  <a:schemeClr val="accent2">
                    <a:lumMod val="75000"/>
                  </a:schemeClr>
                </a:solidFill>
                <a:effectLst>
                  <a:outerShdw blurRad="38100" dist="38100" dir="2700000" algn="tl">
                    <a:srgbClr val="000000">
                      <a:alpha val="43137"/>
                    </a:srgbClr>
                  </a:outerShdw>
                </a:effectLst>
              </a:rPr>
              <a:t>дидактична </a:t>
            </a:r>
            <a:r>
              <a:rPr lang="ru-RU" b="1" i="1" dirty="0" err="1">
                <a:solidFill>
                  <a:schemeClr val="accent2">
                    <a:lumMod val="75000"/>
                  </a:schemeClr>
                </a:solidFill>
                <a:effectLst>
                  <a:outerShdw blurRad="38100" dist="38100" dir="2700000" algn="tl">
                    <a:srgbClr val="000000">
                      <a:alpha val="43137"/>
                    </a:srgbClr>
                  </a:outerShdw>
                </a:effectLst>
              </a:rPr>
              <a:t>спрямованість</a:t>
            </a:r>
            <a:r>
              <a:rPr lang="ru-RU" b="1" i="1" dirty="0">
                <a:solidFill>
                  <a:schemeClr val="accent2">
                    <a:lumMod val="75000"/>
                  </a:schemeClr>
                </a:solidFill>
                <a:effectLst>
                  <a:outerShdw blurRad="38100" dist="38100" dir="2700000" algn="tl">
                    <a:srgbClr val="000000">
                      <a:alpha val="43137"/>
                    </a:srgbClr>
                  </a:outerShdw>
                </a:effectLst>
              </a:rPr>
              <a:t>, </a:t>
            </a:r>
            <a:r>
              <a:rPr lang="ru-RU" b="1" i="1" dirty="0" err="1">
                <a:solidFill>
                  <a:schemeClr val="accent2">
                    <a:lumMod val="75000"/>
                  </a:schemeClr>
                </a:solidFill>
                <a:effectLst>
                  <a:outerShdw blurRad="38100" dist="38100" dir="2700000" algn="tl">
                    <a:srgbClr val="000000">
                      <a:alpha val="43137"/>
                    </a:srgbClr>
                  </a:outerShdw>
                </a:effectLst>
              </a:rPr>
              <a:t>педагогічні</a:t>
            </a:r>
            <a:r>
              <a:rPr lang="ru-RU" b="1" i="1" dirty="0">
                <a:solidFill>
                  <a:schemeClr val="accent2">
                    <a:lumMod val="75000"/>
                  </a:schemeClr>
                </a:solidFill>
                <a:effectLst>
                  <a:outerShdw blurRad="38100" dist="38100" dir="2700000" algn="tl">
                    <a:srgbClr val="000000">
                      <a:alpha val="43137"/>
                    </a:srgbClr>
                  </a:outerShdw>
                </a:effectLst>
              </a:rPr>
              <a:t> </a:t>
            </a:r>
            <a:r>
              <a:rPr lang="ru-RU" b="1" i="1" dirty="0" err="1">
                <a:solidFill>
                  <a:schemeClr val="accent2">
                    <a:lumMod val="75000"/>
                  </a:schemeClr>
                </a:solidFill>
                <a:effectLst>
                  <a:outerShdw blurRad="38100" dist="38100" dir="2700000" algn="tl">
                    <a:srgbClr val="000000">
                      <a:alpha val="43137"/>
                    </a:srgbClr>
                  </a:outerShdw>
                </a:effectLst>
              </a:rPr>
              <a:t>рекомендації</a:t>
            </a:r>
            <a:r>
              <a:rPr lang="ru-RU" b="1" i="1" dirty="0">
                <a:solidFill>
                  <a:schemeClr val="accent2">
                    <a:lumMod val="75000"/>
                  </a:schemeClr>
                </a:solidFill>
                <a:effectLst>
                  <a:outerShdw blurRad="38100" dist="38100" dir="2700000" algn="tl">
                    <a:srgbClr val="000000">
                      <a:alpha val="43137"/>
                    </a:srgbClr>
                  </a:outerShdw>
                </a:effectLst>
              </a:rPr>
              <a:t>, </a:t>
            </a:r>
            <a:r>
              <a:rPr lang="ru-RU" b="1" i="1" dirty="0" err="1">
                <a:solidFill>
                  <a:schemeClr val="accent2">
                    <a:lumMod val="75000"/>
                  </a:schemeClr>
                </a:solidFill>
                <a:effectLst>
                  <a:outerShdw blurRad="38100" dist="38100" dir="2700000" algn="tl">
                    <a:srgbClr val="000000">
                      <a:alpha val="43137"/>
                    </a:srgbClr>
                  </a:outerShdw>
                </a:effectLst>
              </a:rPr>
              <a:t>методичні</a:t>
            </a:r>
            <a:r>
              <a:rPr lang="ru-RU" b="1" i="1" dirty="0">
                <a:solidFill>
                  <a:schemeClr val="accent2">
                    <a:lumMod val="75000"/>
                  </a:schemeClr>
                </a:solidFill>
                <a:effectLst>
                  <a:outerShdw blurRad="38100" dist="38100" dir="2700000" algn="tl">
                    <a:srgbClr val="000000">
                      <a:alpha val="43137"/>
                    </a:srgbClr>
                  </a:outerShdw>
                </a:effectLst>
              </a:rPr>
              <a:t> </a:t>
            </a:r>
            <a:r>
              <a:rPr lang="ru-RU" b="1" i="1" dirty="0" err="1">
                <a:solidFill>
                  <a:schemeClr val="accent2">
                    <a:lumMod val="75000"/>
                  </a:schemeClr>
                </a:solidFill>
                <a:effectLst>
                  <a:outerShdw blurRad="38100" dist="38100" dir="2700000" algn="tl">
                    <a:srgbClr val="000000">
                      <a:alpha val="43137"/>
                    </a:srgbClr>
                  </a:outerShdw>
                </a:effectLst>
              </a:rPr>
              <a:t>поради</a:t>
            </a:r>
            <a:r>
              <a:rPr lang="ru-RU" b="1" i="1" dirty="0">
                <a:solidFill>
                  <a:schemeClr val="accent2">
                    <a:lumMod val="75000"/>
                  </a:schemeClr>
                </a:solidFill>
                <a:effectLst>
                  <a:outerShdw blurRad="38100" dist="38100" dir="2700000" algn="tl">
                    <a:srgbClr val="000000">
                      <a:alpha val="43137"/>
                    </a:srgbClr>
                  </a:outerShdw>
                </a:effectLst>
              </a:rPr>
              <a:t> </a:t>
            </a:r>
            <a:r>
              <a:rPr lang="ru-RU" b="1" dirty="0">
                <a:effectLst>
                  <a:outerShdw blurRad="38100" dist="38100" dir="2700000" algn="tl">
                    <a:srgbClr val="000000">
                      <a:alpha val="43137"/>
                    </a:srgbClr>
                  </a:outerShdw>
                </a:effectLst>
              </a:rPr>
              <a:t>тощо, за </a:t>
            </a:r>
            <a:r>
              <a:rPr lang="ru-RU" b="1" dirty="0" err="1">
                <a:effectLst>
                  <a:outerShdw blurRad="38100" dist="38100" dir="2700000" algn="tl">
                    <a:srgbClr val="000000">
                      <a:alpha val="43137"/>
                    </a:srgbClr>
                  </a:outerShdw>
                </a:effectLst>
              </a:rPr>
              <a:t>обсягом</a:t>
            </a:r>
            <a:r>
              <a:rPr lang="ru-RU" b="1" dirty="0">
                <a:effectLst>
                  <a:outerShdw blurRad="38100" dist="38100" dir="2700000" algn="tl">
                    <a:srgbClr val="000000">
                      <a:alpha val="43137"/>
                    </a:srgbClr>
                  </a:outerShdw>
                </a:effectLst>
              </a:rPr>
              <a:t> вони </a:t>
            </a:r>
            <a:r>
              <a:rPr lang="ru-RU" b="1" dirty="0" err="1">
                <a:effectLst>
                  <a:outerShdw blurRad="38100" dist="38100" dir="2700000" algn="tl">
                    <a:srgbClr val="000000">
                      <a:alpha val="43137"/>
                    </a:srgbClr>
                  </a:outerShdw>
                </a:effectLst>
              </a:rPr>
              <a:t>ширші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аніж</a:t>
            </a:r>
            <a:r>
              <a:rPr lang="ru-RU" b="1" dirty="0">
                <a:effectLst>
                  <a:outerShdw blurRad="38100" dist="38100" dir="2700000" algn="tl">
                    <a:srgbClr val="000000">
                      <a:alpha val="43137"/>
                    </a:srgbClr>
                  </a:outerShdw>
                </a:effectLst>
              </a:rPr>
              <a:t> </a:t>
            </a:r>
            <a:r>
              <a:rPr lang="ru-RU" b="1" dirty="0" err="1" smtClean="0">
                <a:effectLst>
                  <a:outerShdw blurRad="38100" dist="38100" dir="2700000" algn="tl">
                    <a:srgbClr val="000000">
                      <a:alpha val="43137"/>
                    </a:srgbClr>
                  </a:outerShdw>
                </a:effectLst>
              </a:rPr>
              <a:t>довідкові</a:t>
            </a:r>
            <a:r>
              <a:rPr lang="ru-RU" b="1" dirty="0">
                <a:effectLst>
                  <a:outerShdw blurRad="38100" dist="38100" dir="2700000" algn="tl">
                    <a:srgbClr val="000000">
                      <a:alpha val="43137"/>
                    </a:srgbClr>
                  </a:outerShdw>
                </a:effectLst>
              </a:rPr>
              <a:t/>
            </a:r>
            <a:br>
              <a:rPr lang="ru-RU" b="1" dirty="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3438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6408712"/>
          </a:xfrm>
          <a:solidFill>
            <a:schemeClr val="bg1"/>
          </a:solidFill>
        </p:spPr>
        <p:txBody>
          <a:bodyPr>
            <a:normAutofit fontScale="90000"/>
          </a:bodyPr>
          <a:lstStyle/>
          <a:p>
            <a:r>
              <a:rPr lang="ru-RU" b="1" dirty="0">
                <a:solidFill>
                  <a:srgbClr val="FF0000"/>
                </a:solidFill>
              </a:rPr>
              <a:t>За </a:t>
            </a:r>
            <a:r>
              <a:rPr lang="ru-RU" b="1" dirty="0" err="1">
                <a:solidFill>
                  <a:srgbClr val="FF0000"/>
                </a:solidFill>
              </a:rPr>
              <a:t>обсягом</a:t>
            </a:r>
            <a:r>
              <a:rPr lang="ru-RU" b="1" dirty="0">
                <a:solidFill>
                  <a:srgbClr val="FF0000"/>
                </a:solidFill>
              </a:rPr>
              <a:t> та </a:t>
            </a:r>
            <a:r>
              <a:rPr lang="ru-RU" b="1" dirty="0" err="1">
                <a:solidFill>
                  <a:srgbClr val="FF0000"/>
                </a:solidFill>
              </a:rPr>
              <a:t>глибиною</a:t>
            </a:r>
            <a:r>
              <a:rPr lang="ru-RU" b="1" dirty="0">
                <a:solidFill>
                  <a:srgbClr val="FF0000"/>
                </a:solidFill>
              </a:rPr>
              <a:t> </a:t>
            </a:r>
            <a:r>
              <a:rPr lang="ru-RU" b="1" dirty="0" err="1">
                <a:solidFill>
                  <a:srgbClr val="FF0000"/>
                </a:solidFill>
              </a:rPr>
              <a:t>розрізняють</a:t>
            </a:r>
            <a:r>
              <a:rPr lang="ru-RU" b="1" dirty="0">
                <a:solidFill>
                  <a:srgbClr val="FF0000"/>
                </a:solidFill>
              </a:rPr>
              <a:t> </a:t>
            </a:r>
            <a:r>
              <a:rPr lang="ru-RU" b="1" dirty="0" err="1" smtClean="0">
                <a:solidFill>
                  <a:srgbClr val="FF0000"/>
                </a:solidFill>
              </a:rPr>
              <a:t>анотації</a:t>
            </a:r>
            <a:r>
              <a:rPr lang="ru-RU" b="1" dirty="0">
                <a:solidFill>
                  <a:srgbClr val="FF0000"/>
                </a:solidFill>
              </a:rPr>
              <a:t>:</a:t>
            </a:r>
            <a:br>
              <a:rPr lang="ru-RU" b="1" dirty="0">
                <a:solidFill>
                  <a:srgbClr val="FF0000"/>
                </a:solidFill>
              </a:rPr>
            </a:br>
            <a:r>
              <a:rPr lang="ru-RU" dirty="0"/>
              <a:t> </a:t>
            </a:r>
            <a:br>
              <a:rPr lang="ru-RU" dirty="0"/>
            </a:br>
            <a:r>
              <a:rPr lang="ru-RU" sz="3100" b="1" i="1" dirty="0" err="1">
                <a:solidFill>
                  <a:srgbClr val="FF0000"/>
                </a:solidFill>
              </a:rPr>
              <a:t>Описові</a:t>
            </a:r>
            <a:r>
              <a:rPr lang="ru-RU" sz="3100" b="1" i="1" dirty="0">
                <a:solidFill>
                  <a:srgbClr val="FF0000"/>
                </a:solidFill>
              </a:rPr>
              <a:t> </a:t>
            </a:r>
            <a:r>
              <a:rPr lang="ru-RU" sz="3100" b="1" i="1" dirty="0" err="1">
                <a:solidFill>
                  <a:srgbClr val="FF0000"/>
                </a:solidFill>
              </a:rPr>
              <a:t>анотації</a:t>
            </a:r>
            <a:r>
              <a:rPr lang="ru-RU" sz="3100" dirty="0"/>
              <a:t>, </a:t>
            </a:r>
            <a:r>
              <a:rPr lang="ru-RU" sz="3100" b="1" dirty="0" err="1"/>
              <a:t>узагальнено</a:t>
            </a:r>
            <a:r>
              <a:rPr lang="ru-RU" sz="3100" b="1" dirty="0"/>
              <a:t> </a:t>
            </a:r>
            <a:r>
              <a:rPr lang="ru-RU" sz="3100" b="1" dirty="0" err="1"/>
              <a:t>характеризуючи</a:t>
            </a:r>
            <a:r>
              <a:rPr lang="ru-RU" sz="3100" b="1" dirty="0"/>
              <a:t> </a:t>
            </a:r>
            <a:r>
              <a:rPr lang="ru-RU" sz="3100" b="1" dirty="0" err="1"/>
              <a:t>зміст</a:t>
            </a:r>
            <a:r>
              <a:rPr lang="ru-RU" sz="3100" b="1" dirty="0"/>
              <a:t> </a:t>
            </a:r>
            <a:r>
              <a:rPr lang="ru-RU" sz="3100" b="1" dirty="0" err="1"/>
              <a:t>первинного</a:t>
            </a:r>
            <a:r>
              <a:rPr lang="ru-RU" sz="3100" b="1" dirty="0"/>
              <a:t> документа і </a:t>
            </a:r>
            <a:r>
              <a:rPr lang="ru-RU" sz="3100" b="1" dirty="0" err="1"/>
              <a:t>подаючи</a:t>
            </a:r>
            <a:r>
              <a:rPr lang="ru-RU" sz="3100" b="1" dirty="0"/>
              <a:t> </a:t>
            </a:r>
            <a:r>
              <a:rPr lang="ru-RU" sz="3100" b="1" dirty="0" err="1"/>
              <a:t>перелік</a:t>
            </a:r>
            <a:r>
              <a:rPr lang="ru-RU" sz="3100" b="1" dirty="0"/>
              <a:t> </a:t>
            </a:r>
            <a:r>
              <a:rPr lang="ru-RU" sz="3100" b="1" dirty="0" err="1"/>
              <a:t>основних</a:t>
            </a:r>
            <a:r>
              <a:rPr lang="ru-RU" sz="3100" b="1" dirty="0"/>
              <a:t> тем, </a:t>
            </a:r>
            <a:r>
              <a:rPr lang="ru-RU" sz="3100" b="1" dirty="0" err="1"/>
              <a:t>що</a:t>
            </a:r>
            <a:r>
              <a:rPr lang="ru-RU" sz="3100" b="1" dirty="0"/>
              <a:t> в </a:t>
            </a:r>
            <a:r>
              <a:rPr lang="ru-RU" sz="3100" b="1" dirty="0" err="1"/>
              <a:t>ньому</a:t>
            </a:r>
            <a:r>
              <a:rPr lang="ru-RU" sz="3100" b="1" dirty="0"/>
              <a:t> </a:t>
            </a:r>
            <a:r>
              <a:rPr lang="ru-RU" sz="3100" b="1" dirty="0" err="1"/>
              <a:t>відображені</a:t>
            </a:r>
            <a:r>
              <a:rPr lang="ru-RU" sz="3100" b="1" dirty="0"/>
              <a:t>, </a:t>
            </a:r>
            <a:r>
              <a:rPr lang="ru-RU" sz="3100" b="1" dirty="0" err="1"/>
              <a:t>відповідають</a:t>
            </a:r>
            <a:r>
              <a:rPr lang="ru-RU" sz="3100" b="1" dirty="0"/>
              <a:t> на </a:t>
            </a:r>
            <a:r>
              <a:rPr lang="ru-RU" sz="3100" b="1" dirty="0" err="1"/>
              <a:t>питання</a:t>
            </a:r>
            <a:r>
              <a:rPr lang="ru-RU" sz="3100" b="1" dirty="0"/>
              <a:t>: про </a:t>
            </a:r>
            <a:r>
              <a:rPr lang="ru-RU" sz="3100" b="1" dirty="0" err="1"/>
              <a:t>що</a:t>
            </a:r>
            <a:r>
              <a:rPr lang="ru-RU" sz="3100" b="1" dirty="0"/>
              <a:t> </a:t>
            </a:r>
            <a:r>
              <a:rPr lang="ru-RU" sz="3100" b="1" dirty="0" err="1"/>
              <a:t>повідомляється</a:t>
            </a:r>
            <a:r>
              <a:rPr lang="ru-RU" sz="3100" b="1" dirty="0"/>
              <a:t> у </a:t>
            </a:r>
            <a:r>
              <a:rPr lang="ru-RU" sz="3100" b="1" dirty="0" err="1"/>
              <a:t>документі</a:t>
            </a:r>
            <a:r>
              <a:rPr lang="ru-RU" sz="3100" b="1" dirty="0"/>
              <a:t>?</a:t>
            </a:r>
            <a:br>
              <a:rPr lang="ru-RU" sz="3100" b="1" dirty="0"/>
            </a:br>
            <a:r>
              <a:rPr lang="ru-RU" sz="3100" dirty="0"/>
              <a:t> </a:t>
            </a:r>
            <a:br>
              <a:rPr lang="ru-RU" sz="3100" dirty="0"/>
            </a:br>
            <a:r>
              <a:rPr lang="ru-RU" sz="3100" b="1" i="1" dirty="0" err="1">
                <a:solidFill>
                  <a:srgbClr val="FF0000"/>
                </a:solidFill>
              </a:rPr>
              <a:t>Реферативні</a:t>
            </a:r>
            <a:r>
              <a:rPr lang="ru-RU" sz="3100" b="1" i="1" dirty="0">
                <a:solidFill>
                  <a:srgbClr val="FF0000"/>
                </a:solidFill>
              </a:rPr>
              <a:t> </a:t>
            </a:r>
            <a:r>
              <a:rPr lang="ru-RU" sz="3100" b="1" i="1" dirty="0" err="1">
                <a:solidFill>
                  <a:srgbClr val="FF0000"/>
                </a:solidFill>
              </a:rPr>
              <a:t>анотації</a:t>
            </a:r>
            <a:r>
              <a:rPr lang="ru-RU" sz="3100" b="1" dirty="0"/>
              <a:t> не </a:t>
            </a:r>
            <a:r>
              <a:rPr lang="ru-RU" sz="3100" b="1" dirty="0" err="1"/>
              <a:t>тільки</a:t>
            </a:r>
            <a:r>
              <a:rPr lang="ru-RU" sz="3100" b="1" dirty="0"/>
              <a:t> </a:t>
            </a:r>
            <a:r>
              <a:rPr lang="ru-RU" sz="3100" b="1" dirty="0" err="1"/>
              <a:t>подають</a:t>
            </a:r>
            <a:r>
              <a:rPr lang="ru-RU" sz="3100" b="1" dirty="0"/>
              <a:t> </a:t>
            </a:r>
            <a:r>
              <a:rPr lang="ru-RU" sz="3100" b="1" dirty="0" err="1"/>
              <a:t>перелік</a:t>
            </a:r>
            <a:r>
              <a:rPr lang="ru-RU" sz="3100" b="1" dirty="0"/>
              <a:t> </a:t>
            </a:r>
            <a:r>
              <a:rPr lang="ru-RU" sz="3100" b="1" dirty="0" err="1"/>
              <a:t>основних</a:t>
            </a:r>
            <a:r>
              <a:rPr lang="ru-RU" sz="3100" b="1" dirty="0"/>
              <a:t> тем, а й </a:t>
            </a:r>
            <a:r>
              <a:rPr lang="ru-RU" sz="3100" b="1" dirty="0" err="1"/>
              <a:t>розкривають</a:t>
            </a:r>
            <a:r>
              <a:rPr lang="ru-RU" sz="3100" b="1" dirty="0"/>
              <a:t> </a:t>
            </a:r>
            <a:r>
              <a:rPr lang="ru-RU" sz="3100" b="1" dirty="0" err="1"/>
              <a:t>їх</a:t>
            </a:r>
            <a:r>
              <a:rPr lang="ru-RU" sz="3100" b="1" dirty="0"/>
              <a:t> </a:t>
            </a:r>
            <a:r>
              <a:rPr lang="ru-RU" sz="3100" b="1" dirty="0" err="1"/>
              <a:t>зміст</a:t>
            </a:r>
            <a:r>
              <a:rPr lang="ru-RU" sz="3100" b="1" dirty="0"/>
              <a:t>. Вони </a:t>
            </a:r>
            <a:r>
              <a:rPr lang="ru-RU" sz="3100" b="1" dirty="0" err="1"/>
              <a:t>відповідають</a:t>
            </a:r>
            <a:r>
              <a:rPr lang="ru-RU" sz="3100" b="1" dirty="0"/>
              <a:t> на два </a:t>
            </a:r>
            <a:r>
              <a:rPr lang="ru-RU" sz="3100" b="1" dirty="0" err="1"/>
              <a:t>питання</a:t>
            </a:r>
            <a:r>
              <a:rPr lang="ru-RU" sz="3100" b="1" dirty="0"/>
              <a:t>: про </a:t>
            </a:r>
            <a:r>
              <a:rPr lang="ru-RU" sz="3100" b="1" dirty="0" err="1"/>
              <a:t>що</a:t>
            </a:r>
            <a:r>
              <a:rPr lang="ru-RU" sz="3100" b="1" dirty="0"/>
              <a:t> </a:t>
            </a:r>
            <a:r>
              <a:rPr lang="ru-RU" sz="3100" b="1" dirty="0" err="1"/>
              <a:t>повідомляється</a:t>
            </a:r>
            <a:r>
              <a:rPr lang="ru-RU" sz="3100" b="1" dirty="0"/>
              <a:t> в основному </a:t>
            </a:r>
            <a:r>
              <a:rPr lang="ru-RU" sz="3100" b="1" dirty="0" err="1"/>
              <a:t>документі</a:t>
            </a:r>
            <a:r>
              <a:rPr lang="ru-RU" sz="3100" b="1" dirty="0"/>
              <a:t>? </a:t>
            </a:r>
            <a:r>
              <a:rPr lang="ru-RU" sz="3100" b="1" dirty="0" err="1"/>
              <a:t>що</a:t>
            </a:r>
            <a:r>
              <a:rPr lang="ru-RU" sz="3100" b="1" dirty="0"/>
              <a:t> </a:t>
            </a:r>
            <a:r>
              <a:rPr lang="ru-RU" sz="3100" b="1" dirty="0" err="1"/>
              <a:t>саме</a:t>
            </a:r>
            <a:r>
              <a:rPr lang="ru-RU" sz="3100" b="1" dirty="0"/>
              <a:t> з </a:t>
            </a:r>
            <a:r>
              <a:rPr lang="ru-RU" sz="3100" b="1" dirty="0" err="1"/>
              <a:t>цього</a:t>
            </a:r>
            <a:r>
              <a:rPr lang="ru-RU" sz="3100" b="1" dirty="0"/>
              <a:t> приводу </a:t>
            </a:r>
            <a:r>
              <a:rPr lang="ru-RU" sz="3100" b="1" dirty="0" err="1"/>
              <a:t>повідомляється</a:t>
            </a:r>
            <a:r>
              <a:rPr lang="ru-RU" sz="3100" b="1" dirty="0"/>
              <a:t>?</a:t>
            </a:r>
            <a:r>
              <a:rPr lang="ru-RU" sz="3100" dirty="0"/>
              <a:t/>
            </a:r>
            <a:br>
              <a:rPr lang="ru-RU" sz="3100" dirty="0"/>
            </a:br>
            <a:endParaRPr lang="ru-RU" sz="3100" dirty="0"/>
          </a:p>
        </p:txBody>
      </p:sp>
    </p:spTree>
    <p:extLst>
      <p:ext uri="{BB962C8B-B14F-4D97-AF65-F5344CB8AC3E}">
        <p14:creationId xmlns:p14="http://schemas.microsoft.com/office/powerpoint/2010/main" val="173916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964488" cy="6192688"/>
          </a:xfrm>
          <a:solidFill>
            <a:schemeClr val="bg1"/>
          </a:solidFill>
        </p:spPr>
        <p:txBody>
          <a:bodyPr>
            <a:normAutofit fontScale="90000"/>
          </a:bodyPr>
          <a:lstStyle/>
          <a:p>
            <a:r>
              <a:rPr lang="ru-RU" i="1" dirty="0">
                <a:effectLst>
                  <a:outerShdw blurRad="38100" dist="38100" dir="2700000" algn="tl">
                    <a:srgbClr val="000000">
                      <a:alpha val="43137"/>
                    </a:srgbClr>
                  </a:outerShdw>
                </a:effectLst>
              </a:rPr>
              <a:t>Текст </a:t>
            </a:r>
            <a:r>
              <a:rPr lang="ru-RU" i="1" dirty="0" err="1">
                <a:effectLst>
                  <a:outerShdw blurRad="38100" dist="38100" dir="2700000" algn="tl">
                    <a:srgbClr val="000000">
                      <a:alpha val="43137"/>
                    </a:srgbClr>
                  </a:outerShdw>
                </a:effectLst>
              </a:rPr>
              <a:t>анотації</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вирізняється</a:t>
            </a:r>
            <a:r>
              <a:rPr lang="ru-RU" i="1" dirty="0">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лаконічністю</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високим</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рівнем</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узагальнення</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інформації</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що</a:t>
            </a:r>
            <a:r>
              <a:rPr lang="ru-RU" i="1" dirty="0">
                <a:effectLst>
                  <a:outerShdw blurRad="38100" dist="38100" dir="2700000" algn="tl">
                    <a:srgbClr val="000000">
                      <a:alpha val="43137"/>
                    </a:srgbClr>
                  </a:outerShdw>
                </a:effectLst>
              </a:rPr>
              <a:t> представлена в </a:t>
            </a:r>
            <a:r>
              <a:rPr lang="ru-RU" i="1" dirty="0" err="1">
                <a:effectLst>
                  <a:outerShdw blurRad="38100" dist="38100" dir="2700000" algn="tl">
                    <a:srgbClr val="000000">
                      <a:alpha val="43137"/>
                    </a:srgbClr>
                  </a:outerShdw>
                </a:effectLst>
              </a:rPr>
              <a:t>первинному</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документі</a:t>
            </a:r>
            <a:r>
              <a:rPr lang="ru-RU" i="1" dirty="0">
                <a:effectLst>
                  <a:outerShdw blurRad="38100" dist="38100" dir="2700000" algn="tl">
                    <a:srgbClr val="000000">
                      <a:alpha val="43137"/>
                    </a:srgbClr>
                  </a:outerShdw>
                </a:effectLst>
              </a:rPr>
              <a:t>. </a:t>
            </a:r>
            <a:r>
              <a:rPr lang="ru-RU" i="1" dirty="0" smtClean="0">
                <a:effectLst>
                  <a:outerShdw blurRad="38100" dist="38100" dir="2700000" algn="tl">
                    <a:srgbClr val="000000">
                      <a:alpha val="43137"/>
                    </a:srgbClr>
                  </a:outerShdw>
                </a:effectLst>
              </a:rPr>
              <a:t/>
            </a:r>
            <a:br>
              <a:rPr lang="ru-RU" i="1" dirty="0" smtClean="0">
                <a:effectLst>
                  <a:outerShdw blurRad="38100" dist="38100" dir="2700000" algn="tl">
                    <a:srgbClr val="000000">
                      <a:alpha val="43137"/>
                    </a:srgbClr>
                  </a:outerShdw>
                </a:effectLst>
              </a:rPr>
            </a:br>
            <a:r>
              <a:rPr lang="ru-RU" i="1" dirty="0" smtClean="0">
                <a:effectLst>
                  <a:outerShdw blurRad="38100" dist="38100" dir="2700000" algn="tl">
                    <a:srgbClr val="000000">
                      <a:alpha val="43137"/>
                    </a:srgbClr>
                  </a:outerShdw>
                </a:effectLst>
              </a:rPr>
              <a:t>У </a:t>
            </a:r>
            <a:r>
              <a:rPr lang="ru-RU" i="1" dirty="0" err="1">
                <a:effectLst>
                  <a:outerShdw blurRad="38100" dist="38100" dir="2700000" algn="tl">
                    <a:srgbClr val="000000">
                      <a:alpha val="43137"/>
                    </a:srgbClr>
                  </a:outerShdw>
                </a:effectLst>
              </a:rPr>
              <a:t>тексті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анотації</a:t>
            </a:r>
            <a:r>
              <a:rPr lang="ru-RU" i="1" dirty="0">
                <a:effectLst>
                  <a:outerShdw blurRad="38100" dist="38100" dir="2700000" algn="tl">
                    <a:srgbClr val="000000">
                      <a:alpha val="43137"/>
                    </a:srgbClr>
                  </a:outerShdw>
                </a:effectLst>
              </a:rPr>
              <a:t> </a:t>
            </a:r>
            <a:r>
              <a:rPr lang="ru-RU" i="1" dirty="0">
                <a:solidFill>
                  <a:srgbClr val="FF0000"/>
                </a:solidFill>
                <a:effectLst>
                  <a:outerShdw blurRad="38100" dist="38100" dir="2700000" algn="tl">
                    <a:srgbClr val="000000">
                      <a:alpha val="43137"/>
                    </a:srgbClr>
                  </a:outerShdw>
                </a:effectLst>
              </a:rPr>
              <a:t>не </a:t>
            </a:r>
            <a:r>
              <a:rPr lang="ru-RU" i="1" dirty="0" err="1">
                <a:solidFill>
                  <a:srgbClr val="FF0000"/>
                </a:solidFill>
                <a:effectLst>
                  <a:outerShdw blurRad="38100" dist="38100" dir="2700000" algn="tl">
                    <a:srgbClr val="000000">
                      <a:alpha val="43137"/>
                    </a:srgbClr>
                  </a:outerShdw>
                </a:effectLst>
              </a:rPr>
              <a:t>варто</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використовувати</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складні</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синтаксичні</a:t>
            </a:r>
            <a:r>
              <a:rPr lang="ru-RU" i="1" dirty="0">
                <a:solidFill>
                  <a:srgbClr val="FF0000"/>
                </a:solidFill>
                <a:effectLst>
                  <a:outerShdw blurRad="38100" dist="38100" dir="2700000" algn="tl">
                    <a:srgbClr val="000000">
                      <a:alpha val="43137"/>
                    </a:srgbClr>
                  </a:outerShdw>
                </a:effectLst>
              </a:rPr>
              <a:t> </a:t>
            </a:r>
            <a:r>
              <a:rPr lang="ru-RU" i="1" dirty="0" err="1">
                <a:solidFill>
                  <a:srgbClr val="FF0000"/>
                </a:solidFill>
                <a:effectLst>
                  <a:outerShdw blurRad="38100" dist="38100" dir="2700000" algn="tl">
                    <a:srgbClr val="000000">
                      <a:alpha val="43137"/>
                    </a:srgbClr>
                  </a:outerShdw>
                </a:effectLst>
              </a:rPr>
              <a:t>конструкції</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що</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перешкоджають</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сприйняттю</a:t>
            </a:r>
            <a:r>
              <a:rPr lang="ru-RU" i="1" dirty="0">
                <a:effectLst>
                  <a:outerShdw blurRad="38100" dist="38100" dir="2700000" algn="tl">
                    <a:srgbClr val="000000">
                      <a:alpha val="43137"/>
                    </a:srgbClr>
                  </a:outerShdw>
                </a:effectLst>
              </a:rPr>
              <a:t> тексту.</a:t>
            </a:r>
            <a:r>
              <a:rPr lang="ru-RU" dirty="0"/>
              <a:t/>
            </a:r>
            <a:br>
              <a:rPr lang="ru-RU" dirty="0"/>
            </a:br>
            <a:endParaRPr lang="ru-RU" dirty="0"/>
          </a:p>
        </p:txBody>
      </p:sp>
    </p:spTree>
    <p:extLst>
      <p:ext uri="{BB962C8B-B14F-4D97-AF65-F5344CB8AC3E}">
        <p14:creationId xmlns:p14="http://schemas.microsoft.com/office/powerpoint/2010/main" val="1841511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6106690"/>
          </a:xfrm>
          <a:solidFill>
            <a:schemeClr val="bg1"/>
          </a:solidFill>
        </p:spPr>
        <p:txBody>
          <a:bodyPr>
            <a:noAutofit/>
          </a:bodyPr>
          <a:lstStyle/>
          <a:p>
            <a:r>
              <a:rPr lang="ru-RU" sz="3200" b="1" dirty="0" err="1">
                <a:solidFill>
                  <a:srgbClr val="FF0000"/>
                </a:solidFill>
              </a:rPr>
              <a:t>Анотації</a:t>
            </a:r>
            <a:r>
              <a:rPr lang="ru-RU" sz="3200" b="1" dirty="0">
                <a:solidFill>
                  <a:srgbClr val="FF0000"/>
                </a:solidFill>
              </a:rPr>
              <a:t> </a:t>
            </a:r>
            <a:r>
              <a:rPr lang="ru-RU" sz="3200" b="1" dirty="0" err="1">
                <a:solidFill>
                  <a:srgbClr val="FF0000"/>
                </a:solidFill>
              </a:rPr>
              <a:t>виконують</a:t>
            </a:r>
            <a:r>
              <a:rPr lang="ru-RU" sz="3200" b="1" dirty="0">
                <a:solidFill>
                  <a:srgbClr val="FF0000"/>
                </a:solidFill>
              </a:rPr>
              <a:t> </a:t>
            </a:r>
            <a:r>
              <a:rPr lang="ru-RU" sz="3200" b="1" dirty="0" err="1">
                <a:solidFill>
                  <a:srgbClr val="FF0000"/>
                </a:solidFill>
              </a:rPr>
              <a:t>дві</a:t>
            </a:r>
            <a:r>
              <a:rPr lang="ru-RU" sz="3200" b="1" dirty="0">
                <a:solidFill>
                  <a:srgbClr val="FF0000"/>
                </a:solidFill>
              </a:rPr>
              <a:t> </a:t>
            </a:r>
            <a:r>
              <a:rPr lang="ru-RU" sz="3200" b="1" dirty="0" err="1">
                <a:solidFill>
                  <a:srgbClr val="FF0000"/>
                </a:solidFill>
              </a:rPr>
              <a:t>основні</a:t>
            </a:r>
            <a:r>
              <a:rPr lang="ru-RU" sz="3200" b="1" dirty="0">
                <a:solidFill>
                  <a:srgbClr val="FF0000"/>
                </a:solidFill>
              </a:rPr>
              <a:t> </a:t>
            </a:r>
            <a:r>
              <a:rPr lang="ru-RU" sz="3200" b="1" dirty="0" err="1">
                <a:solidFill>
                  <a:srgbClr val="FF0000"/>
                </a:solidFill>
              </a:rPr>
              <a:t>функції</a:t>
            </a:r>
            <a:r>
              <a:rPr lang="ru-RU" sz="3200" b="1" dirty="0">
                <a:solidFill>
                  <a:srgbClr val="FF0000"/>
                </a:solidFill>
              </a:rPr>
              <a:t>:</a:t>
            </a:r>
            <a:r>
              <a:rPr lang="ru-RU" sz="3200" dirty="0"/>
              <a:t/>
            </a:r>
            <a:br>
              <a:rPr lang="ru-RU" sz="3200" dirty="0"/>
            </a:br>
            <a:r>
              <a:rPr lang="ru-RU" sz="3200" dirty="0"/>
              <a:t> </a:t>
            </a:r>
            <a:br>
              <a:rPr lang="ru-RU" sz="3200" dirty="0"/>
            </a:br>
            <a:r>
              <a:rPr lang="ru-RU" sz="3200" b="1" i="1" dirty="0" err="1" smtClean="0">
                <a:solidFill>
                  <a:srgbClr val="FF0000"/>
                </a:solidFill>
                <a:effectLst>
                  <a:outerShdw blurRad="38100" dist="38100" dir="2700000" algn="tl">
                    <a:srgbClr val="000000">
                      <a:alpha val="43137"/>
                    </a:srgbClr>
                  </a:outerShdw>
                </a:effectLst>
              </a:rPr>
              <a:t>сигнальну</a:t>
            </a:r>
            <a:r>
              <a:rPr lang="ru-RU" sz="3200" dirty="0" smtClean="0"/>
              <a:t> </a:t>
            </a:r>
            <a:r>
              <a:rPr lang="ru-RU" sz="3200" dirty="0"/>
              <a:t>(</a:t>
            </a:r>
            <a:r>
              <a:rPr lang="ru-RU" sz="3200" dirty="0" err="1"/>
              <a:t>подається</a:t>
            </a:r>
            <a:r>
              <a:rPr lang="ru-RU" sz="3200" dirty="0"/>
              <a:t> </a:t>
            </a:r>
            <a:r>
              <a:rPr lang="ru-RU" sz="3200" dirty="0" err="1"/>
              <a:t>важлива</a:t>
            </a:r>
            <a:r>
              <a:rPr lang="ru-RU" sz="3200" dirty="0"/>
              <a:t> </a:t>
            </a:r>
            <a:r>
              <a:rPr lang="ru-RU" sz="3200" dirty="0" err="1"/>
              <a:t>інформація</a:t>
            </a:r>
            <a:r>
              <a:rPr lang="ru-RU" sz="3200" dirty="0"/>
              <a:t> про документ, </a:t>
            </a:r>
            <a:r>
              <a:rPr lang="ru-RU" sz="3200" dirty="0" err="1"/>
              <a:t>що</a:t>
            </a:r>
            <a:r>
              <a:rPr lang="ru-RU" sz="3200" dirty="0"/>
              <a:t> </a:t>
            </a:r>
            <a:r>
              <a:rPr lang="ru-RU" sz="3200" dirty="0" err="1"/>
              <a:t>дає</a:t>
            </a:r>
            <a:r>
              <a:rPr lang="ru-RU" sz="3200" dirty="0"/>
              <a:t> </a:t>
            </a:r>
            <a:r>
              <a:rPr lang="ru-RU" sz="3200" dirty="0" err="1"/>
              <a:t>можливість</a:t>
            </a:r>
            <a:r>
              <a:rPr lang="ru-RU" sz="3200" dirty="0"/>
              <a:t> </a:t>
            </a:r>
            <a:r>
              <a:rPr lang="ru-RU" sz="3200" dirty="0" err="1"/>
              <a:t>встановити</a:t>
            </a:r>
            <a:r>
              <a:rPr lang="ru-RU" sz="3200" dirty="0"/>
              <a:t> </a:t>
            </a:r>
            <a:r>
              <a:rPr lang="ru-RU" sz="3200" dirty="0" err="1"/>
              <a:t>основний</a:t>
            </a:r>
            <a:r>
              <a:rPr lang="ru-RU" sz="3200" dirty="0"/>
              <a:t> </a:t>
            </a:r>
            <a:r>
              <a:rPr lang="ru-RU" sz="3200" dirty="0" err="1"/>
              <a:t>його</a:t>
            </a:r>
            <a:r>
              <a:rPr lang="ru-RU" sz="3200" dirty="0"/>
              <a:t> </a:t>
            </a:r>
            <a:r>
              <a:rPr lang="ru-RU" sz="3200" dirty="0" err="1"/>
              <a:t>зміст</a:t>
            </a:r>
            <a:r>
              <a:rPr lang="ru-RU" sz="3200" dirty="0"/>
              <a:t> і </a:t>
            </a:r>
            <a:r>
              <a:rPr lang="ru-RU" sz="3200" dirty="0" err="1"/>
              <a:t>призначення</a:t>
            </a:r>
            <a:r>
              <a:rPr lang="ru-RU" sz="3200" dirty="0"/>
              <a:t>, </a:t>
            </a:r>
            <a:r>
              <a:rPr lang="ru-RU" sz="3200" dirty="0" err="1"/>
              <a:t>вирішити</a:t>
            </a:r>
            <a:r>
              <a:rPr lang="ru-RU" sz="3200" dirty="0"/>
              <a:t>, </a:t>
            </a:r>
            <a:r>
              <a:rPr lang="ru-RU" sz="3200" dirty="0" err="1"/>
              <a:t>чи</a:t>
            </a:r>
            <a:r>
              <a:rPr lang="ru-RU" sz="3200" dirty="0"/>
              <a:t> </a:t>
            </a:r>
            <a:r>
              <a:rPr lang="ru-RU" sz="3200" dirty="0" err="1"/>
              <a:t>варто</a:t>
            </a:r>
            <a:r>
              <a:rPr lang="ru-RU" sz="3200" dirty="0"/>
              <a:t> </a:t>
            </a:r>
            <a:r>
              <a:rPr lang="ru-RU" sz="3200" dirty="0" err="1"/>
              <a:t>звертатися</a:t>
            </a:r>
            <a:r>
              <a:rPr lang="ru-RU" sz="3200" dirty="0"/>
              <a:t> до </a:t>
            </a:r>
            <a:r>
              <a:rPr lang="ru-RU" sz="3200" dirty="0" err="1"/>
              <a:t>повного</a:t>
            </a:r>
            <a:r>
              <a:rPr lang="ru-RU" sz="3200" dirty="0"/>
              <a:t> тексту </a:t>
            </a:r>
            <a:r>
              <a:rPr lang="ru-RU" sz="3200" dirty="0" err="1"/>
              <a:t>праці</a:t>
            </a:r>
            <a:r>
              <a:rPr lang="ru-RU" sz="3200" dirty="0"/>
              <a:t>);</a:t>
            </a:r>
            <a:br>
              <a:rPr lang="ru-RU" sz="3200" dirty="0"/>
            </a:br>
            <a:r>
              <a:rPr lang="ru-RU" sz="3200" dirty="0"/>
              <a:t> </a:t>
            </a:r>
            <a:br>
              <a:rPr lang="ru-RU" sz="3200" dirty="0"/>
            </a:br>
            <a:r>
              <a:rPr lang="ru-RU" sz="3200" b="1" i="1" dirty="0" err="1" smtClean="0">
                <a:solidFill>
                  <a:srgbClr val="FF0000"/>
                </a:solidFill>
                <a:effectLst>
                  <a:outerShdw blurRad="38100" dist="38100" dir="2700000" algn="tl">
                    <a:srgbClr val="000000">
                      <a:alpha val="43137"/>
                    </a:srgbClr>
                  </a:outerShdw>
                </a:effectLst>
              </a:rPr>
              <a:t>пошукову</a:t>
            </a:r>
            <a:r>
              <a:rPr lang="ru-RU" sz="3200" dirty="0" smtClean="0"/>
              <a:t> </a:t>
            </a:r>
            <a:r>
              <a:rPr lang="ru-RU" sz="3200" dirty="0"/>
              <a:t>(</a:t>
            </a:r>
            <a:r>
              <a:rPr lang="ru-RU" sz="3200" dirty="0" err="1"/>
              <a:t>анотація</a:t>
            </a:r>
            <a:r>
              <a:rPr lang="ru-RU" sz="3200" dirty="0"/>
              <a:t> </a:t>
            </a:r>
            <a:r>
              <a:rPr lang="ru-RU" sz="3200" dirty="0" err="1"/>
              <a:t>використовується</a:t>
            </a:r>
            <a:r>
              <a:rPr lang="ru-RU" sz="3200" dirty="0"/>
              <a:t> в </a:t>
            </a:r>
            <a:r>
              <a:rPr lang="ru-RU" sz="3200" dirty="0" err="1"/>
              <a:t>інформаційно-пошукових</a:t>
            </a:r>
            <a:r>
              <a:rPr lang="ru-RU" sz="3200" dirty="0"/>
              <a:t>, </a:t>
            </a:r>
            <a:r>
              <a:rPr lang="ru-RU" sz="3200" dirty="0" err="1"/>
              <a:t>зокрема</a:t>
            </a:r>
            <a:r>
              <a:rPr lang="ru-RU" sz="3200" dirty="0"/>
              <a:t>, </a:t>
            </a:r>
            <a:r>
              <a:rPr lang="ru-RU" sz="3200" dirty="0" err="1"/>
              <a:t>автоматизованих</a:t>
            </a:r>
            <a:r>
              <a:rPr lang="ru-RU" sz="3200" dirty="0"/>
              <a:t> системах, для </a:t>
            </a:r>
            <a:r>
              <a:rPr lang="ru-RU" sz="3200" dirty="0" err="1"/>
              <a:t>пошуку</a:t>
            </a:r>
            <a:r>
              <a:rPr lang="ru-RU" sz="3200" dirty="0"/>
              <a:t> </a:t>
            </a:r>
            <a:r>
              <a:rPr lang="ru-RU" sz="3200" dirty="0" err="1"/>
              <a:t>конкретних</a:t>
            </a:r>
            <a:r>
              <a:rPr lang="ru-RU" sz="3200" dirty="0"/>
              <a:t> </a:t>
            </a:r>
            <a:r>
              <a:rPr lang="ru-RU" sz="3200" dirty="0" err="1"/>
              <a:t>документів</a:t>
            </a:r>
            <a:r>
              <a:rPr lang="ru-RU" sz="3200" dirty="0"/>
              <a:t>).</a:t>
            </a:r>
            <a:br>
              <a:rPr lang="ru-RU" sz="3200" dirty="0"/>
            </a:br>
            <a:endParaRPr lang="ru-RU" sz="3200" dirty="0"/>
          </a:p>
        </p:txBody>
      </p:sp>
    </p:spTree>
    <p:extLst>
      <p:ext uri="{BB962C8B-B14F-4D97-AF65-F5344CB8AC3E}">
        <p14:creationId xmlns:p14="http://schemas.microsoft.com/office/powerpoint/2010/main" val="1046082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6583362"/>
          </a:xfrm>
          <a:solidFill>
            <a:schemeClr val="bg1"/>
          </a:solidFill>
        </p:spPr>
        <p:txBody>
          <a:bodyPr>
            <a:normAutofit fontScale="90000"/>
          </a:bodyPr>
          <a:lstStyle/>
          <a:p>
            <a:pPr algn="l"/>
            <a:r>
              <a:rPr lang="ru-RU" b="1" dirty="0" err="1">
                <a:effectLst>
                  <a:outerShdw blurRad="38100" dist="38100" dir="2700000" algn="tl">
                    <a:srgbClr val="000000">
                      <a:alpha val="43137"/>
                    </a:srgbClr>
                  </a:outerShdw>
                </a:effectLst>
              </a:rPr>
              <a:t>Явище</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еліпса</a:t>
            </a:r>
            <a:r>
              <a:rPr lang="ru-RU" b="1" dirty="0">
                <a:effectLst>
                  <a:outerShdw blurRad="38100" dist="38100" dir="2700000" algn="tl">
                    <a:srgbClr val="000000">
                      <a:alpha val="43137"/>
                    </a:srgbClr>
                  </a:outerShdw>
                </a:effectLst>
              </a:rPr>
              <a:t> як </a:t>
            </a:r>
            <a:r>
              <a:rPr lang="ru-RU" b="1" dirty="0" err="1">
                <a:effectLst>
                  <a:outerShdw blurRad="38100" dist="38100" dir="2700000" algn="tl">
                    <a:srgbClr val="000000">
                      <a:alpha val="43137"/>
                    </a:srgbClr>
                  </a:outerShdw>
                </a:effectLst>
              </a:rPr>
              <a:t>спосіб</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економії</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мовних</a:t>
            </a:r>
            <a:r>
              <a:rPr lang="ru-RU" b="1" dirty="0">
                <a:effectLst>
                  <a:outerShdw blurRad="38100" dist="38100" dir="2700000" algn="tl">
                    <a:srgbClr val="000000">
                      <a:alpha val="43137"/>
                    </a:srgbClr>
                  </a:outerShdw>
                </a:effectLst>
              </a:rPr>
              <a:t> </a:t>
            </a:r>
            <a:r>
              <a:rPr lang="ru-RU" b="1" dirty="0" err="1" smtClean="0">
                <a:effectLst>
                  <a:outerShdw blurRad="38100" dist="38100" dir="2700000" algn="tl">
                    <a:srgbClr val="000000">
                      <a:alpha val="43137"/>
                    </a:srgbClr>
                  </a:outerShdw>
                </a:effectLst>
              </a:rPr>
              <a:t>засобів</a:t>
            </a:r>
            <a:r>
              <a:rPr lang="ru-RU" dirty="0"/>
              <a:t> </a:t>
            </a:r>
            <a:br>
              <a:rPr lang="ru-RU" dirty="0"/>
            </a:br>
            <a:r>
              <a:rPr lang="ru-RU" sz="3600" i="1" dirty="0"/>
              <a:t>У статті </a:t>
            </a:r>
            <a:r>
              <a:rPr lang="ru-RU" sz="3600" i="1" dirty="0" err="1"/>
              <a:t>проаналізовано</a:t>
            </a:r>
            <a:r>
              <a:rPr lang="ru-RU" sz="3600" i="1" dirty="0"/>
              <a:t> феномен </a:t>
            </a:r>
            <a:r>
              <a:rPr lang="ru-RU" sz="3600" i="1" dirty="0" err="1"/>
              <a:t>еліпса</a:t>
            </a:r>
            <a:r>
              <a:rPr lang="ru-RU" sz="3600" i="1" dirty="0"/>
              <a:t> з точки </a:t>
            </a:r>
            <a:r>
              <a:rPr lang="ru-RU" sz="3600" i="1" dirty="0" err="1"/>
              <a:t>зору</a:t>
            </a:r>
            <a:r>
              <a:rPr lang="ru-RU" sz="3600" i="1" dirty="0"/>
              <a:t> структурно-</a:t>
            </a:r>
            <a:r>
              <a:rPr lang="ru-RU" sz="3600" i="1" dirty="0" err="1"/>
              <a:t>семантичної</a:t>
            </a:r>
            <a:r>
              <a:rPr lang="ru-RU" sz="3600" i="1" dirty="0"/>
              <a:t> </a:t>
            </a:r>
            <a:r>
              <a:rPr lang="ru-RU" sz="3600" i="1" dirty="0" err="1"/>
              <a:t>незавершеності</a:t>
            </a:r>
            <a:r>
              <a:rPr lang="ru-RU" sz="3600" i="1" dirty="0"/>
              <a:t> і </a:t>
            </a:r>
            <a:r>
              <a:rPr lang="ru-RU" sz="3600" i="1" dirty="0" err="1"/>
              <a:t>семантичної</a:t>
            </a:r>
            <a:r>
              <a:rPr lang="ru-RU" sz="3600" i="1" dirty="0"/>
              <a:t> </a:t>
            </a:r>
            <a:r>
              <a:rPr lang="ru-RU" sz="3600" i="1" dirty="0" err="1"/>
              <a:t>відтворюваності</a:t>
            </a:r>
            <a:r>
              <a:rPr lang="ru-RU" sz="3600" i="1" dirty="0"/>
              <a:t>/</a:t>
            </a:r>
            <a:r>
              <a:rPr lang="ru-RU" sz="3600" i="1" dirty="0" err="1"/>
              <a:t>невідтворюваності</a:t>
            </a:r>
            <a:r>
              <a:rPr lang="ru-RU" sz="3600" i="1" dirty="0"/>
              <a:t>, </a:t>
            </a:r>
            <a:r>
              <a:rPr lang="ru-RU" sz="3600" i="1" dirty="0" err="1"/>
              <a:t>визначено</a:t>
            </a:r>
            <a:r>
              <a:rPr lang="ru-RU" sz="3600" i="1" dirty="0"/>
              <a:t> </a:t>
            </a:r>
            <a:r>
              <a:rPr lang="ru-RU" sz="3600" i="1" dirty="0" err="1"/>
              <a:t>стилістичний</a:t>
            </a:r>
            <a:r>
              <a:rPr lang="ru-RU" sz="3600" i="1" dirty="0"/>
              <a:t> </a:t>
            </a:r>
            <a:r>
              <a:rPr lang="ru-RU" sz="3600" i="1" dirty="0" err="1"/>
              <a:t>потенціал</a:t>
            </a:r>
            <a:r>
              <a:rPr lang="ru-RU" sz="3600" i="1" dirty="0"/>
              <a:t>, у</a:t>
            </a:r>
            <a:r>
              <a:rPr lang="ru-RU" sz="3600" i="1" dirty="0" smtClean="0"/>
              <a:t>становлено</a:t>
            </a:r>
            <a:r>
              <a:rPr lang="ru-RU" sz="3600" i="1" dirty="0"/>
              <a:t>, </a:t>
            </a:r>
            <a:r>
              <a:rPr lang="ru-RU" sz="3600" i="1" dirty="0" err="1"/>
              <a:t>що</a:t>
            </a:r>
            <a:r>
              <a:rPr lang="ru-RU" sz="3600" i="1" dirty="0"/>
              <a:t> вивчення </a:t>
            </a:r>
            <a:r>
              <a:rPr lang="ru-RU" sz="3600" i="1" dirty="0" err="1"/>
              <a:t>еліпса</a:t>
            </a:r>
            <a:r>
              <a:rPr lang="ru-RU" sz="3600" i="1" dirty="0"/>
              <a:t> </a:t>
            </a:r>
            <a:r>
              <a:rPr lang="ru-RU" sz="3600" i="1" dirty="0" err="1"/>
              <a:t>необхідне</a:t>
            </a:r>
            <a:r>
              <a:rPr lang="ru-RU" sz="3600" i="1" dirty="0"/>
              <a:t> для </a:t>
            </a:r>
            <a:r>
              <a:rPr lang="ru-RU" sz="3600" i="1" dirty="0" err="1"/>
              <a:t>розуміння</a:t>
            </a:r>
            <a:r>
              <a:rPr lang="ru-RU" sz="3600" i="1" dirty="0"/>
              <a:t> </a:t>
            </a:r>
            <a:r>
              <a:rPr lang="ru-RU" sz="3600" i="1" dirty="0" err="1"/>
              <a:t>процесів</a:t>
            </a:r>
            <a:r>
              <a:rPr lang="ru-RU" sz="3600" i="1" dirty="0"/>
              <a:t>, </a:t>
            </a:r>
            <a:r>
              <a:rPr lang="ru-RU" sz="3600" i="1" dirty="0" err="1" smtClean="0"/>
              <a:t>повязаних</a:t>
            </a:r>
            <a:r>
              <a:rPr lang="ru-RU" sz="3600" i="1" dirty="0" smtClean="0"/>
              <a:t> </a:t>
            </a:r>
            <a:r>
              <a:rPr lang="ru-RU" sz="3600" i="1" dirty="0"/>
              <a:t>з </a:t>
            </a:r>
            <a:r>
              <a:rPr lang="ru-RU" sz="3600" i="1" dirty="0" err="1"/>
              <a:t>економією</a:t>
            </a:r>
            <a:r>
              <a:rPr lang="ru-RU" sz="3600" i="1" dirty="0"/>
              <a:t> </a:t>
            </a:r>
            <a:r>
              <a:rPr lang="ru-RU" sz="3600" i="1" dirty="0" err="1"/>
              <a:t>мовних</a:t>
            </a:r>
            <a:r>
              <a:rPr lang="ru-RU" sz="3600" i="1" dirty="0"/>
              <a:t> </a:t>
            </a:r>
            <a:r>
              <a:rPr lang="ru-RU" sz="3600" i="1" dirty="0" err="1"/>
              <a:t>засобів</a:t>
            </a:r>
            <a:r>
              <a:rPr lang="ru-RU" sz="3600" i="1" dirty="0"/>
              <a:t>. </a:t>
            </a:r>
            <a:r>
              <a:rPr lang="ru-RU" sz="3600" i="1" dirty="0" err="1"/>
              <a:t>Еліпс</a:t>
            </a:r>
            <a:r>
              <a:rPr lang="ru-RU" sz="3600" i="1" dirty="0"/>
              <a:t> є одним </a:t>
            </a:r>
            <a:r>
              <a:rPr lang="ru-RU" sz="3600" i="1" dirty="0" err="1"/>
              <a:t>із</a:t>
            </a:r>
            <a:r>
              <a:rPr lang="ru-RU" sz="3600" i="1" dirty="0"/>
              <a:t> </a:t>
            </a:r>
            <a:r>
              <a:rPr lang="ru-RU" sz="3600" i="1" dirty="0" err="1"/>
              <a:t>засобів</a:t>
            </a:r>
            <a:r>
              <a:rPr lang="ru-RU" sz="3600" i="1" dirty="0"/>
              <a:t> </a:t>
            </a:r>
            <a:r>
              <a:rPr lang="ru-RU" sz="3600" i="1" dirty="0" err="1"/>
              <a:t>синтаксичної</a:t>
            </a:r>
            <a:r>
              <a:rPr lang="ru-RU" sz="3600" i="1" dirty="0"/>
              <a:t> </a:t>
            </a:r>
            <a:r>
              <a:rPr lang="ru-RU" sz="3600" i="1" dirty="0" err="1"/>
              <a:t>компресії</a:t>
            </a:r>
            <a:r>
              <a:rPr lang="ru-RU" sz="3600" i="1" dirty="0"/>
              <a:t> </a:t>
            </a:r>
            <a:r>
              <a:rPr lang="uk-UA" sz="3600" i="1" dirty="0" smtClean="0"/>
              <a:t>й</a:t>
            </a:r>
            <a:r>
              <a:rPr lang="ru-RU" sz="3600" i="1" dirty="0" smtClean="0"/>
              <a:t> </a:t>
            </a:r>
            <a:r>
              <a:rPr lang="ru-RU" sz="3600" i="1" dirty="0" err="1"/>
              <a:t>сприяє</a:t>
            </a:r>
            <a:r>
              <a:rPr lang="ru-RU" sz="3600" i="1" dirty="0"/>
              <a:t> </a:t>
            </a:r>
            <a:r>
              <a:rPr lang="ru-RU" sz="3600" i="1" dirty="0" err="1"/>
              <a:t>реалізації</a:t>
            </a:r>
            <a:r>
              <a:rPr lang="ru-RU" sz="3600" i="1" dirty="0"/>
              <a:t> принципу </a:t>
            </a:r>
            <a:r>
              <a:rPr lang="ru-RU" sz="3600" i="1" dirty="0" err="1"/>
              <a:t>економії</a:t>
            </a:r>
            <a:r>
              <a:rPr lang="ru-RU" sz="3600" i="1" dirty="0"/>
              <a:t> </a:t>
            </a:r>
            <a:r>
              <a:rPr lang="ru-RU" sz="3600" i="1" dirty="0" err="1"/>
              <a:t>мовних</a:t>
            </a:r>
            <a:r>
              <a:rPr lang="ru-RU" sz="3600" i="1" dirty="0"/>
              <a:t> </a:t>
            </a:r>
            <a:r>
              <a:rPr lang="ru-RU" sz="3600" i="1" dirty="0" err="1"/>
              <a:t>засобів</a:t>
            </a:r>
            <a:r>
              <a:rPr lang="ru-RU" sz="3600" i="1" dirty="0"/>
              <a:t>.</a:t>
            </a:r>
            <a:r>
              <a:rPr lang="ru-RU" dirty="0"/>
              <a:t/>
            </a:r>
            <a:br>
              <a:rPr lang="ru-RU" dirty="0"/>
            </a:br>
            <a:endParaRPr lang="ru-RU" dirty="0"/>
          </a:p>
        </p:txBody>
      </p:sp>
    </p:spTree>
    <p:extLst>
      <p:ext uri="{BB962C8B-B14F-4D97-AF65-F5344CB8AC3E}">
        <p14:creationId xmlns:p14="http://schemas.microsoft.com/office/powerpoint/2010/main" val="1921790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solidFill>
            <a:srgbClr val="FFFFA3"/>
          </a:solidFill>
          <a:ln>
            <a:solidFill>
              <a:srgbClr val="FFFF6D"/>
            </a:solidFill>
            <a:miter lim="800000"/>
            <a:headEnd/>
            <a:tailEnd/>
          </a:ln>
        </p:spPr>
        <p:txBody>
          <a:bodyPr/>
          <a:lstStyle/>
          <a:p>
            <a:pPr eaLnBrk="1" hangingPunct="1"/>
            <a:r>
              <a:rPr lang="ru-RU" smtClean="0">
                <a:solidFill>
                  <a:schemeClr val="tx1"/>
                </a:solidFill>
              </a:rPr>
              <a:t>Стаття має просту структуру:</a:t>
            </a:r>
            <a:r>
              <a:rPr lang="uk-UA" smtClean="0"/>
              <a:t> </a:t>
            </a:r>
            <a:endParaRPr lang="ru-RU" smtClean="0"/>
          </a:p>
        </p:txBody>
      </p:sp>
      <p:sp>
        <p:nvSpPr>
          <p:cNvPr id="34819" name="Rectangle 4"/>
          <p:cNvSpPr>
            <a:spLocks noChangeArrowheads="1"/>
          </p:cNvSpPr>
          <p:nvPr/>
        </p:nvSpPr>
        <p:spPr bwMode="auto">
          <a:xfrm>
            <a:off x="468313" y="1989138"/>
            <a:ext cx="8351837" cy="4368800"/>
          </a:xfrm>
          <a:prstGeom prst="rect">
            <a:avLst/>
          </a:prstGeom>
          <a:solidFill>
            <a:schemeClr val="bg1">
              <a:lumMod val="95000"/>
            </a:schemeClr>
          </a:solidFill>
          <a:ln w="9525">
            <a:solidFill>
              <a:srgbClr val="BBFEA0"/>
            </a:solidFill>
            <a:miter lim="800000"/>
            <a:headEnd/>
            <a:tailEnd/>
          </a:ln>
          <a:effectLst/>
        </p:spPr>
        <p:txBody>
          <a:bodyPr anchor="ctr">
            <a:spAutoFit/>
          </a:bodyPr>
          <a:lstStyle/>
          <a:p>
            <a:pPr algn="ctr"/>
            <a:r>
              <a:rPr lang="ru-RU" sz="3600"/>
              <a:t>-   </a:t>
            </a:r>
            <a:r>
              <a:rPr lang="ru-RU" sz="4000" b="1"/>
              <a:t>вступ </a:t>
            </a:r>
            <a:r>
              <a:rPr lang="ru-RU" sz="4000"/>
              <a:t>(постановка наукової проблеми, актуальність, зв´язок з найважливішими завданнями, що постають перед Україною, значення для розвитку певної галузі науки і практики - 1 абзац або 5-10 рядків);</a:t>
            </a:r>
          </a:p>
        </p:txBody>
      </p:sp>
    </p:spTree>
    <p:extLst>
      <p:ext uri="{BB962C8B-B14F-4D97-AF65-F5344CB8AC3E}">
        <p14:creationId xmlns:p14="http://schemas.microsoft.com/office/powerpoint/2010/main" val="1976971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title"/>
          </p:nvPr>
        </p:nvSpPr>
        <p:spPr>
          <a:xfrm>
            <a:off x="395288" y="274638"/>
            <a:ext cx="8291512" cy="6107112"/>
          </a:xfrm>
          <a:solidFill>
            <a:schemeClr val="bg1">
              <a:lumMod val="95000"/>
            </a:schemeClr>
          </a:solidFill>
          <a:ln>
            <a:solidFill>
              <a:srgbClr val="BBFEA0"/>
            </a:solidFill>
            <a:miter lim="800000"/>
            <a:headEnd/>
            <a:tailEnd/>
          </a:ln>
        </p:spPr>
        <p:txBody>
          <a:bodyPr/>
          <a:lstStyle/>
          <a:p>
            <a:pPr eaLnBrk="1" hangingPunct="1">
              <a:defRPr/>
            </a:pPr>
            <a:r>
              <a:rPr lang="ru-RU" sz="4000" b="1" dirty="0" err="1" smtClean="0">
                <a:solidFill>
                  <a:srgbClr val="FF0000"/>
                </a:solidFill>
                <a:effectLst>
                  <a:outerShdw blurRad="38100" dist="38100" dir="2700000" algn="tl">
                    <a:srgbClr val="000000">
                      <a:alpha val="43137"/>
                    </a:srgbClr>
                  </a:outerShdw>
                </a:effectLst>
              </a:rPr>
              <a:t>основні</a:t>
            </a:r>
            <a:r>
              <a:rPr lang="ru-RU" sz="4000" b="1" dirty="0" smtClean="0">
                <a:solidFill>
                  <a:srgbClr val="FF0000"/>
                </a:solidFill>
                <a:effectLst>
                  <a:outerShdw blurRad="38100" dist="38100" dir="2700000" algn="tl">
                    <a:srgbClr val="000000">
                      <a:alpha val="43137"/>
                    </a:srgbClr>
                  </a:outerShdw>
                </a:effectLst>
              </a:rPr>
              <a:t> дослідження і </a:t>
            </a:r>
            <a:r>
              <a:rPr lang="ru-RU" sz="4000" b="1" dirty="0" err="1" smtClean="0">
                <a:solidFill>
                  <a:srgbClr val="FF0000"/>
                </a:solidFill>
                <a:effectLst>
                  <a:outerShdw blurRad="38100" dist="38100" dir="2700000" algn="tl">
                    <a:srgbClr val="000000">
                      <a:alpha val="43137"/>
                    </a:srgbClr>
                  </a:outerShdw>
                </a:effectLst>
              </a:rPr>
              <a:t>публікації</a:t>
            </a:r>
            <a:r>
              <a:rPr lang="ru-RU" sz="4000" b="1" dirty="0" smtClean="0">
                <a:solidFill>
                  <a:srgbClr val="FF0000"/>
                </a:solidFill>
                <a:effectLst>
                  <a:outerShdw blurRad="38100" dist="38100" dir="2700000" algn="tl">
                    <a:srgbClr val="000000">
                      <a:alpha val="43137"/>
                    </a:srgbClr>
                  </a:outerShdw>
                </a:effectLst>
              </a:rPr>
              <a:t> з </a:t>
            </a:r>
            <a:r>
              <a:rPr lang="ru-RU" sz="4000" b="1" dirty="0" err="1" smtClean="0">
                <a:solidFill>
                  <a:srgbClr val="FF0000"/>
                </a:solidFill>
                <a:effectLst>
                  <a:outerShdw blurRad="38100" dist="38100" dir="2700000" algn="tl">
                    <a:srgbClr val="000000">
                      <a:alpha val="43137"/>
                    </a:srgbClr>
                  </a:outerShdw>
                </a:effectLst>
              </a:rPr>
              <a:t>проблеми</a:t>
            </a:r>
            <a:r>
              <a:rPr lang="ru-RU" sz="4000" b="1" dirty="0" smtClean="0">
                <a:solidFill>
                  <a:srgbClr val="FF0000"/>
                </a:solidFill>
                <a:effectLst>
                  <a:outerShdw blurRad="38100" dist="38100" dir="2700000" algn="tl">
                    <a:srgbClr val="000000">
                      <a:alpha val="43137"/>
                    </a:srgbClr>
                  </a:outerShdw>
                </a:effectLst>
              </a:rPr>
              <a:t>, за </a:t>
            </a:r>
            <a:r>
              <a:rPr lang="ru-RU" sz="4000" b="1" dirty="0" err="1" smtClean="0">
                <a:solidFill>
                  <a:srgbClr val="FF0000"/>
                </a:solidFill>
                <a:effectLst>
                  <a:outerShdw blurRad="38100" dist="38100" dir="2700000" algn="tl">
                    <a:srgbClr val="000000">
                      <a:alpha val="43137"/>
                    </a:srgbClr>
                  </a:outerShdw>
                </a:effectLst>
              </a:rPr>
              <a:t>останній</a:t>
            </a:r>
            <a:r>
              <a:rPr lang="ru-RU" sz="4000" b="1" dirty="0" smtClean="0">
                <a:solidFill>
                  <a:srgbClr val="FF0000"/>
                </a:solidFill>
                <a:effectLst>
                  <a:outerShdw blurRad="38100" dist="38100" dir="2700000" algn="tl">
                    <a:srgbClr val="000000">
                      <a:alpha val="43137"/>
                    </a:srgbClr>
                  </a:outerShdw>
                </a:effectLst>
              </a:rPr>
              <a:t> час, на </a:t>
            </a:r>
            <a:r>
              <a:rPr lang="ru-RU" sz="4000" b="1" dirty="0" err="1" smtClean="0">
                <a:solidFill>
                  <a:srgbClr val="FF0000"/>
                </a:solidFill>
                <a:effectLst>
                  <a:outerShdw blurRad="38100" dist="38100" dir="2700000" algn="tl">
                    <a:srgbClr val="000000">
                      <a:alpha val="43137"/>
                    </a:srgbClr>
                  </a:outerShdw>
                </a:effectLst>
              </a:rPr>
              <a:t>яких</a:t>
            </a:r>
            <a:r>
              <a:rPr lang="ru-RU" sz="4000" b="1" dirty="0" smtClean="0">
                <a:solidFill>
                  <a:srgbClr val="FF0000"/>
                </a:solidFill>
                <a:effectLst>
                  <a:outerShdw blurRad="38100" dist="38100" dir="2700000" algn="tl">
                    <a:srgbClr val="000000">
                      <a:alpha val="43137"/>
                    </a:srgbClr>
                  </a:outerShdw>
                </a:effectLst>
              </a:rPr>
              <a:t> </a:t>
            </a:r>
            <a:r>
              <a:rPr lang="ru-RU" sz="4000" b="1" dirty="0" err="1" smtClean="0">
                <a:solidFill>
                  <a:srgbClr val="FF0000"/>
                </a:solidFill>
                <a:effectLst>
                  <a:outerShdw blurRad="38100" dist="38100" dir="2700000" algn="tl">
                    <a:srgbClr val="000000">
                      <a:alpha val="43137"/>
                    </a:srgbClr>
                  </a:outerShdw>
                </a:effectLst>
              </a:rPr>
              <a:t>спирається</a:t>
            </a:r>
            <a:r>
              <a:rPr lang="ru-RU" sz="4000" b="1" dirty="0" smtClean="0">
                <a:solidFill>
                  <a:srgbClr val="FF0000"/>
                </a:solidFill>
                <a:effectLst>
                  <a:outerShdw blurRad="38100" dist="38100" dir="2700000" algn="tl">
                    <a:srgbClr val="000000">
                      <a:alpha val="43137"/>
                    </a:srgbClr>
                  </a:outerShdw>
                </a:effectLst>
              </a:rPr>
              <a:t> автор</a:t>
            </a:r>
            <a:r>
              <a:rPr lang="ru-RU" sz="4000" b="1" dirty="0" smtClean="0"/>
              <a:t>, </a:t>
            </a:r>
            <a:r>
              <a:rPr lang="ru-RU" sz="4000" b="1" dirty="0" err="1" smtClean="0"/>
              <a:t>проблеми</a:t>
            </a:r>
            <a:r>
              <a:rPr lang="ru-RU" sz="4000" b="1" dirty="0" smtClean="0"/>
              <a:t> </a:t>
            </a:r>
            <a:r>
              <a:rPr lang="ru-RU" sz="4000" b="1" dirty="0" err="1" smtClean="0"/>
              <a:t>виділення</a:t>
            </a:r>
            <a:r>
              <a:rPr lang="ru-RU" sz="4000" b="1" dirty="0" smtClean="0"/>
              <a:t> </a:t>
            </a:r>
            <a:r>
              <a:rPr lang="ru-RU" sz="4000" b="1" dirty="0" err="1" smtClean="0"/>
              <a:t>невирішених</a:t>
            </a:r>
            <a:r>
              <a:rPr lang="ru-RU" sz="4000" b="1" dirty="0" smtClean="0"/>
              <a:t> </a:t>
            </a:r>
            <a:r>
              <a:rPr lang="ru-RU" sz="4000" b="1" dirty="0" err="1" smtClean="0"/>
              <a:t>питань</a:t>
            </a:r>
            <a:r>
              <a:rPr lang="ru-RU" sz="4000" b="1" dirty="0" smtClean="0"/>
              <a:t>, </a:t>
            </a:r>
            <a:r>
              <a:rPr lang="ru-RU" sz="4000" b="1" dirty="0" err="1" smtClean="0"/>
              <a:t>яким</a:t>
            </a:r>
            <a:r>
              <a:rPr lang="ru-RU" sz="4000" b="1" dirty="0" smtClean="0"/>
              <a:t> </a:t>
            </a:r>
            <a:r>
              <a:rPr lang="ru-RU" sz="4000" b="1" dirty="0" err="1" smtClean="0"/>
              <a:t>присвячена</a:t>
            </a:r>
            <a:r>
              <a:rPr lang="ru-RU" sz="4000" b="1" dirty="0" smtClean="0"/>
              <a:t> </a:t>
            </a:r>
            <a:r>
              <a:rPr lang="ru-RU" sz="4000" b="1" dirty="0" err="1" smtClean="0"/>
              <a:t>стаття</a:t>
            </a:r>
            <a:r>
              <a:rPr lang="ru-RU" sz="4000" b="1" dirty="0" smtClean="0"/>
              <a:t> </a:t>
            </a:r>
            <a:br>
              <a:rPr lang="ru-RU" sz="4000" b="1" dirty="0" smtClean="0"/>
            </a:br>
            <a:r>
              <a:rPr lang="ru-RU" sz="4000" b="1" dirty="0" smtClean="0"/>
              <a:t>(0,5 -2 </a:t>
            </a:r>
            <a:r>
              <a:rPr lang="ru-RU" sz="4000" b="1" dirty="0" err="1" smtClean="0"/>
              <a:t>сторінки</a:t>
            </a:r>
            <a:r>
              <a:rPr lang="ru-RU" sz="4000" b="1" dirty="0" smtClean="0"/>
              <a:t> машинописного тексту);</a:t>
            </a:r>
          </a:p>
        </p:txBody>
      </p:sp>
    </p:spTree>
    <p:extLst>
      <p:ext uri="{BB962C8B-B14F-4D97-AF65-F5344CB8AC3E}">
        <p14:creationId xmlns:p14="http://schemas.microsoft.com/office/powerpoint/2010/main" val="132016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title"/>
          </p:nvPr>
        </p:nvSpPr>
        <p:spPr>
          <a:solidFill>
            <a:srgbClr val="FFFFA3"/>
          </a:solidFill>
        </p:spPr>
        <p:txBody>
          <a:bodyPr>
            <a:normAutofit fontScale="90000"/>
          </a:bodyPr>
          <a:lstStyle/>
          <a:p>
            <a:pPr eaLnBrk="1" hangingPunct="1"/>
            <a:r>
              <a:rPr lang="ru-RU" sz="4000" b="1" smtClean="0"/>
              <a:t>формулювання мети статті </a:t>
            </a:r>
            <a:br>
              <a:rPr lang="ru-RU" sz="4000" b="1" smtClean="0"/>
            </a:br>
            <a:r>
              <a:rPr lang="ru-RU" sz="4000" b="1" smtClean="0"/>
              <a:t>(постановка завдання)</a:t>
            </a:r>
          </a:p>
        </p:txBody>
      </p:sp>
      <p:sp>
        <p:nvSpPr>
          <p:cNvPr id="71688" name="Rectangle 8"/>
          <p:cNvSpPr>
            <a:spLocks noGrp="1" noChangeArrowheads="1"/>
          </p:cNvSpPr>
          <p:nvPr>
            <p:ph type="body" idx="1"/>
          </p:nvPr>
        </p:nvSpPr>
        <p:spPr>
          <a:xfrm>
            <a:off x="457200" y="1600200"/>
            <a:ext cx="8229600" cy="4924425"/>
          </a:xfrm>
          <a:solidFill>
            <a:schemeClr val="bg1">
              <a:lumMod val="95000"/>
            </a:schemeClr>
          </a:solidFill>
        </p:spPr>
        <p:txBody>
          <a:bodyPr/>
          <a:lstStyle/>
          <a:p>
            <a:pPr algn="ctr" eaLnBrk="1" hangingPunct="1">
              <a:buFontTx/>
              <a:buNone/>
              <a:defRPr/>
            </a:pPr>
            <a:r>
              <a:rPr lang="ru-RU" sz="2800" b="1" dirty="0" err="1" smtClean="0">
                <a:effectLst>
                  <a:outerShdw blurRad="38100" dist="38100" dir="2700000" algn="tl">
                    <a:srgbClr val="FFFFFF"/>
                  </a:outerShdw>
                </a:effectLst>
                <a:latin typeface="Times New Roman" pitchFamily="18" charset="0"/>
              </a:rPr>
              <a:t>висловлюється</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головна</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ідея</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даної</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публікації</a:t>
            </a:r>
            <a:r>
              <a:rPr lang="ru-RU" sz="2800" b="1" dirty="0" smtClean="0">
                <a:effectLst>
                  <a:outerShdw blurRad="38100" dist="38100" dir="2700000" algn="tl">
                    <a:srgbClr val="FFFFFF"/>
                  </a:outerShdw>
                </a:effectLst>
                <a:latin typeface="Times New Roman" pitchFamily="18" charset="0"/>
              </a:rPr>
              <a:t>, яка </a:t>
            </a:r>
            <a:r>
              <a:rPr lang="ru-RU" sz="2800" b="1" dirty="0" err="1" smtClean="0">
                <a:effectLst>
                  <a:outerShdw blurRad="38100" dist="38100" dir="2700000" algn="tl">
                    <a:srgbClr val="FFFFFF"/>
                  </a:outerShdw>
                </a:effectLst>
                <a:latin typeface="Times New Roman" pitchFamily="18" charset="0"/>
              </a:rPr>
              <a:t>суттєво</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відрізняється</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від</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сучасних</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уявлень</a:t>
            </a:r>
            <a:r>
              <a:rPr lang="ru-RU" sz="2800" b="1" dirty="0" smtClean="0">
                <a:effectLst>
                  <a:outerShdw blurRad="38100" dist="38100" dir="2700000" algn="tl">
                    <a:srgbClr val="FFFFFF"/>
                  </a:outerShdw>
                </a:effectLst>
                <a:latin typeface="Times New Roman" pitchFamily="18" charset="0"/>
              </a:rPr>
              <a:t> про проблему, </a:t>
            </a:r>
            <a:r>
              <a:rPr lang="ru-RU" sz="2800" b="1" dirty="0" err="1" smtClean="0">
                <a:effectLst>
                  <a:outerShdw blurRad="38100" dist="38100" dir="2700000" algn="tl">
                    <a:srgbClr val="FFFFFF"/>
                  </a:outerShdw>
                </a:effectLst>
                <a:latin typeface="Times New Roman" pitchFamily="18" charset="0"/>
              </a:rPr>
              <a:t>доповнює</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або</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поглиблює</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вже</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відомі</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підходи</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звертається</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увага</a:t>
            </a:r>
            <a:r>
              <a:rPr lang="ru-RU" sz="2800" b="1" dirty="0" smtClean="0">
                <a:effectLst>
                  <a:outerShdw blurRad="38100" dist="38100" dir="2700000" algn="tl">
                    <a:srgbClr val="FFFFFF"/>
                  </a:outerShdw>
                </a:effectLst>
                <a:latin typeface="Times New Roman" pitchFamily="18" charset="0"/>
              </a:rPr>
              <a:t> на </a:t>
            </a:r>
            <a:r>
              <a:rPr lang="ru-RU" sz="2800" b="1" dirty="0" err="1" smtClean="0">
                <a:effectLst>
                  <a:outerShdw blurRad="38100" dist="38100" dir="2700000" algn="tl">
                    <a:srgbClr val="FFFFFF"/>
                  </a:outerShdw>
                </a:effectLst>
                <a:latin typeface="Times New Roman" pitchFamily="18" charset="0"/>
              </a:rPr>
              <a:t>введення</a:t>
            </a:r>
            <a:r>
              <a:rPr lang="ru-RU" sz="2800" b="1" dirty="0" smtClean="0">
                <a:effectLst>
                  <a:outerShdw blurRad="38100" dist="38100" dir="2700000" algn="tl">
                    <a:srgbClr val="FFFFFF"/>
                  </a:outerShdw>
                </a:effectLst>
                <a:latin typeface="Times New Roman" pitchFamily="18" charset="0"/>
              </a:rPr>
              <a:t> до </a:t>
            </a:r>
            <a:r>
              <a:rPr lang="ru-RU" sz="2800" b="1" dirty="0" err="1" smtClean="0">
                <a:effectLst>
                  <a:outerShdw blurRad="38100" dist="38100" dir="2700000" algn="tl">
                    <a:srgbClr val="FFFFFF"/>
                  </a:outerShdw>
                </a:effectLst>
                <a:latin typeface="Times New Roman" pitchFamily="18" charset="0"/>
              </a:rPr>
              <a:t>наукового</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обігу</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нових</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фактів</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висновків</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рекомендацій</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закономірностей</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або</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уточнення</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відомих</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раніше</a:t>
            </a:r>
            <a:r>
              <a:rPr lang="ru-RU" sz="2800" b="1" dirty="0" smtClean="0">
                <a:effectLst>
                  <a:outerShdw blurRad="38100" dist="38100" dir="2700000" algn="tl">
                    <a:srgbClr val="FFFFFF"/>
                  </a:outerShdw>
                </a:effectLst>
                <a:latin typeface="Times New Roman" pitchFamily="18" charset="0"/>
              </a:rPr>
              <a:t>, але </a:t>
            </a:r>
            <a:r>
              <a:rPr lang="ru-RU" sz="2800" b="1" dirty="0" err="1" smtClean="0">
                <a:effectLst>
                  <a:outerShdw blurRad="38100" dist="38100" dir="2700000" algn="tl">
                    <a:srgbClr val="FFFFFF"/>
                  </a:outerShdw>
                </a:effectLst>
                <a:latin typeface="Times New Roman" pitchFamily="18" charset="0"/>
              </a:rPr>
              <a:t>недостатньо</a:t>
            </a:r>
            <a:r>
              <a:rPr lang="ru-RU" sz="2800" b="1" dirty="0" smtClean="0">
                <a:effectLst>
                  <a:outerShdw blurRad="38100" dist="38100" dir="2700000" algn="tl">
                    <a:srgbClr val="FFFFFF"/>
                  </a:outerShdw>
                </a:effectLst>
                <a:latin typeface="Times New Roman" pitchFamily="18" charset="0"/>
              </a:rPr>
              <a:t> </a:t>
            </a:r>
            <a:r>
              <a:rPr lang="ru-RU" sz="2800" b="1" dirty="0" err="1" smtClean="0">
                <a:effectLst>
                  <a:outerShdw blurRad="38100" dist="38100" dir="2700000" algn="tl">
                    <a:srgbClr val="FFFFFF"/>
                  </a:outerShdw>
                </a:effectLst>
                <a:latin typeface="Times New Roman" pitchFamily="18" charset="0"/>
              </a:rPr>
              <a:t>вивчених</a:t>
            </a:r>
            <a:r>
              <a:rPr lang="ru-RU" sz="2800" b="1" dirty="0" smtClean="0">
                <a:effectLst>
                  <a:outerShdw blurRad="38100" dist="38100" dir="2700000" algn="tl">
                    <a:srgbClr val="FFFFFF"/>
                  </a:outerShdw>
                </a:effectLst>
                <a:latin typeface="Times New Roman" pitchFamily="18" charset="0"/>
              </a:rPr>
              <a:t>. </a:t>
            </a:r>
            <a:r>
              <a:rPr lang="ru-RU" sz="2800" b="1" dirty="0" smtClean="0">
                <a:solidFill>
                  <a:srgbClr val="FF0000"/>
                </a:solidFill>
                <a:effectLst>
                  <a:outerShdw blurRad="38100" dist="38100" dir="2700000" algn="tl">
                    <a:srgbClr val="FFFFFF"/>
                  </a:outerShdw>
                </a:effectLst>
                <a:latin typeface="Times New Roman" pitchFamily="18" charset="0"/>
              </a:rPr>
              <a:t>Мета статті </a:t>
            </a:r>
            <a:r>
              <a:rPr lang="ru-RU" sz="2800" b="1" dirty="0" err="1" smtClean="0">
                <a:solidFill>
                  <a:srgbClr val="FF0000"/>
                </a:solidFill>
                <a:effectLst>
                  <a:outerShdw blurRad="38100" dist="38100" dir="2700000" algn="tl">
                    <a:srgbClr val="FFFFFF"/>
                  </a:outerShdw>
                </a:effectLst>
                <a:latin typeface="Times New Roman" pitchFamily="18" charset="0"/>
              </a:rPr>
              <a:t>випливає</a:t>
            </a:r>
            <a:r>
              <a:rPr lang="ru-RU" sz="2800" b="1" dirty="0" smtClean="0">
                <a:solidFill>
                  <a:srgbClr val="FF0000"/>
                </a:solidFill>
                <a:effectLst>
                  <a:outerShdw blurRad="38100" dist="38100" dir="2700000" algn="tl">
                    <a:srgbClr val="FFFFFF"/>
                  </a:outerShdw>
                </a:effectLst>
                <a:latin typeface="Times New Roman" pitchFamily="18" charset="0"/>
              </a:rPr>
              <a:t> з постановки </a:t>
            </a:r>
            <a:r>
              <a:rPr lang="ru-RU" sz="2800" b="1" dirty="0" err="1" smtClean="0">
                <a:solidFill>
                  <a:srgbClr val="FF0000"/>
                </a:solidFill>
                <a:effectLst>
                  <a:outerShdw blurRad="38100" dist="38100" dir="2700000" algn="tl">
                    <a:srgbClr val="FFFFFF"/>
                  </a:outerShdw>
                </a:effectLst>
                <a:latin typeface="Times New Roman" pitchFamily="18" charset="0"/>
              </a:rPr>
              <a:t>наукової</a:t>
            </a:r>
            <a:r>
              <a:rPr lang="ru-RU" sz="2800" b="1" dirty="0" smtClean="0">
                <a:solidFill>
                  <a:srgbClr val="FF0000"/>
                </a:solidFill>
                <a:effectLst>
                  <a:outerShdw blurRad="38100" dist="38100" dir="2700000" algn="tl">
                    <a:srgbClr val="FFFFFF"/>
                  </a:outerShdw>
                </a:effectLst>
                <a:latin typeface="Times New Roman" pitchFamily="18" charset="0"/>
              </a:rPr>
              <a:t> </a:t>
            </a:r>
            <a:r>
              <a:rPr lang="ru-RU" sz="2800" b="1" dirty="0" err="1" smtClean="0">
                <a:solidFill>
                  <a:srgbClr val="FF0000"/>
                </a:solidFill>
                <a:effectLst>
                  <a:outerShdw blurRad="38100" dist="38100" dir="2700000" algn="tl">
                    <a:srgbClr val="FFFFFF"/>
                  </a:outerShdw>
                </a:effectLst>
                <a:latin typeface="Times New Roman" pitchFamily="18" charset="0"/>
              </a:rPr>
              <a:t>проблеми</a:t>
            </a:r>
            <a:r>
              <a:rPr lang="ru-RU" sz="2800" b="1" dirty="0" smtClean="0">
                <a:solidFill>
                  <a:srgbClr val="FF0000"/>
                </a:solidFill>
                <a:effectLst>
                  <a:outerShdw blurRad="38100" dist="38100" dir="2700000" algn="tl">
                    <a:srgbClr val="FFFFFF"/>
                  </a:outerShdw>
                </a:effectLst>
                <a:latin typeface="Times New Roman" pitchFamily="18" charset="0"/>
              </a:rPr>
              <a:t> та </a:t>
            </a:r>
            <a:r>
              <a:rPr lang="ru-RU" sz="2800" b="1" dirty="0" err="1" smtClean="0">
                <a:solidFill>
                  <a:srgbClr val="FF0000"/>
                </a:solidFill>
                <a:effectLst>
                  <a:outerShdw blurRad="38100" dist="38100" dir="2700000" algn="tl">
                    <a:srgbClr val="FFFFFF"/>
                  </a:outerShdw>
                </a:effectLst>
                <a:latin typeface="Times New Roman" pitchFamily="18" charset="0"/>
              </a:rPr>
              <a:t>огляду</a:t>
            </a:r>
            <a:r>
              <a:rPr lang="ru-RU" sz="2800" b="1" dirty="0" smtClean="0">
                <a:solidFill>
                  <a:srgbClr val="FF0000"/>
                </a:solidFill>
                <a:effectLst>
                  <a:outerShdw blurRad="38100" dist="38100" dir="2700000" algn="tl">
                    <a:srgbClr val="FFFFFF"/>
                  </a:outerShdw>
                </a:effectLst>
                <a:latin typeface="Times New Roman" pitchFamily="18" charset="0"/>
              </a:rPr>
              <a:t> </a:t>
            </a:r>
            <a:r>
              <a:rPr lang="ru-RU" sz="2800" b="1" dirty="0" err="1" smtClean="0">
                <a:solidFill>
                  <a:srgbClr val="FF0000"/>
                </a:solidFill>
                <a:effectLst>
                  <a:outerShdw blurRad="38100" dist="38100" dir="2700000" algn="tl">
                    <a:srgbClr val="FFFFFF"/>
                  </a:outerShdw>
                </a:effectLst>
                <a:latin typeface="Times New Roman" pitchFamily="18" charset="0"/>
              </a:rPr>
              <a:t>основних</a:t>
            </a:r>
            <a:r>
              <a:rPr lang="ru-RU" sz="2800" b="1" dirty="0" smtClean="0">
                <a:solidFill>
                  <a:srgbClr val="FF0000"/>
                </a:solidFill>
                <a:effectLst>
                  <a:outerShdw blurRad="38100" dist="38100" dir="2700000" algn="tl">
                    <a:srgbClr val="FFFFFF"/>
                  </a:outerShdw>
                </a:effectLst>
                <a:latin typeface="Times New Roman" pitchFamily="18" charset="0"/>
              </a:rPr>
              <a:t> </a:t>
            </a:r>
            <a:r>
              <a:rPr lang="ru-RU" sz="2800" b="1" dirty="0" err="1" smtClean="0">
                <a:solidFill>
                  <a:srgbClr val="FF0000"/>
                </a:solidFill>
                <a:effectLst>
                  <a:outerShdw blurRad="38100" dist="38100" dir="2700000" algn="tl">
                    <a:srgbClr val="FFFFFF"/>
                  </a:outerShdw>
                </a:effectLst>
                <a:latin typeface="Times New Roman" pitchFamily="18" charset="0"/>
              </a:rPr>
              <a:t>публікацій</a:t>
            </a:r>
            <a:r>
              <a:rPr lang="ru-RU" sz="2800" b="1" dirty="0" smtClean="0">
                <a:solidFill>
                  <a:srgbClr val="FF0000"/>
                </a:solidFill>
                <a:effectLst>
                  <a:outerShdw blurRad="38100" dist="38100" dir="2700000" algn="tl">
                    <a:srgbClr val="FFFFFF"/>
                  </a:outerShdw>
                </a:effectLst>
                <a:latin typeface="Times New Roman" pitchFamily="18" charset="0"/>
              </a:rPr>
              <a:t> з тем </a:t>
            </a:r>
            <a:r>
              <a:rPr lang="ru-RU" sz="2800" b="1" dirty="0" smtClean="0">
                <a:effectLst>
                  <a:outerShdw blurRad="38100" dist="38100" dir="2700000" algn="tl">
                    <a:srgbClr val="FFFFFF"/>
                  </a:outerShdw>
                </a:effectLst>
                <a:latin typeface="Times New Roman" pitchFamily="18" charset="0"/>
              </a:rPr>
              <a:t>(1 абзац </a:t>
            </a:r>
            <a:r>
              <a:rPr lang="ru-RU" sz="2800" b="1" dirty="0" err="1" smtClean="0">
                <a:effectLst>
                  <a:outerShdw blurRad="38100" dist="38100" dir="2700000" algn="tl">
                    <a:srgbClr val="FFFFFF"/>
                  </a:outerShdw>
                </a:effectLst>
                <a:latin typeface="Times New Roman" pitchFamily="18" charset="0"/>
              </a:rPr>
              <a:t>або</a:t>
            </a:r>
            <a:r>
              <a:rPr lang="ru-RU" sz="2800" b="1" dirty="0" smtClean="0">
                <a:effectLst>
                  <a:outerShdw blurRad="38100" dist="38100" dir="2700000" algn="tl">
                    <a:srgbClr val="FFFFFF"/>
                  </a:outerShdw>
                </a:effectLst>
                <a:latin typeface="Times New Roman" pitchFamily="18" charset="0"/>
              </a:rPr>
              <a:t> 5-10 </a:t>
            </a:r>
            <a:r>
              <a:rPr lang="ru-RU" sz="2800" b="1" dirty="0" err="1" smtClean="0">
                <a:effectLst>
                  <a:outerShdw blurRad="38100" dist="38100" dir="2700000" algn="tl">
                    <a:srgbClr val="FFFFFF"/>
                  </a:outerShdw>
                </a:effectLst>
                <a:latin typeface="Times New Roman" pitchFamily="18" charset="0"/>
              </a:rPr>
              <a:t>рядків</a:t>
            </a:r>
            <a:r>
              <a:rPr lang="ru-RU" sz="2800" b="1" dirty="0" smtClean="0">
                <a:effectLst>
                  <a:outerShdw blurRad="38100" dist="38100" dir="2700000" algn="tl">
                    <a:srgbClr val="FFFFFF"/>
                  </a:outerShdw>
                </a:effectLst>
                <a:latin typeface="Times New Roman" pitchFamily="18" charset="0"/>
              </a:rPr>
              <a:t>)</a:t>
            </a:r>
          </a:p>
        </p:txBody>
      </p:sp>
    </p:spTree>
    <p:extLst>
      <p:ext uri="{BB962C8B-B14F-4D97-AF65-F5344CB8AC3E}">
        <p14:creationId xmlns:p14="http://schemas.microsoft.com/office/powerpoint/2010/main" val="979376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p:nvPr>
        </p:nvSpPr>
        <p:spPr>
          <a:xfrm>
            <a:off x="250825" y="274638"/>
            <a:ext cx="8435975" cy="1641475"/>
          </a:xfrm>
          <a:solidFill>
            <a:srgbClr val="FFFFA3"/>
          </a:solidFill>
          <a:ln>
            <a:solidFill>
              <a:srgbClr val="FFFF6D"/>
            </a:solidFill>
            <a:miter lim="800000"/>
            <a:headEnd/>
            <a:tailEnd/>
          </a:ln>
        </p:spPr>
        <p:txBody>
          <a:bodyPr>
            <a:normAutofit fontScale="90000"/>
          </a:bodyPr>
          <a:lstStyle/>
          <a:p>
            <a:pPr eaLnBrk="1" hangingPunct="1"/>
            <a:r>
              <a:rPr lang="ru-RU" sz="4000" b="1" smtClean="0"/>
              <a:t>виклад змісту власного дослідження - основна частина статті</a:t>
            </a:r>
          </a:p>
        </p:txBody>
      </p:sp>
      <p:sp>
        <p:nvSpPr>
          <p:cNvPr id="37891" name="Rectangle 6"/>
          <p:cNvSpPr>
            <a:spLocks noGrp="1" noChangeArrowheads="1"/>
          </p:cNvSpPr>
          <p:nvPr>
            <p:ph type="body" idx="1"/>
          </p:nvPr>
        </p:nvSpPr>
        <p:spPr>
          <a:xfrm>
            <a:off x="457200" y="2349500"/>
            <a:ext cx="8229600" cy="4032250"/>
          </a:xfrm>
          <a:solidFill>
            <a:schemeClr val="bg1">
              <a:lumMod val="95000"/>
            </a:schemeClr>
          </a:solidFill>
          <a:ln>
            <a:solidFill>
              <a:srgbClr val="BDE8B6"/>
            </a:solidFill>
            <a:miter lim="800000"/>
            <a:headEnd/>
            <a:tailEnd/>
          </a:ln>
        </p:spPr>
        <p:txBody>
          <a:bodyPr/>
          <a:lstStyle/>
          <a:p>
            <a:pPr eaLnBrk="1" hangingPunct="1"/>
            <a:r>
              <a:rPr lang="ru-RU" b="1" dirty="0" err="1" smtClean="0"/>
              <a:t>висвітлюються</a:t>
            </a:r>
            <a:r>
              <a:rPr lang="ru-RU" b="1" dirty="0" smtClean="0"/>
              <a:t> </a:t>
            </a:r>
            <a:r>
              <a:rPr lang="ru-RU" b="1" dirty="0" err="1" smtClean="0"/>
              <a:t>основні</a:t>
            </a:r>
            <a:r>
              <a:rPr lang="ru-RU" b="1" dirty="0" smtClean="0"/>
              <a:t> </a:t>
            </a:r>
            <a:r>
              <a:rPr lang="ru-RU" b="1" dirty="0" err="1" smtClean="0"/>
              <a:t>положення</a:t>
            </a:r>
            <a:r>
              <a:rPr lang="ru-RU" b="1" dirty="0" smtClean="0"/>
              <a:t> і </a:t>
            </a:r>
            <a:r>
              <a:rPr lang="ru-RU" b="1" dirty="0" err="1" smtClean="0"/>
              <a:t>результати</a:t>
            </a:r>
            <a:r>
              <a:rPr lang="ru-RU" b="1" dirty="0" smtClean="0"/>
              <a:t> </a:t>
            </a:r>
            <a:r>
              <a:rPr lang="ru-RU" b="1" dirty="0" err="1" smtClean="0"/>
              <a:t>наукового</a:t>
            </a:r>
            <a:r>
              <a:rPr lang="ru-RU" b="1" dirty="0" smtClean="0"/>
              <a:t> дослідження, </a:t>
            </a:r>
            <a:r>
              <a:rPr lang="ru-RU" b="1" dirty="0" err="1" smtClean="0"/>
              <a:t>особисті</a:t>
            </a:r>
            <a:r>
              <a:rPr lang="ru-RU" b="1" dirty="0" smtClean="0"/>
              <a:t> </a:t>
            </a:r>
            <a:r>
              <a:rPr lang="ru-RU" b="1" dirty="0" err="1" smtClean="0"/>
              <a:t>ідеї</a:t>
            </a:r>
            <a:r>
              <a:rPr lang="ru-RU" b="1" dirty="0" smtClean="0"/>
              <a:t>, думки, </a:t>
            </a:r>
            <a:r>
              <a:rPr lang="ru-RU" b="1" dirty="0" err="1" smtClean="0"/>
              <a:t>отримані</a:t>
            </a:r>
            <a:r>
              <a:rPr lang="ru-RU" b="1" dirty="0" smtClean="0"/>
              <a:t> </a:t>
            </a:r>
            <a:r>
              <a:rPr lang="ru-RU" b="1" dirty="0" err="1" smtClean="0"/>
              <a:t>наукові</a:t>
            </a:r>
            <a:r>
              <a:rPr lang="ru-RU" b="1" dirty="0" smtClean="0"/>
              <a:t> </a:t>
            </a:r>
            <a:r>
              <a:rPr lang="ru-RU" b="1" dirty="0" err="1" smtClean="0"/>
              <a:t>факти</a:t>
            </a:r>
            <a:r>
              <a:rPr lang="ru-RU" b="1" dirty="0" smtClean="0"/>
              <a:t>, </a:t>
            </a:r>
            <a:r>
              <a:rPr lang="ru-RU" b="1" dirty="0" err="1" smtClean="0"/>
              <a:t>програма</a:t>
            </a:r>
            <a:r>
              <a:rPr lang="ru-RU" b="1" dirty="0" smtClean="0"/>
              <a:t> </a:t>
            </a:r>
            <a:r>
              <a:rPr lang="ru-RU" b="1" dirty="0" err="1" smtClean="0"/>
              <a:t>експерименту</a:t>
            </a:r>
            <a:r>
              <a:rPr lang="ru-RU" b="1" dirty="0" smtClean="0"/>
              <a:t>. </a:t>
            </a:r>
            <a:r>
              <a:rPr lang="ru-RU" b="1" dirty="0" err="1" smtClean="0"/>
              <a:t>Аналіз</a:t>
            </a:r>
            <a:r>
              <a:rPr lang="ru-RU" b="1" dirty="0" smtClean="0"/>
              <a:t> </a:t>
            </a:r>
            <a:r>
              <a:rPr lang="ru-RU" b="1" dirty="0" err="1" smtClean="0"/>
              <a:t>отриманих</a:t>
            </a:r>
            <a:r>
              <a:rPr lang="ru-RU" b="1" dirty="0" smtClean="0"/>
              <a:t> результатів, </a:t>
            </a:r>
            <a:r>
              <a:rPr lang="ru-RU" b="1" dirty="0" err="1" smtClean="0"/>
              <a:t>особистий</a:t>
            </a:r>
            <a:r>
              <a:rPr lang="ru-RU" b="1" dirty="0" smtClean="0"/>
              <a:t> </a:t>
            </a:r>
            <a:r>
              <a:rPr lang="ru-RU" b="1" dirty="0" err="1" smtClean="0"/>
              <a:t>внесок</a:t>
            </a:r>
            <a:r>
              <a:rPr lang="ru-RU" b="1" dirty="0" smtClean="0"/>
              <a:t> автора в </a:t>
            </a:r>
            <a:r>
              <a:rPr lang="ru-RU" b="1" dirty="0" err="1" smtClean="0"/>
              <a:t>реалізацію</a:t>
            </a:r>
            <a:r>
              <a:rPr lang="ru-RU" b="1" dirty="0" smtClean="0"/>
              <a:t> </a:t>
            </a:r>
            <a:r>
              <a:rPr lang="ru-RU" b="1" dirty="0" err="1" smtClean="0"/>
              <a:t>основних</a:t>
            </a:r>
            <a:r>
              <a:rPr lang="ru-RU" b="1" dirty="0" smtClean="0"/>
              <a:t> </a:t>
            </a:r>
            <a:r>
              <a:rPr lang="ru-RU" b="1" dirty="0" err="1" smtClean="0"/>
              <a:t>висновків</a:t>
            </a:r>
            <a:r>
              <a:rPr lang="ru-RU" b="1" dirty="0" smtClean="0"/>
              <a:t> тощо (5-6 </a:t>
            </a:r>
            <a:r>
              <a:rPr lang="ru-RU" b="1" dirty="0" err="1" smtClean="0"/>
              <a:t>сторінок</a:t>
            </a:r>
            <a:r>
              <a:rPr lang="ru-RU" b="1" dirty="0" smtClean="0"/>
              <a:t>)</a:t>
            </a:r>
          </a:p>
        </p:txBody>
      </p:sp>
    </p:spTree>
    <p:extLst>
      <p:ext uri="{BB962C8B-B14F-4D97-AF65-F5344CB8AC3E}">
        <p14:creationId xmlns:p14="http://schemas.microsoft.com/office/powerpoint/2010/main" val="3952353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6178698"/>
          </a:xfrm>
          <a:solidFill>
            <a:schemeClr val="bg1"/>
          </a:solidFill>
        </p:spPr>
        <p:txBody>
          <a:bodyPr>
            <a:normAutofit fontScale="90000"/>
          </a:bodyPr>
          <a:lstStyle/>
          <a:p>
            <a:r>
              <a:rPr lang="ru-RU" b="1" dirty="0" err="1">
                <a:effectLst>
                  <a:outerShdw blurRad="38100" dist="38100" dir="2700000" algn="tl">
                    <a:srgbClr val="000000">
                      <a:alpha val="43137"/>
                    </a:srgbClr>
                  </a:outerShdw>
                </a:effectLst>
              </a:rPr>
              <a:t>Ціцерон</a:t>
            </a:r>
            <a:r>
              <a:rPr lang="ru-RU" b="1" dirty="0">
                <a:effectLst>
                  <a:outerShdw blurRad="38100" dist="38100" dir="2700000" algn="tl">
                    <a:srgbClr val="000000">
                      <a:alpha val="43137"/>
                    </a:srgbClr>
                  </a:outerShdw>
                </a:effectLst>
              </a:rPr>
              <a:t> у "Трактатах про </a:t>
            </a:r>
            <a:r>
              <a:rPr lang="ru-RU" b="1" dirty="0" err="1">
                <a:effectLst>
                  <a:outerShdw blurRad="38100" dist="38100" dir="2700000" algn="tl">
                    <a:srgbClr val="000000">
                      <a:alpha val="43137"/>
                    </a:srgbClr>
                  </a:outerShdw>
                </a:effectLst>
              </a:rPr>
              <a:t>ораторське</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мистецтво</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синтезував</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трактування</a:t>
            </a:r>
            <a:r>
              <a:rPr lang="ru-RU" b="1" dirty="0">
                <a:effectLst>
                  <a:outerShdw blurRad="38100" dist="38100" dir="2700000" algn="tl">
                    <a:srgbClr val="000000">
                      <a:alpha val="43137"/>
                    </a:srgbClr>
                  </a:outerShdw>
                </a:effectLst>
              </a:rPr>
              <a:t> риторики </a:t>
            </a:r>
            <a:r>
              <a:rPr lang="ru-RU" b="1" dirty="0" err="1">
                <a:effectLst>
                  <a:outerShdw blurRad="38100" dist="38100" dir="2700000" algn="tl">
                    <a:srgbClr val="000000">
                      <a:alpha val="43137"/>
                    </a:srgbClr>
                  </a:outerShdw>
                </a:effectLst>
              </a:rPr>
              <a:t>Арістотелем</a:t>
            </a:r>
            <a:r>
              <a:rPr lang="ru-RU" b="1" dirty="0">
                <a:effectLst>
                  <a:outerShdw blurRad="38100" dist="38100" dir="2700000" algn="tl">
                    <a:srgbClr val="000000">
                      <a:alpha val="43137"/>
                    </a:srgbClr>
                  </a:outerShdw>
                </a:effectLst>
              </a:rPr>
              <a:t> і </a:t>
            </a:r>
            <a:r>
              <a:rPr lang="ru-RU" b="1" dirty="0" err="1">
                <a:effectLst>
                  <a:outerShdw blurRad="38100" dist="38100" dir="2700000" algn="tl">
                    <a:srgbClr val="000000">
                      <a:alpha val="43137"/>
                    </a:srgbClr>
                  </a:outerShdw>
                </a:effectLst>
              </a:rPr>
              <a:t>Квінтиліаном</a:t>
            </a:r>
            <a:r>
              <a:rPr lang="ru-RU" b="1" dirty="0">
                <a:effectLst>
                  <a:outerShdw blurRad="38100" dist="38100" dir="2700000" algn="tl">
                    <a:srgbClr val="000000">
                      <a:alpha val="43137"/>
                    </a:srgbClr>
                  </a:outerShdw>
                </a:effectLst>
              </a:rPr>
              <a:t>: </a:t>
            </a:r>
            <a:r>
              <a:rPr lang="ru-RU" b="1" dirty="0">
                <a:solidFill>
                  <a:srgbClr val="FF0000"/>
                </a:solidFill>
                <a:effectLst>
                  <a:outerShdw blurRad="38100" dist="38100" dir="2700000" algn="tl">
                    <a:srgbClr val="000000">
                      <a:alpha val="43137"/>
                    </a:srgbClr>
                  </a:outerShdw>
                </a:effectLst>
              </a:rPr>
              <a:t>"Мета оратора - </a:t>
            </a:r>
            <a:r>
              <a:rPr lang="ru-RU" b="1" dirty="0" err="1">
                <a:solidFill>
                  <a:srgbClr val="FF0000"/>
                </a:solidFill>
                <a:effectLst>
                  <a:outerShdw blurRad="38100" dist="38100" dir="2700000" algn="tl">
                    <a:srgbClr val="000000">
                      <a:alpha val="43137"/>
                    </a:srgbClr>
                  </a:outerShdw>
                </a:effectLst>
              </a:rPr>
              <a:t>казати</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переконливо</a:t>
            </a:r>
            <a:r>
              <a:rPr lang="ru-RU" b="1" dirty="0">
                <a:solidFill>
                  <a:srgbClr val="FF0000"/>
                </a:solidFill>
                <a:effectLst>
                  <a:outerShdw blurRad="38100" dist="38100" dir="2700000" algn="tl">
                    <a:srgbClr val="000000">
                      <a:alpha val="43137"/>
                    </a:srgbClr>
                  </a:outerShdw>
                </a:effectLst>
              </a:rPr>
              <a:t>.., а </a:t>
            </a:r>
            <a:r>
              <a:rPr lang="ru-RU" b="1" dirty="0" err="1">
                <a:solidFill>
                  <a:srgbClr val="FF0000"/>
                </a:solidFill>
                <a:effectLst>
                  <a:outerShdw blurRad="38100" dist="38100" dir="2700000" algn="tl">
                    <a:srgbClr val="000000">
                      <a:alpha val="43137"/>
                    </a:srgbClr>
                  </a:outerShdw>
                </a:effectLst>
              </a:rPr>
              <a:t>красномовство</a:t>
            </a:r>
            <a:r>
              <a:rPr lang="ru-RU" b="1" dirty="0">
                <a:solidFill>
                  <a:srgbClr val="FF0000"/>
                </a:solidFill>
                <a:effectLst>
                  <a:outerShdw blurRad="38100" dist="38100" dir="2700000" algn="tl">
                    <a:srgbClr val="000000">
                      <a:alpha val="43137"/>
                    </a:srgbClr>
                  </a:outerShdw>
                </a:effectLst>
              </a:rPr>
              <a:t> - </a:t>
            </a:r>
            <a:r>
              <a:rPr lang="ru-RU" b="1" dirty="0" err="1">
                <a:solidFill>
                  <a:srgbClr val="FF0000"/>
                </a:solidFill>
                <a:effectLst>
                  <a:outerShdw blurRad="38100" dist="38100" dir="2700000" algn="tl">
                    <a:srgbClr val="000000">
                      <a:alpha val="43137"/>
                    </a:srgbClr>
                  </a:outerShdw>
                </a:effectLst>
              </a:rPr>
              <a:t>це</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мистецтво</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говорити</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розумно</a:t>
            </a:r>
            <a:r>
              <a:rPr lang="ru-RU" b="1" dirty="0">
                <a:solidFill>
                  <a:srgbClr val="FF0000"/>
                </a:solidFill>
                <a:effectLst>
                  <a:outerShdw blurRad="38100" dist="38100" dir="2700000" algn="tl">
                    <a:srgbClr val="000000">
                      <a:alpha val="43137"/>
                    </a:srgbClr>
                  </a:outerShdw>
                </a:effectLst>
              </a:rPr>
              <a:t>, складно і </a:t>
            </a:r>
            <a:r>
              <a:rPr lang="ru-RU" b="1" dirty="0" err="1">
                <a:solidFill>
                  <a:srgbClr val="FF0000"/>
                </a:solidFill>
                <a:effectLst>
                  <a:outerShdw blurRad="38100" dist="38100" dir="2700000" algn="tl">
                    <a:srgbClr val="000000">
                      <a:alpha val="43137"/>
                    </a:srgbClr>
                  </a:outerShdw>
                </a:effectLst>
              </a:rPr>
              <a:t>гарно</a:t>
            </a:r>
            <a:r>
              <a:rPr lang="ru-RU" b="1" dirty="0">
                <a:solidFill>
                  <a:srgbClr val="FF0000"/>
                </a:solidFill>
                <a:effectLst>
                  <a:outerShdw blurRad="38100" dist="38100" dir="2700000" algn="tl">
                    <a:srgbClr val="000000">
                      <a:alpha val="43137"/>
                    </a:srgbClr>
                  </a:outerShdw>
                </a:effectLst>
              </a:rPr>
              <a:t>".</a:t>
            </a:r>
            <a:r>
              <a:rPr lang="ru-RU" b="1" dirty="0">
                <a:effectLst>
                  <a:outerShdw blurRad="38100" dist="38100" dir="2700000" algn="tl">
                    <a:srgbClr val="000000">
                      <a:alpha val="43137"/>
                    </a:srgbClr>
                  </a:outerShdw>
                </a:effectLst>
              </a:rPr>
              <a:t/>
            </a:r>
            <a:br>
              <a:rPr lang="ru-RU" b="1" dirty="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76405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457200" y="476250"/>
            <a:ext cx="8229600" cy="5649913"/>
          </a:xfrm>
          <a:solidFill>
            <a:schemeClr val="bg1">
              <a:lumMod val="95000"/>
            </a:schemeClr>
          </a:solidFill>
          <a:ln>
            <a:solidFill>
              <a:schemeClr val="tx2"/>
            </a:solidFill>
            <a:miter lim="800000"/>
            <a:headEnd/>
            <a:tailEnd/>
          </a:ln>
        </p:spPr>
        <p:txBody>
          <a:bodyPr/>
          <a:lstStyle/>
          <a:p>
            <a:pPr eaLnBrk="1" hangingPunct="1"/>
            <a:r>
              <a:rPr lang="ru-RU" sz="3600" b="1" dirty="0" err="1" smtClean="0"/>
              <a:t>висновок</a:t>
            </a:r>
            <a:r>
              <a:rPr lang="ru-RU" sz="3600" b="1" dirty="0" smtClean="0"/>
              <a:t>, в </a:t>
            </a:r>
            <a:r>
              <a:rPr lang="ru-RU" sz="3600" b="1" dirty="0" err="1" smtClean="0"/>
              <a:t>якому</a:t>
            </a:r>
            <a:r>
              <a:rPr lang="ru-RU" sz="3600" b="1" dirty="0" smtClean="0"/>
              <a:t> </a:t>
            </a:r>
            <a:r>
              <a:rPr lang="ru-RU" sz="3600" b="1" dirty="0" err="1" smtClean="0"/>
              <a:t>формулюється</a:t>
            </a:r>
            <a:r>
              <a:rPr lang="ru-RU" sz="3600" b="1" dirty="0" smtClean="0"/>
              <a:t> </a:t>
            </a:r>
            <a:r>
              <a:rPr lang="ru-RU" sz="3600" b="1" dirty="0" err="1" smtClean="0"/>
              <a:t>основний</a:t>
            </a:r>
            <a:r>
              <a:rPr lang="ru-RU" sz="3600" b="1" dirty="0" smtClean="0"/>
              <a:t> </a:t>
            </a:r>
            <a:r>
              <a:rPr lang="ru-RU" sz="3600" b="1" dirty="0" err="1" smtClean="0"/>
              <a:t>умовивід</a:t>
            </a:r>
            <a:r>
              <a:rPr lang="ru-RU" sz="3600" b="1" dirty="0" smtClean="0"/>
              <a:t> автора, </a:t>
            </a:r>
            <a:r>
              <a:rPr lang="ru-RU" sz="3600" b="1" dirty="0" err="1" smtClean="0"/>
              <a:t>зміст</a:t>
            </a:r>
            <a:r>
              <a:rPr lang="ru-RU" sz="3600" b="1" dirty="0" smtClean="0"/>
              <a:t> </a:t>
            </a:r>
            <a:r>
              <a:rPr lang="ru-RU" sz="3600" b="1" dirty="0" err="1" smtClean="0"/>
              <a:t>висновків</a:t>
            </a:r>
            <a:r>
              <a:rPr lang="ru-RU" sz="3600" b="1" dirty="0" smtClean="0"/>
              <a:t> і </a:t>
            </a:r>
            <a:r>
              <a:rPr lang="ru-RU" sz="3600" b="1" dirty="0" err="1" smtClean="0"/>
              <a:t>рекомендацій</a:t>
            </a:r>
            <a:r>
              <a:rPr lang="ru-RU" sz="3600" b="1" dirty="0" smtClean="0"/>
              <a:t>, </a:t>
            </a:r>
            <a:r>
              <a:rPr lang="ru-RU" sz="3600" b="1" dirty="0" err="1" smtClean="0"/>
              <a:t>їх</a:t>
            </a:r>
            <a:r>
              <a:rPr lang="ru-RU" sz="3600" b="1" dirty="0" smtClean="0"/>
              <a:t> </a:t>
            </a:r>
            <a:r>
              <a:rPr lang="ru-RU" sz="3600" b="1" dirty="0" err="1" smtClean="0"/>
              <a:t>значення</a:t>
            </a:r>
            <a:r>
              <a:rPr lang="ru-RU" sz="3600" b="1" dirty="0" smtClean="0"/>
              <a:t> для </a:t>
            </a:r>
            <a:r>
              <a:rPr lang="ru-RU" sz="3600" b="1" dirty="0" err="1" smtClean="0"/>
              <a:t>теорії</a:t>
            </a:r>
            <a:r>
              <a:rPr lang="ru-RU" sz="3600" b="1" dirty="0" smtClean="0"/>
              <a:t> і практики, </a:t>
            </a:r>
            <a:r>
              <a:rPr lang="ru-RU" sz="3600" b="1" dirty="0" err="1" smtClean="0"/>
              <a:t>суспільна</a:t>
            </a:r>
            <a:r>
              <a:rPr lang="ru-RU" sz="3600" b="1" dirty="0" smtClean="0"/>
              <a:t> </a:t>
            </a:r>
            <a:r>
              <a:rPr lang="ru-RU" sz="3600" b="1" dirty="0" err="1" smtClean="0"/>
              <a:t>значущість</a:t>
            </a:r>
            <a:r>
              <a:rPr lang="ru-RU" sz="3600" b="1" dirty="0" smtClean="0"/>
              <a:t> та </a:t>
            </a:r>
            <a:r>
              <a:rPr lang="ru-RU" sz="3600" b="1" dirty="0" err="1" smtClean="0"/>
              <a:t>перспективи</a:t>
            </a:r>
            <a:r>
              <a:rPr lang="ru-RU" sz="3600" b="1" dirty="0" smtClean="0"/>
              <a:t> (1/3 </a:t>
            </a:r>
            <a:r>
              <a:rPr lang="ru-RU" sz="3600" b="1" dirty="0" err="1" smtClean="0"/>
              <a:t>сторінки</a:t>
            </a:r>
            <a:r>
              <a:rPr lang="ru-RU" sz="3600" b="1" dirty="0" smtClean="0"/>
              <a:t>)</a:t>
            </a:r>
          </a:p>
          <a:p>
            <a:pPr eaLnBrk="1" hangingPunct="1">
              <a:buFontTx/>
              <a:buNone/>
            </a:pPr>
            <a:endParaRPr lang="ru-RU" sz="3600" b="1" dirty="0" smtClean="0"/>
          </a:p>
          <a:p>
            <a:pPr eaLnBrk="1" hangingPunct="1"/>
            <a:r>
              <a:rPr lang="uk-UA" sz="3600" b="1" dirty="0" smtClean="0"/>
              <a:t>висновки не повторюють вступу</a:t>
            </a:r>
            <a:endParaRPr lang="ru-RU" sz="3600" b="1" dirty="0" smtClean="0"/>
          </a:p>
        </p:txBody>
      </p:sp>
    </p:spTree>
    <p:extLst>
      <p:ext uri="{BB962C8B-B14F-4D97-AF65-F5344CB8AC3E}">
        <p14:creationId xmlns:p14="http://schemas.microsoft.com/office/powerpoint/2010/main" val="1411718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solidFill>
            <a:srgbClr val="FFFFA3"/>
          </a:solidFill>
          <a:ln>
            <a:solidFill>
              <a:srgbClr val="FF0000"/>
            </a:solidFill>
            <a:miter lim="800000"/>
            <a:headEnd/>
            <a:tailEnd/>
          </a:ln>
        </p:spPr>
        <p:txBody>
          <a:bodyPr/>
          <a:lstStyle/>
          <a:p>
            <a:pPr eaLnBrk="1" hangingPunct="1">
              <a:defRPr/>
            </a:pPr>
            <a:r>
              <a:rPr lang="uk-UA" sz="3200" b="1" smtClean="0">
                <a:effectLst>
                  <a:outerShdw blurRad="38100" dist="38100" dir="2700000" algn="tl">
                    <a:srgbClr val="FFFFFF"/>
                  </a:outerShdw>
                </a:effectLst>
              </a:rPr>
              <a:t>РОЗГЛЯД ІСТОРІЇ ТА СУЧАСНОГО СТАНУ РОЗРОБЛЕННЯ ПИТАННЯ </a:t>
            </a:r>
            <a:endParaRPr lang="ru-RU" sz="3200" b="1" smtClean="0">
              <a:effectLst>
                <a:outerShdw blurRad="38100" dist="38100" dir="2700000" algn="tl">
                  <a:srgbClr val="FFFFFF"/>
                </a:outerShdw>
              </a:effectLst>
            </a:endParaRPr>
          </a:p>
        </p:txBody>
      </p:sp>
      <p:sp>
        <p:nvSpPr>
          <p:cNvPr id="39939" name="Rectangle 3"/>
          <p:cNvSpPr>
            <a:spLocks noGrp="1" noChangeArrowheads="1"/>
          </p:cNvSpPr>
          <p:nvPr>
            <p:ph type="body" idx="1"/>
          </p:nvPr>
        </p:nvSpPr>
        <p:spPr>
          <a:solidFill>
            <a:srgbClr val="DEE5E6"/>
          </a:solidFill>
          <a:ln>
            <a:solidFill>
              <a:schemeClr val="accent2"/>
            </a:solidFill>
            <a:miter lim="800000"/>
            <a:headEnd/>
            <a:tailEnd/>
          </a:ln>
        </p:spPr>
        <p:txBody>
          <a:bodyPr/>
          <a:lstStyle/>
          <a:p>
            <a:pPr eaLnBrk="1" hangingPunct="1"/>
            <a:r>
              <a:rPr lang="uk-UA" sz="4000" b="1" i="1" smtClean="0"/>
              <a:t>Прийнято вважати, що</a:t>
            </a:r>
          </a:p>
          <a:p>
            <a:pPr eaLnBrk="1" hangingPunct="1"/>
            <a:r>
              <a:rPr lang="uk-UA" sz="4000" b="1" i="1" smtClean="0"/>
              <a:t>Загальновідомо, що</a:t>
            </a:r>
          </a:p>
          <a:p>
            <a:pPr eaLnBrk="1" hangingPunct="1"/>
            <a:r>
              <a:rPr lang="uk-UA" sz="4000" b="1" i="1" smtClean="0"/>
              <a:t>Існуючі підходи можна класифікувати так</a:t>
            </a:r>
          </a:p>
          <a:p>
            <a:pPr eaLnBrk="1" hangingPunct="1"/>
            <a:r>
              <a:rPr lang="uk-UA" sz="4000" b="1" i="1" smtClean="0"/>
              <a:t>Цих поглядів дотримуються</a:t>
            </a:r>
            <a:endParaRPr lang="ru-RU" sz="4000" b="1" i="1" smtClean="0"/>
          </a:p>
        </p:txBody>
      </p:sp>
      <p:pic>
        <p:nvPicPr>
          <p:cNvPr id="39940" name="Picture 6" descr="J029506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8672483">
            <a:off x="7092950" y="5554663"/>
            <a:ext cx="1814513"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0" name="Picture 6" descr="Co pisac"/>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9388" y="5516563"/>
            <a:ext cx="1512887"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573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310">
                                            <p:bg/>
                                          </p:spTgt>
                                        </p:tgtEl>
                                        <p:attrNameLst>
                                          <p:attrName>style.visibility</p:attrName>
                                        </p:attrNameLst>
                                      </p:cBhvr>
                                      <p:to>
                                        <p:strVal val="visible"/>
                                      </p:to>
                                    </p:set>
                                    <p:animEffect transition="in" filter="wipe(left)">
                                      <p:cBhvr>
                                        <p:cTn id="7" dur="500"/>
                                        <p:tgtEl>
                                          <p:spTgt spid="98310">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0"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a:solidFill>
            <a:srgbClr val="BBFEA0"/>
          </a:solidFill>
          <a:ln>
            <a:solidFill>
              <a:schemeClr val="hlink"/>
            </a:solidFill>
            <a:miter lim="800000"/>
            <a:headEnd/>
            <a:tailEnd/>
          </a:ln>
        </p:spPr>
        <p:txBody>
          <a:bodyPr/>
          <a:lstStyle/>
          <a:p>
            <a:pPr eaLnBrk="1" hangingPunct="1"/>
            <a:r>
              <a:rPr lang="uk-UA" sz="4000" smtClean="0"/>
              <a:t>ЛЕКСИКО-ГРАМАТИЧНІ ЗАСОБИ </a:t>
            </a:r>
            <a:endParaRPr lang="ru-RU" sz="4000" smtClean="0"/>
          </a:p>
        </p:txBody>
      </p:sp>
      <p:sp>
        <p:nvSpPr>
          <p:cNvPr id="99333" name="Rectangle 5"/>
          <p:cNvSpPr>
            <a:spLocks noGrp="1" noChangeArrowheads="1"/>
          </p:cNvSpPr>
          <p:nvPr>
            <p:ph type="body" sz="half" idx="1"/>
          </p:nvPr>
        </p:nvSpPr>
        <p:spPr>
          <a:solidFill>
            <a:srgbClr val="FFFFA3"/>
          </a:solidFill>
          <a:ln>
            <a:solidFill>
              <a:schemeClr val="tx1"/>
            </a:solidFill>
            <a:miter lim="800000"/>
            <a:headEnd/>
            <a:tailEnd/>
          </a:ln>
        </p:spPr>
        <p:txBody>
          <a:bodyPr/>
          <a:lstStyle/>
          <a:p>
            <a:pPr eaLnBrk="1" hangingPunct="1">
              <a:lnSpc>
                <a:spcPct val="90000"/>
              </a:lnSpc>
              <a:defRPr/>
            </a:pPr>
            <a:r>
              <a:rPr lang="uk-UA" b="1" i="1" smtClean="0">
                <a:effectLst>
                  <a:outerShdw blurRad="38100" dist="38100" dir="2700000" algn="tl">
                    <a:srgbClr val="FFFFFF"/>
                  </a:outerShdw>
                </a:effectLst>
              </a:rPr>
              <a:t>Безумовно, що</a:t>
            </a:r>
          </a:p>
          <a:p>
            <a:pPr eaLnBrk="1" hangingPunct="1">
              <a:lnSpc>
                <a:spcPct val="90000"/>
              </a:lnSpc>
              <a:defRPr/>
            </a:pPr>
            <a:r>
              <a:rPr lang="uk-UA" b="1" i="1" smtClean="0">
                <a:effectLst>
                  <a:outerShdw blurRad="38100" dist="38100" dir="2700000" algn="tl">
                    <a:srgbClr val="FFFFFF"/>
                  </a:outerShdw>
                </a:effectLst>
              </a:rPr>
              <a:t>Є очевидним, що</a:t>
            </a:r>
          </a:p>
          <a:p>
            <a:pPr eaLnBrk="1" hangingPunct="1">
              <a:lnSpc>
                <a:spcPct val="90000"/>
              </a:lnSpc>
              <a:defRPr/>
            </a:pPr>
            <a:r>
              <a:rPr lang="uk-UA" b="1" i="1" smtClean="0">
                <a:effectLst>
                  <a:outerShdw blurRad="38100" dist="38100" dir="2700000" algn="tl">
                    <a:srgbClr val="FFFFFF"/>
                  </a:outerShdw>
                </a:effectLst>
              </a:rPr>
              <a:t>Немає сумніву щодо</a:t>
            </a:r>
          </a:p>
          <a:p>
            <a:pPr eaLnBrk="1" hangingPunct="1">
              <a:lnSpc>
                <a:spcPct val="90000"/>
              </a:lnSpc>
              <a:defRPr/>
            </a:pPr>
            <a:r>
              <a:rPr lang="uk-UA" b="1" i="1" smtClean="0">
                <a:effectLst>
                  <a:outerShdw blurRad="38100" dist="38100" dir="2700000" algn="tl">
                    <a:srgbClr val="FFFFFF"/>
                  </a:outerShdw>
                </a:effectLst>
              </a:rPr>
              <a:t>Ці факти переконують у</a:t>
            </a:r>
          </a:p>
          <a:p>
            <a:pPr eaLnBrk="1" hangingPunct="1">
              <a:lnSpc>
                <a:spcPct val="90000"/>
              </a:lnSpc>
              <a:defRPr/>
            </a:pPr>
            <a:r>
              <a:rPr lang="uk-UA" b="1" i="1" smtClean="0">
                <a:effectLst>
                  <a:outerShdw blurRad="38100" dist="38100" dir="2700000" algn="tl">
                    <a:srgbClr val="FFFFFF"/>
                  </a:outerShdw>
                </a:effectLst>
              </a:rPr>
              <a:t>Результати дослідження підтверджують справедливість</a:t>
            </a:r>
            <a:endParaRPr lang="ru-RU" b="1" i="1" smtClean="0">
              <a:effectLst>
                <a:outerShdw blurRad="38100" dist="38100" dir="2700000" algn="tl">
                  <a:srgbClr val="FFFFFF"/>
                </a:outerShdw>
              </a:effectLst>
            </a:endParaRPr>
          </a:p>
        </p:txBody>
      </p:sp>
      <p:sp>
        <p:nvSpPr>
          <p:cNvPr id="99334" name="Rectangle 6"/>
          <p:cNvSpPr>
            <a:spLocks noGrp="1" noChangeArrowheads="1"/>
          </p:cNvSpPr>
          <p:nvPr>
            <p:ph type="body" sz="half" idx="2"/>
          </p:nvPr>
        </p:nvSpPr>
        <p:spPr>
          <a:solidFill>
            <a:schemeClr val="bg1">
              <a:lumMod val="95000"/>
            </a:schemeClr>
          </a:solidFill>
          <a:ln>
            <a:solidFill>
              <a:schemeClr val="accent2"/>
            </a:solidFill>
            <a:miter lim="800000"/>
            <a:headEnd/>
            <a:tailEnd/>
          </a:ln>
        </p:spPr>
        <p:txBody>
          <a:bodyPr/>
          <a:lstStyle/>
          <a:p>
            <a:pPr eaLnBrk="1" hangingPunct="1">
              <a:lnSpc>
                <a:spcPct val="90000"/>
              </a:lnSpc>
              <a:defRPr/>
            </a:pPr>
            <a:r>
              <a:rPr lang="uk-UA" b="1" i="1" dirty="0" smtClean="0">
                <a:effectLst>
                  <a:outerShdw blurRad="38100" dist="38100" dir="2700000" algn="tl">
                    <a:srgbClr val="FFFFFF"/>
                  </a:outerShdw>
                </a:effectLst>
              </a:rPr>
              <a:t>Не можна погодитися…</a:t>
            </a:r>
          </a:p>
          <a:p>
            <a:pPr eaLnBrk="1" hangingPunct="1">
              <a:lnSpc>
                <a:spcPct val="90000"/>
              </a:lnSpc>
              <a:defRPr/>
            </a:pPr>
            <a:r>
              <a:rPr lang="uk-UA" b="1" i="1" dirty="0" smtClean="0">
                <a:effectLst>
                  <a:outerShdw blurRad="38100" dist="38100" dir="2700000" algn="tl">
                    <a:srgbClr val="FFFFFF"/>
                  </a:outerShdw>
                </a:effectLst>
              </a:rPr>
              <a:t>Навряд чи можна погодитися</a:t>
            </a:r>
          </a:p>
          <a:p>
            <a:pPr eaLnBrk="1" hangingPunct="1">
              <a:lnSpc>
                <a:spcPct val="90000"/>
              </a:lnSpc>
              <a:defRPr/>
            </a:pPr>
            <a:r>
              <a:rPr lang="uk-UA" b="1" i="1" dirty="0" smtClean="0">
                <a:effectLst>
                  <a:outerShdw blurRad="38100" dist="38100" dir="2700000" algn="tl">
                    <a:srgbClr val="FFFFFF"/>
                  </a:outerShdw>
                </a:effectLst>
              </a:rPr>
              <a:t>Є розбіжності в поглядах на…</a:t>
            </a:r>
          </a:p>
          <a:p>
            <a:pPr eaLnBrk="1" hangingPunct="1">
              <a:lnSpc>
                <a:spcPct val="90000"/>
              </a:lnSpc>
              <a:defRPr/>
            </a:pPr>
            <a:r>
              <a:rPr lang="uk-UA" b="1" i="1" dirty="0" smtClean="0">
                <a:effectLst>
                  <a:outerShdw blurRad="38100" dist="38100" dir="2700000" algn="tl">
                    <a:srgbClr val="FFFFFF"/>
                  </a:outerShdw>
                </a:effectLst>
              </a:rPr>
              <a:t>Автор припускається неточностей</a:t>
            </a:r>
          </a:p>
          <a:p>
            <a:pPr eaLnBrk="1" hangingPunct="1">
              <a:lnSpc>
                <a:spcPct val="90000"/>
              </a:lnSpc>
              <a:defRPr/>
            </a:pPr>
            <a:endParaRPr lang="ru-RU" b="1" i="1" dirty="0" smtClean="0">
              <a:effectLst>
                <a:outerShdw blurRad="38100" dist="38100" dir="2700000" algn="tl">
                  <a:srgbClr val="FFFFFF"/>
                </a:outerShdw>
              </a:effectLst>
            </a:endParaRPr>
          </a:p>
        </p:txBody>
      </p:sp>
      <p:pic>
        <p:nvPicPr>
          <p:cNvPr id="40965" name="Picture 6" descr="J029506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8672483">
            <a:off x="6659563" y="5734050"/>
            <a:ext cx="1814512" cy="130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6" name="Picture 8" descr="Co pisac"/>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9388" y="5805488"/>
            <a:ext cx="115252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9306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9336">
                                            <p:bg/>
                                          </p:spTgt>
                                        </p:tgtEl>
                                        <p:attrNameLst>
                                          <p:attrName>style.visibility</p:attrName>
                                        </p:attrNameLst>
                                      </p:cBhvr>
                                      <p:to>
                                        <p:strVal val="visible"/>
                                      </p:to>
                                    </p:set>
                                    <p:animEffect transition="in" filter="wipe(left)">
                                      <p:cBhvr>
                                        <p:cTn id="7" dur="500"/>
                                        <p:tgtEl>
                                          <p:spTgt spid="9933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6"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9388" y="0"/>
            <a:ext cx="8785225" cy="2420938"/>
          </a:xfrm>
          <a:solidFill>
            <a:srgbClr val="FFFFA3"/>
          </a:solidFill>
          <a:ln>
            <a:solidFill>
              <a:schemeClr val="accent2"/>
            </a:solidFill>
            <a:miter lim="800000"/>
            <a:headEnd/>
            <a:tailEnd/>
          </a:ln>
        </p:spPr>
        <p:txBody>
          <a:bodyPr/>
          <a:lstStyle/>
          <a:p>
            <a:pPr eaLnBrk="1" hangingPunct="1">
              <a:buFont typeface="Wingdings" pitchFamily="2" charset="2"/>
              <a:buNone/>
            </a:pPr>
            <a:r>
              <a:rPr lang="uk-UA" sz="4000" b="1" smtClean="0">
                <a:latin typeface="Times New Roman" pitchFamily="18" charset="0"/>
              </a:rPr>
              <a:t>МОВНІ КЛІШЕ ДЛЯ ПЕРЕДАВАННЯ АКТУАЛЬНОСТІ І ВАЖЛИВОСТІ ДОСЛІДЖЕННЯ</a:t>
            </a:r>
            <a:endParaRPr lang="ru-RU" sz="4000" b="1" smtClean="0">
              <a:latin typeface="Times New Roman" pitchFamily="18" charset="0"/>
            </a:endParaRPr>
          </a:p>
        </p:txBody>
      </p:sp>
      <p:sp>
        <p:nvSpPr>
          <p:cNvPr id="90120" name="Rectangle 8"/>
          <p:cNvSpPr>
            <a:spLocks noGrp="1" noChangeArrowheads="1"/>
          </p:cNvSpPr>
          <p:nvPr>
            <p:ph type="body" idx="1"/>
          </p:nvPr>
        </p:nvSpPr>
        <p:spPr>
          <a:xfrm>
            <a:off x="755650" y="2636838"/>
            <a:ext cx="7777163" cy="3887787"/>
          </a:xfrm>
          <a:solidFill>
            <a:srgbClr val="DEE5E6"/>
          </a:solidFill>
          <a:ln>
            <a:solidFill>
              <a:schemeClr val="accent2"/>
            </a:solidFill>
            <a:miter lim="800000"/>
            <a:headEnd/>
            <a:tailEnd/>
          </a:ln>
        </p:spPr>
        <p:txBody>
          <a:bodyPr>
            <a:normAutofit lnSpcReduction="10000"/>
          </a:bodyPr>
          <a:lstStyle/>
          <a:p>
            <a:pPr eaLnBrk="1" hangingPunct="1">
              <a:defRPr/>
            </a:pPr>
            <a:r>
              <a:rPr lang="uk-UA" b="1" i="1" dirty="0" smtClean="0">
                <a:effectLst>
                  <a:outerShdw blurRad="38100" dist="38100" dir="2700000" algn="tl">
                    <a:srgbClr val="FFFFFF"/>
                  </a:outerShdw>
                </a:effectLst>
                <a:latin typeface="Times New Roman" pitchFamily="18" charset="0"/>
              </a:rPr>
              <a:t>серед проблем, пов'язаних із…</a:t>
            </a:r>
          </a:p>
          <a:p>
            <a:pPr eaLnBrk="1" hangingPunct="1">
              <a:defRPr/>
            </a:pPr>
            <a:r>
              <a:rPr lang="uk-UA" b="1" i="1" dirty="0" smtClean="0">
                <a:effectLst>
                  <a:outerShdw blurRad="38100" dist="38100" dir="2700000" algn="tl">
                    <a:srgbClr val="FFFFFF"/>
                  </a:outerShdw>
                </a:effectLst>
                <a:latin typeface="Times New Roman" pitchFamily="18" charset="0"/>
              </a:rPr>
              <a:t>уважного ставлення дослідників останнім часом вимагає питання…</a:t>
            </a:r>
          </a:p>
          <a:p>
            <a:pPr eaLnBrk="1" hangingPunct="1">
              <a:defRPr/>
            </a:pPr>
            <a:r>
              <a:rPr lang="uk-UA" b="1" i="1" dirty="0" smtClean="0">
                <a:effectLst>
                  <a:outerShdw blurRad="38100" dist="38100" dir="2700000" algn="tl">
                    <a:srgbClr val="FFFFFF"/>
                  </a:outerShdw>
                </a:effectLst>
                <a:latin typeface="Times New Roman" pitchFamily="18" charset="0"/>
              </a:rPr>
              <a:t>заслуговує на особливу увагу…</a:t>
            </a:r>
          </a:p>
          <a:p>
            <a:pPr eaLnBrk="1" hangingPunct="1">
              <a:defRPr/>
            </a:pPr>
            <a:r>
              <a:rPr lang="uk-UA" b="1" i="1" dirty="0" smtClean="0">
                <a:effectLst>
                  <a:outerShdw blurRad="38100" dist="38100" dir="2700000" algn="tl">
                    <a:srgbClr val="FFFFFF"/>
                  </a:outerShdw>
                </a:effectLst>
                <a:latin typeface="Times New Roman" pitchFamily="18" charset="0"/>
              </a:rPr>
              <a:t>фрагментарно висвітлювалась…</a:t>
            </a:r>
          </a:p>
          <a:p>
            <a:pPr eaLnBrk="1" hangingPunct="1">
              <a:defRPr/>
            </a:pPr>
            <a:r>
              <a:rPr lang="uk-UA" b="1" i="1" dirty="0" smtClean="0">
                <a:effectLst>
                  <a:outerShdw blurRad="38100" dist="38100" dir="2700000" algn="tl">
                    <a:srgbClr val="FFFFFF"/>
                  </a:outerShdw>
                </a:effectLst>
                <a:latin typeface="Times New Roman" pitchFamily="18" charset="0"/>
              </a:rPr>
              <a:t>не була </a:t>
            </a:r>
            <a:r>
              <a:rPr lang="uk-UA" b="1" dirty="0" smtClean="0">
                <a:effectLst>
                  <a:outerShdw blurRad="38100" dist="38100" dir="2700000" algn="tl">
                    <a:srgbClr val="FFFFFF"/>
                  </a:outerShdw>
                </a:effectLst>
                <a:latin typeface="Times New Roman" pitchFamily="18" charset="0"/>
              </a:rPr>
              <a:t> </a:t>
            </a:r>
            <a:r>
              <a:rPr lang="uk-UA" b="1" i="1" dirty="0" smtClean="0">
                <a:effectLst>
                  <a:outerShdw blurRad="38100" dist="38100" dir="2700000" algn="tl">
                    <a:srgbClr val="FFFFFF"/>
                  </a:outerShdw>
                </a:effectLst>
                <a:latin typeface="Times New Roman" pitchFamily="18" charset="0"/>
              </a:rPr>
              <a:t>об'єктом спеціального вивчення й аналізу</a:t>
            </a:r>
            <a:endParaRPr lang="ru-RU" b="1" i="1" dirty="0" smtClean="0">
              <a:effectLst>
                <a:outerShdw blurRad="38100" dist="38100" dir="2700000" algn="tl">
                  <a:srgbClr val="FFFFFF"/>
                </a:outerShdw>
              </a:effectLst>
              <a:latin typeface="Times New Roman" pitchFamily="18" charset="0"/>
            </a:endParaRPr>
          </a:p>
        </p:txBody>
      </p:sp>
      <p:pic>
        <p:nvPicPr>
          <p:cNvPr id="41988" name="Picture 4" descr="J009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083594" y="3640932"/>
            <a:ext cx="4859337"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6"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368256" y="3928269"/>
            <a:ext cx="485933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48663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79388" y="0"/>
            <a:ext cx="8785225" cy="2060575"/>
          </a:xfrm>
          <a:solidFill>
            <a:srgbClr val="FFFFA3"/>
          </a:solidFill>
          <a:ln>
            <a:solidFill>
              <a:schemeClr val="accent2"/>
            </a:solidFill>
            <a:miter lim="800000"/>
            <a:headEnd/>
            <a:tailEnd/>
          </a:ln>
        </p:spPr>
        <p:txBody>
          <a:bodyPr/>
          <a:lstStyle/>
          <a:p>
            <a:pPr eaLnBrk="1" hangingPunct="1">
              <a:buFont typeface="Wingdings" pitchFamily="2" charset="2"/>
              <a:buNone/>
            </a:pPr>
            <a:r>
              <a:rPr lang="ru-RU" sz="4000" b="1" smtClean="0">
                <a:latin typeface="Times New Roman" pitchFamily="18" charset="0"/>
              </a:rPr>
              <a:t>МОВН</a:t>
            </a:r>
            <a:r>
              <a:rPr lang="uk-UA" sz="4000" b="1" smtClean="0">
                <a:latin typeface="Times New Roman" pitchFamily="18" charset="0"/>
              </a:rPr>
              <a:t>І ЗАСОБИ ДЛЯ ФОРМУЛЮВАННЯ МЕТИ І ЗАВДАНЬ</a:t>
            </a:r>
            <a:endParaRPr lang="ru-RU" sz="4000" b="1" smtClean="0">
              <a:latin typeface="Times New Roman" pitchFamily="18" charset="0"/>
            </a:endParaRPr>
          </a:p>
        </p:txBody>
      </p:sp>
      <p:sp>
        <p:nvSpPr>
          <p:cNvPr id="92163" name="Rectangle 3"/>
          <p:cNvSpPr>
            <a:spLocks noGrp="1" noChangeArrowheads="1"/>
          </p:cNvSpPr>
          <p:nvPr>
            <p:ph type="body" idx="1"/>
          </p:nvPr>
        </p:nvSpPr>
        <p:spPr>
          <a:xfrm>
            <a:off x="684213" y="2060575"/>
            <a:ext cx="7848600" cy="4797425"/>
          </a:xfrm>
          <a:solidFill>
            <a:srgbClr val="DEE5E6"/>
          </a:solidFill>
          <a:ln>
            <a:solidFill>
              <a:schemeClr val="accent2"/>
            </a:solidFill>
            <a:miter lim="800000"/>
            <a:headEnd/>
            <a:tailEnd/>
          </a:ln>
        </p:spPr>
        <p:txBody>
          <a:bodyPr/>
          <a:lstStyle/>
          <a:p>
            <a:pPr eaLnBrk="1" hangingPunct="1">
              <a:defRPr/>
            </a:pPr>
            <a:r>
              <a:rPr lang="uk-UA" b="1" i="1" smtClean="0">
                <a:solidFill>
                  <a:srgbClr val="FF0000"/>
                </a:solidFill>
                <a:effectLst>
                  <a:outerShdw blurRad="38100" dist="38100" dir="2700000" algn="tl">
                    <a:srgbClr val="000000"/>
                  </a:outerShdw>
                </a:effectLst>
                <a:latin typeface="Times New Roman" pitchFamily="18" charset="0"/>
              </a:rPr>
              <a:t>Окреслимо…</a:t>
            </a:r>
          </a:p>
          <a:p>
            <a:pPr eaLnBrk="1" hangingPunct="1">
              <a:defRPr/>
            </a:pPr>
            <a:r>
              <a:rPr lang="uk-UA" b="1" i="1" smtClean="0">
                <a:solidFill>
                  <a:srgbClr val="FF0000"/>
                </a:solidFill>
                <a:effectLst>
                  <a:outerShdw blurRad="38100" dist="38100" dir="2700000" algn="tl">
                    <a:srgbClr val="000000"/>
                  </a:outerShdw>
                </a:effectLst>
                <a:latin typeface="Times New Roman" pitchFamily="18" charset="0"/>
              </a:rPr>
              <a:t>З</a:t>
            </a:r>
            <a:r>
              <a:rPr lang="en-US" b="1" i="1" smtClean="0">
                <a:solidFill>
                  <a:srgbClr val="FF0000"/>
                </a:solidFill>
                <a:effectLst>
                  <a:outerShdw blurRad="38100" dist="38100" dir="2700000" algn="tl">
                    <a:srgbClr val="000000"/>
                  </a:outerShdw>
                </a:effectLst>
                <a:latin typeface="Times New Roman" pitchFamily="18" charset="0"/>
              </a:rPr>
              <a:t>’</a:t>
            </a:r>
            <a:r>
              <a:rPr lang="uk-UA" b="1" i="1" smtClean="0">
                <a:solidFill>
                  <a:srgbClr val="FF0000"/>
                </a:solidFill>
                <a:effectLst>
                  <a:outerShdw blurRad="38100" dist="38100" dir="2700000" algn="tl">
                    <a:srgbClr val="000000"/>
                  </a:outerShdw>
                </a:effectLst>
                <a:latin typeface="Times New Roman" pitchFamily="18" charset="0"/>
              </a:rPr>
              <a:t>ясуємо…</a:t>
            </a:r>
            <a:endParaRPr lang="en-US" b="1" i="1" smtClean="0">
              <a:solidFill>
                <a:srgbClr val="FF0000"/>
              </a:solidFill>
              <a:effectLst>
                <a:outerShdw blurRad="38100" dist="38100" dir="2700000" algn="tl">
                  <a:srgbClr val="000000"/>
                </a:outerShdw>
              </a:effectLst>
              <a:latin typeface="Times New Roman" pitchFamily="18" charset="0"/>
            </a:endParaRPr>
          </a:p>
          <a:p>
            <a:pPr eaLnBrk="1" hangingPunct="1">
              <a:defRPr/>
            </a:pPr>
            <a:r>
              <a:rPr lang="uk-UA" b="1" i="1" smtClean="0">
                <a:solidFill>
                  <a:srgbClr val="FF0000"/>
                </a:solidFill>
                <a:effectLst>
                  <a:outerShdw blurRad="38100" dist="38100" dir="2700000" algn="tl">
                    <a:srgbClr val="000000"/>
                  </a:outerShdw>
                </a:effectLst>
                <a:latin typeface="Times New Roman" pitchFamily="18" charset="0"/>
              </a:rPr>
              <a:t>Мета статті</a:t>
            </a:r>
            <a:r>
              <a:rPr lang="uk-UA" b="1" i="1" smtClean="0">
                <a:effectLst>
                  <a:outerShdw blurRad="38100" dist="38100" dir="2700000" algn="tl">
                    <a:srgbClr val="FFFFFF"/>
                  </a:outerShdw>
                </a:effectLst>
                <a:latin typeface="Times New Roman" pitchFamily="18" charset="0"/>
              </a:rPr>
              <a:t> – </a:t>
            </a:r>
          </a:p>
          <a:p>
            <a:pPr eaLnBrk="1" hangingPunct="1">
              <a:defRPr/>
            </a:pPr>
            <a:r>
              <a:rPr lang="uk-UA" b="1" i="1" smtClean="0">
                <a:effectLst>
                  <a:outerShdw blurRad="38100" dist="38100" dir="2700000" algn="tl">
                    <a:srgbClr val="FFFFFF"/>
                  </a:outerShdw>
                </a:effectLst>
                <a:latin typeface="Times New Roman" pitchFamily="18" charset="0"/>
              </a:rPr>
              <a:t>дослідити…, простежити…, визначити…, підсумувати…, здійснити опис…, узагальнити, вивчити, схарактеризувати…, систематизувати…, експериментально перевірити…</a:t>
            </a:r>
            <a:endParaRPr lang="ru-RU" b="1" i="1" smtClean="0">
              <a:effectLst>
                <a:outerShdw blurRad="38100" dist="38100" dir="2700000" algn="tl">
                  <a:srgbClr val="FFFFFF"/>
                </a:outerShdw>
              </a:effectLst>
              <a:latin typeface="Times New Roman" pitchFamily="18" charset="0"/>
            </a:endParaRPr>
          </a:p>
        </p:txBody>
      </p:sp>
      <p:pic>
        <p:nvPicPr>
          <p:cNvPr id="43012" name="Picture 4" descr="J009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083594" y="4082257"/>
            <a:ext cx="4859337"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5"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368256" y="3928269"/>
            <a:ext cx="485933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63609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solidFill>
            <a:srgbClr val="E9EFAF"/>
          </a:solidFill>
        </p:spPr>
        <p:txBody>
          <a:bodyPr/>
          <a:lstStyle/>
          <a:p>
            <a:pPr eaLnBrk="1" hangingPunct="1"/>
            <a:r>
              <a:rPr lang="uk-UA" smtClean="0"/>
              <a:t>ТИПОВІ МОВНІ ОГРІХИ</a:t>
            </a:r>
            <a:endParaRPr lang="ru-RU" smtClean="0"/>
          </a:p>
        </p:txBody>
      </p:sp>
      <p:sp>
        <p:nvSpPr>
          <p:cNvPr id="44035" name="Rectangle 3"/>
          <p:cNvSpPr>
            <a:spLocks noGrp="1" noChangeArrowheads="1"/>
          </p:cNvSpPr>
          <p:nvPr>
            <p:ph type="body" idx="1"/>
          </p:nvPr>
        </p:nvSpPr>
        <p:spPr>
          <a:xfrm>
            <a:off x="250825" y="1557338"/>
            <a:ext cx="8713788" cy="5102225"/>
          </a:xfrm>
          <a:solidFill>
            <a:schemeClr val="bg1">
              <a:lumMod val="95000"/>
            </a:schemeClr>
          </a:solidFill>
          <a:ln>
            <a:solidFill>
              <a:srgbClr val="FF0000"/>
            </a:solidFill>
            <a:miter lim="800000"/>
            <a:headEnd/>
            <a:tailEnd/>
          </a:ln>
        </p:spPr>
        <p:txBody>
          <a:bodyPr/>
          <a:lstStyle/>
          <a:p>
            <a:pPr eaLnBrk="1" hangingPunct="1">
              <a:lnSpc>
                <a:spcPct val="90000"/>
              </a:lnSpc>
              <a:buFont typeface="Wingdings" pitchFamily="2" charset="2"/>
              <a:buChar char="v"/>
            </a:pPr>
            <a:r>
              <a:rPr lang="uk-UA" sz="2800" b="1" i="1" dirty="0" smtClean="0">
                <a:solidFill>
                  <a:srgbClr val="FF0000"/>
                </a:solidFill>
              </a:rPr>
              <a:t>Називання автора наукової праці “він”, “вона”</a:t>
            </a:r>
          </a:p>
          <a:p>
            <a:pPr eaLnBrk="1" hangingPunct="1">
              <a:lnSpc>
                <a:spcPct val="90000"/>
              </a:lnSpc>
              <a:buFont typeface="Wingdings" pitchFamily="2" charset="2"/>
              <a:buChar char="v"/>
            </a:pPr>
            <a:r>
              <a:rPr lang="uk-UA" sz="2800" b="1" i="1" dirty="0" smtClean="0">
                <a:solidFill>
                  <a:srgbClr val="FF0000"/>
                </a:solidFill>
              </a:rPr>
              <a:t>СУРЖИК</a:t>
            </a:r>
          </a:p>
          <a:p>
            <a:pPr eaLnBrk="1" hangingPunct="1">
              <a:lnSpc>
                <a:spcPct val="90000"/>
              </a:lnSpc>
              <a:buFont typeface="Wingdings" pitchFamily="2" charset="2"/>
              <a:buNone/>
            </a:pPr>
            <a:r>
              <a:rPr lang="uk-UA" sz="2800" b="1" i="1" dirty="0" err="1" smtClean="0"/>
              <a:t>Опреділити</a:t>
            </a:r>
            <a:r>
              <a:rPr lang="uk-UA" sz="2800" b="1" i="1" dirty="0" smtClean="0"/>
              <a:t> (визначити)</a:t>
            </a:r>
          </a:p>
          <a:p>
            <a:pPr eaLnBrk="1" hangingPunct="1">
              <a:lnSpc>
                <a:spcPct val="90000"/>
              </a:lnSpc>
              <a:buFont typeface="Wingdings" pitchFamily="2" charset="2"/>
              <a:buNone/>
            </a:pPr>
            <a:r>
              <a:rPr lang="uk-UA" sz="2800" b="1" i="1" dirty="0" smtClean="0"/>
              <a:t>Вияснити (з</a:t>
            </a:r>
            <a:r>
              <a:rPr lang="en-US" sz="2800" b="1" i="1" dirty="0" smtClean="0"/>
              <a:t>’</a:t>
            </a:r>
            <a:r>
              <a:rPr lang="uk-UA" sz="2800" b="1" i="1" dirty="0" smtClean="0"/>
              <a:t>ясувати)</a:t>
            </a:r>
          </a:p>
          <a:p>
            <a:pPr eaLnBrk="1" hangingPunct="1">
              <a:lnSpc>
                <a:spcPct val="90000"/>
              </a:lnSpc>
              <a:buFont typeface="Wingdings" pitchFamily="2" charset="2"/>
              <a:buNone/>
            </a:pPr>
            <a:r>
              <a:rPr lang="uk-UA" sz="2800" b="1" i="1" dirty="0" smtClean="0"/>
              <a:t>Не дивлячись на (незважаючи на)</a:t>
            </a:r>
          </a:p>
          <a:p>
            <a:pPr eaLnBrk="1" hangingPunct="1">
              <a:lnSpc>
                <a:spcPct val="90000"/>
              </a:lnSpc>
              <a:buFont typeface="Wingdings" pitchFamily="2" charset="2"/>
              <a:buChar char="v"/>
            </a:pPr>
            <a:r>
              <a:rPr lang="uk-UA" sz="2800" b="1" i="1" dirty="0" smtClean="0">
                <a:solidFill>
                  <a:srgbClr val="FF0000"/>
                </a:solidFill>
              </a:rPr>
              <a:t>КАЛЬКА</a:t>
            </a:r>
          </a:p>
          <a:p>
            <a:pPr eaLnBrk="1" hangingPunct="1">
              <a:lnSpc>
                <a:spcPct val="90000"/>
              </a:lnSpc>
              <a:buFont typeface="Wingdings" pitchFamily="2" charset="2"/>
              <a:buNone/>
            </a:pPr>
            <a:r>
              <a:rPr lang="uk-UA" sz="2800" b="1" i="1" dirty="0" err="1" smtClean="0"/>
              <a:t>Слідуючий</a:t>
            </a:r>
            <a:r>
              <a:rPr lang="uk-UA" sz="2800" b="1" i="1" dirty="0" smtClean="0"/>
              <a:t> (наступний, такий)</a:t>
            </a:r>
          </a:p>
          <a:p>
            <a:pPr eaLnBrk="1" hangingPunct="1">
              <a:lnSpc>
                <a:spcPct val="90000"/>
              </a:lnSpc>
              <a:buFont typeface="Wingdings" pitchFamily="2" charset="2"/>
              <a:buNone/>
            </a:pPr>
            <a:r>
              <a:rPr lang="uk-UA" sz="2800" b="1" i="1" dirty="0" smtClean="0"/>
              <a:t>Необхідний (потрібний)</a:t>
            </a:r>
          </a:p>
          <a:p>
            <a:pPr eaLnBrk="1" hangingPunct="1">
              <a:lnSpc>
                <a:spcPct val="90000"/>
              </a:lnSpc>
              <a:buFont typeface="Wingdings" pitchFamily="2" charset="2"/>
              <a:buNone/>
            </a:pPr>
            <a:r>
              <a:rPr lang="uk-UA" sz="2800" b="1" i="1" dirty="0" smtClean="0"/>
              <a:t>Положення (стан – йдеться про становище, стан, обставини</a:t>
            </a:r>
            <a:r>
              <a:rPr lang="uk-UA" sz="2800" i="1" dirty="0" smtClean="0"/>
              <a:t>)</a:t>
            </a:r>
            <a:endParaRPr lang="ru-RU" sz="2800" i="1" dirty="0" smtClean="0"/>
          </a:p>
        </p:txBody>
      </p:sp>
      <p:pic>
        <p:nvPicPr>
          <p:cNvPr id="101380" name="Picture 4" descr="Co pisac"/>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3141663"/>
            <a:ext cx="1223963"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35538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1380">
                                            <p:bg/>
                                          </p:spTgt>
                                        </p:tgtEl>
                                        <p:attrNameLst>
                                          <p:attrName>style.visibility</p:attrName>
                                        </p:attrNameLst>
                                      </p:cBhvr>
                                      <p:to>
                                        <p:strVal val="visible"/>
                                      </p:to>
                                    </p:set>
                                    <p:animEffect transition="in" filter="wipe(left)">
                                      <p:cBhvr>
                                        <p:cTn id="7" dur="500"/>
                                        <p:tgtEl>
                                          <p:spTgt spid="101380">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568952" cy="5962674"/>
          </a:xfrm>
          <a:solidFill>
            <a:schemeClr val="bg1"/>
          </a:solidFill>
        </p:spPr>
        <p:txBody>
          <a:bodyPr>
            <a:normAutofit fontScale="90000"/>
          </a:bodyPr>
          <a:lstStyle/>
          <a:p>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1800" dirty="0" smtClean="0"/>
              <a:t/>
            </a:r>
            <a:br>
              <a:rPr lang="ru-RU" sz="1800" dirty="0" smtClean="0"/>
            </a:br>
            <a:r>
              <a:rPr lang="ru-RU" sz="1800" dirty="0"/>
              <a:t/>
            </a:r>
            <a:br>
              <a:rPr lang="ru-RU" sz="1800" dirty="0"/>
            </a:br>
            <a:r>
              <a:rPr lang="ru-RU" sz="4000" dirty="0" smtClean="0"/>
              <a:t>У </a:t>
            </a:r>
            <a:r>
              <a:rPr lang="ru-RU" sz="4000" dirty="0" err="1"/>
              <a:t>наукових</a:t>
            </a:r>
            <a:r>
              <a:rPr lang="ru-RU" sz="4000" dirty="0"/>
              <a:t> текстах часто </a:t>
            </a:r>
            <a:r>
              <a:rPr lang="ru-RU" sz="4000" dirty="0" err="1"/>
              <a:t>вживаються</a:t>
            </a:r>
            <a:r>
              <a:rPr lang="ru-RU" sz="4000" dirty="0"/>
              <a:t> так </a:t>
            </a:r>
            <a:r>
              <a:rPr lang="ru-RU" sz="4000" dirty="0" err="1"/>
              <a:t>звані</a:t>
            </a:r>
            <a:r>
              <a:rPr lang="ru-RU" sz="4000" dirty="0"/>
              <a:t> </a:t>
            </a:r>
            <a:r>
              <a:rPr lang="ru-RU" sz="4000" b="1" dirty="0" err="1"/>
              <a:t>кліше</a:t>
            </a:r>
            <a:r>
              <a:rPr lang="ru-RU" sz="4000" b="1" dirty="0"/>
              <a:t>, </a:t>
            </a:r>
            <a:r>
              <a:rPr lang="ru-RU" sz="4000" b="1" dirty="0" err="1"/>
              <a:t>які</a:t>
            </a:r>
            <a:r>
              <a:rPr lang="ru-RU" sz="4000" b="1" dirty="0"/>
              <a:t> </a:t>
            </a:r>
            <a:r>
              <a:rPr lang="ru-RU" sz="4000" b="1" dirty="0" err="1" smtClean="0"/>
              <a:t>структурують</a:t>
            </a:r>
            <a:r>
              <a:rPr lang="ru-RU" sz="4000" b="1" dirty="0" smtClean="0"/>
              <a:t> </a:t>
            </a:r>
            <a:r>
              <a:rPr lang="ru-RU" sz="4000" b="1" dirty="0"/>
              <a:t>текст</a:t>
            </a:r>
            <a:r>
              <a:rPr lang="ru-RU" sz="4000" dirty="0"/>
              <a:t>. Вони </a:t>
            </a:r>
            <a:r>
              <a:rPr lang="ru-RU" sz="4000" dirty="0" err="1"/>
              <a:t>мають</a:t>
            </a:r>
            <a:r>
              <a:rPr lang="ru-RU" sz="4000" dirty="0"/>
              <a:t> </a:t>
            </a:r>
            <a:r>
              <a:rPr lang="ru-RU" sz="4000" dirty="0" err="1"/>
              <a:t>перекладатися</a:t>
            </a:r>
            <a:r>
              <a:rPr lang="ru-RU" sz="4000" dirty="0"/>
              <a:t> як </a:t>
            </a:r>
            <a:r>
              <a:rPr lang="ru-RU" sz="4000" dirty="0" err="1"/>
              <a:t>одне</a:t>
            </a:r>
            <a:r>
              <a:rPr lang="ru-RU" sz="4000" dirty="0"/>
              <a:t> </a:t>
            </a:r>
            <a:r>
              <a:rPr lang="ru-RU" sz="4000" dirty="0" err="1"/>
              <a:t>ціле</a:t>
            </a:r>
            <a:r>
              <a:rPr lang="ru-RU" sz="4000" dirty="0"/>
              <a:t>: </a:t>
            </a:r>
            <a:r>
              <a:rPr lang="ru-RU" sz="4000" dirty="0" smtClean="0"/>
              <a:t/>
            </a:r>
            <a:br>
              <a:rPr lang="ru-RU" sz="4000" dirty="0" smtClean="0"/>
            </a:br>
            <a:r>
              <a:rPr lang="ru-RU" sz="4000" dirty="0" smtClean="0"/>
              <a:t/>
            </a:r>
            <a:br>
              <a:rPr lang="ru-RU" sz="4000" dirty="0" smtClean="0"/>
            </a:br>
            <a:r>
              <a:rPr lang="ru-RU" sz="4000" b="1" i="1" dirty="0" smtClean="0">
                <a:solidFill>
                  <a:srgbClr val="FF0000"/>
                </a:solidFill>
                <a:effectLst>
                  <a:outerShdw blurRad="38100" dist="38100" dir="2700000" algn="tl">
                    <a:srgbClr val="000000">
                      <a:alpha val="43137"/>
                    </a:srgbClr>
                  </a:outerShdw>
                </a:effectLst>
              </a:rPr>
              <a:t>в </a:t>
            </a:r>
            <a:r>
              <a:rPr lang="ru-RU" sz="4000" b="1" i="1" dirty="0">
                <a:solidFill>
                  <a:srgbClr val="FF0000"/>
                </a:solidFill>
                <a:effectLst>
                  <a:outerShdw blurRad="38100" dist="38100" dir="2700000" algn="tl">
                    <a:srgbClr val="000000">
                      <a:alpha val="43137"/>
                    </a:srgbClr>
                  </a:outerShdw>
                </a:effectLst>
              </a:rPr>
              <a:t>заключение - на </a:t>
            </a:r>
            <a:r>
              <a:rPr lang="ru-RU" sz="4000" b="1" i="1" dirty="0" err="1">
                <a:solidFill>
                  <a:srgbClr val="FF0000"/>
                </a:solidFill>
                <a:effectLst>
                  <a:outerShdw blurRad="38100" dist="38100" dir="2700000" algn="tl">
                    <a:srgbClr val="000000">
                      <a:alpha val="43137"/>
                    </a:srgbClr>
                  </a:outerShdw>
                </a:effectLst>
              </a:rPr>
              <a:t>закінчення</a:t>
            </a:r>
            <a:r>
              <a:rPr lang="ru-RU" sz="4000" b="1" i="1" dirty="0">
                <a:solidFill>
                  <a:srgbClr val="FF0000"/>
                </a:solidFill>
                <a:effectLst>
                  <a:outerShdw blurRad="38100" dist="38100" dir="2700000" algn="tl">
                    <a:srgbClr val="000000">
                      <a:alpha val="43137"/>
                    </a:srgbClr>
                  </a:outerShdw>
                </a:effectLst>
              </a:rPr>
              <a:t>, </a:t>
            </a:r>
            <a:r>
              <a:rPr lang="ru-RU" sz="4000" b="1" i="1" dirty="0" err="1">
                <a:solidFill>
                  <a:srgbClr val="FF0000"/>
                </a:solidFill>
                <a:effectLst>
                  <a:outerShdw blurRad="38100" dist="38100" dir="2700000" algn="tl">
                    <a:srgbClr val="000000">
                      <a:alpha val="43137"/>
                    </a:srgbClr>
                  </a:outerShdw>
                </a:effectLst>
              </a:rPr>
              <a:t>підсумовуючи</a:t>
            </a:r>
            <a:r>
              <a:rPr lang="ru-RU" sz="4000" b="1" i="1" dirty="0">
                <a:solidFill>
                  <a:srgbClr val="FF0000"/>
                </a:solidFill>
                <a:effectLst>
                  <a:outerShdw blurRad="38100" dist="38100" dir="2700000" algn="tl">
                    <a:srgbClr val="000000">
                      <a:alpha val="43137"/>
                    </a:srgbClr>
                  </a:outerShdw>
                </a:effectLst>
              </a:rPr>
              <a:t>; </a:t>
            </a:r>
            <a:r>
              <a:rPr lang="ru-RU" sz="4000" b="1" i="1" dirty="0" smtClean="0">
                <a:solidFill>
                  <a:srgbClr val="FF0000"/>
                </a:solidFill>
                <a:effectLst>
                  <a:outerShdw blurRad="38100" dist="38100" dir="2700000" algn="tl">
                    <a:srgbClr val="000000">
                      <a:alpha val="43137"/>
                    </a:srgbClr>
                  </a:outerShdw>
                </a:effectLst>
              </a:rPr>
              <a:t/>
            </a:r>
            <a:br>
              <a:rPr lang="ru-RU" sz="4000" b="1" i="1" dirty="0" smtClean="0">
                <a:solidFill>
                  <a:srgbClr val="FF0000"/>
                </a:solidFill>
                <a:effectLst>
                  <a:outerShdw blurRad="38100" dist="38100" dir="2700000" algn="tl">
                    <a:srgbClr val="000000">
                      <a:alpha val="43137"/>
                    </a:srgbClr>
                  </a:outerShdw>
                </a:effectLst>
              </a:rPr>
            </a:br>
            <a:r>
              <a:rPr lang="ru-RU" sz="4000" b="1" i="1" dirty="0" smtClean="0">
                <a:solidFill>
                  <a:srgbClr val="FF0000"/>
                </a:solidFill>
                <a:effectLst>
                  <a:outerShdw blurRad="38100" dist="38100" dir="2700000" algn="tl">
                    <a:srgbClr val="000000">
                      <a:alpha val="43137"/>
                    </a:srgbClr>
                  </a:outerShdw>
                </a:effectLst>
              </a:rPr>
              <a:t>другими </a:t>
            </a:r>
            <a:r>
              <a:rPr lang="ru-RU" sz="4000" b="1" i="1" dirty="0">
                <a:solidFill>
                  <a:srgbClr val="FF0000"/>
                </a:solidFill>
                <a:effectLst>
                  <a:outerShdw blurRad="38100" dist="38100" dir="2700000" algn="tl">
                    <a:srgbClr val="000000">
                      <a:alpha val="43137"/>
                    </a:srgbClr>
                  </a:outerShdw>
                </a:effectLst>
              </a:rPr>
              <a:t>словами - </a:t>
            </a:r>
            <a:r>
              <a:rPr lang="ru-RU" sz="4000" b="1" i="1" dirty="0" err="1">
                <a:solidFill>
                  <a:srgbClr val="FF0000"/>
                </a:solidFill>
                <a:effectLst>
                  <a:outerShdw blurRad="38100" dist="38100" dir="2700000" algn="tl">
                    <a:srgbClr val="000000">
                      <a:alpha val="43137"/>
                    </a:srgbClr>
                  </a:outerShdw>
                </a:effectLst>
              </a:rPr>
              <a:t>інакше</a:t>
            </a:r>
            <a:r>
              <a:rPr lang="ru-RU" sz="4000" b="1" i="1" dirty="0">
                <a:solidFill>
                  <a:srgbClr val="FF0000"/>
                </a:solidFill>
                <a:effectLst>
                  <a:outerShdw blurRad="38100" dist="38100" dir="2700000" algn="tl">
                    <a:srgbClr val="000000">
                      <a:alpha val="43137"/>
                    </a:srgbClr>
                  </a:outerShdw>
                </a:effectLst>
              </a:rPr>
              <a:t> </a:t>
            </a:r>
            <a:r>
              <a:rPr lang="ru-RU" sz="4000" b="1" i="1" dirty="0" err="1" smtClean="0">
                <a:solidFill>
                  <a:srgbClr val="FF0000"/>
                </a:solidFill>
                <a:effectLst>
                  <a:outerShdw blurRad="38100" dist="38100" dir="2700000" algn="tl">
                    <a:srgbClr val="000000">
                      <a:alpha val="43137"/>
                    </a:srgbClr>
                  </a:outerShdw>
                </a:effectLst>
              </a:rPr>
              <a:t>кажучи</a:t>
            </a:r>
            <a:r>
              <a:rPr lang="ru-RU" sz="1800" dirty="0" smtClean="0"/>
              <a:t>… </a:t>
            </a:r>
            <a:br>
              <a:rPr lang="ru-RU" sz="1800" dirty="0" smtClean="0"/>
            </a:br>
            <a:r>
              <a:rPr lang="ru-RU" dirty="0"/>
              <a:t/>
            </a:r>
            <a:br>
              <a:rPr lang="ru-RU" dirty="0"/>
            </a:br>
            <a:endParaRPr lang="ru-RU" dirty="0"/>
          </a:p>
        </p:txBody>
      </p:sp>
    </p:spTree>
    <p:extLst>
      <p:ext uri="{BB962C8B-B14F-4D97-AF65-F5344CB8AC3E}">
        <p14:creationId xmlns:p14="http://schemas.microsoft.com/office/powerpoint/2010/main" val="15790142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323850" y="1412875"/>
            <a:ext cx="8589963" cy="5040313"/>
          </a:xfrm>
          <a:solidFill>
            <a:schemeClr val="bg1">
              <a:lumMod val="95000"/>
            </a:schemeClr>
          </a:solidFill>
          <a:ln>
            <a:solidFill>
              <a:srgbClr val="E4BAD3"/>
            </a:solidFill>
            <a:miter lim="800000"/>
            <a:headEnd/>
            <a:tailEnd/>
          </a:ln>
        </p:spPr>
        <p:txBody>
          <a:bodyPr/>
          <a:lstStyle/>
          <a:p>
            <a:pPr eaLnBrk="1" hangingPunct="1">
              <a:lnSpc>
                <a:spcPct val="80000"/>
              </a:lnSpc>
              <a:defRPr/>
            </a:pPr>
            <a:r>
              <a:rPr lang="ru-RU" sz="2800" b="1" dirty="0" smtClean="0">
                <a:latin typeface="Times New Roman" pitchFamily="18" charset="0"/>
              </a:rPr>
              <a:t>у правому </a:t>
            </a:r>
            <a:r>
              <a:rPr lang="ru-RU" sz="2800" b="1" dirty="0" err="1" smtClean="0">
                <a:latin typeface="Times New Roman" pitchFamily="18" charset="0"/>
              </a:rPr>
              <a:t>верхньому</a:t>
            </a:r>
            <a:r>
              <a:rPr lang="ru-RU" sz="2800" b="1" dirty="0" smtClean="0">
                <a:latin typeface="Times New Roman" pitchFamily="18" charset="0"/>
              </a:rPr>
              <a:t> </a:t>
            </a:r>
            <a:r>
              <a:rPr lang="ru-RU" sz="2800" b="1" dirty="0" err="1" smtClean="0">
                <a:latin typeface="Times New Roman" pitchFamily="18" charset="0"/>
              </a:rPr>
              <a:t>куті</a:t>
            </a:r>
            <a:r>
              <a:rPr lang="ru-RU" sz="2800" b="1" dirty="0" smtClean="0">
                <a:latin typeface="Times New Roman" pitchFamily="18" charset="0"/>
              </a:rPr>
              <a:t> </a:t>
            </a:r>
            <a:r>
              <a:rPr lang="ru-RU" sz="2800" b="1" dirty="0" err="1" smtClean="0">
                <a:latin typeface="Times New Roman" pitchFamily="18" charset="0"/>
              </a:rPr>
              <a:t>розміщується</a:t>
            </a:r>
            <a:r>
              <a:rPr lang="ru-RU" sz="2800" b="1" dirty="0" smtClean="0">
                <a:latin typeface="Times New Roman" pitchFamily="18" charset="0"/>
              </a:rPr>
              <a:t> </a:t>
            </a:r>
            <a:r>
              <a:rPr lang="ru-RU" sz="2800" b="1" dirty="0" err="1" smtClean="0">
                <a:latin typeface="Times New Roman" pitchFamily="18" charset="0"/>
              </a:rPr>
              <a:t>прізвище</a:t>
            </a:r>
            <a:r>
              <a:rPr lang="ru-RU" sz="2800" b="1" dirty="0" smtClean="0">
                <a:latin typeface="Times New Roman" pitchFamily="18" charset="0"/>
              </a:rPr>
              <a:t> та </a:t>
            </a:r>
            <a:r>
              <a:rPr lang="ru-RU" sz="2800" b="1" dirty="0" err="1" smtClean="0">
                <a:latin typeface="Times New Roman" pitchFamily="18" charset="0"/>
              </a:rPr>
              <a:t>ініціали</a:t>
            </a:r>
            <a:r>
              <a:rPr lang="ru-RU" sz="2800" b="1" dirty="0" smtClean="0">
                <a:latin typeface="Times New Roman" pitchFamily="18" charset="0"/>
              </a:rPr>
              <a:t> автора; за </a:t>
            </a:r>
            <a:r>
              <a:rPr lang="ru-RU" sz="2800" b="1" dirty="0" err="1" smtClean="0">
                <a:latin typeface="Times New Roman" pitchFamily="18" charset="0"/>
              </a:rPr>
              <a:t>необхідністю</a:t>
            </a:r>
            <a:r>
              <a:rPr lang="ru-RU" sz="2800" b="1" dirty="0" smtClean="0">
                <a:latin typeface="Times New Roman" pitchFamily="18" charset="0"/>
              </a:rPr>
              <a:t> </a:t>
            </a:r>
            <a:r>
              <a:rPr lang="ru-RU" sz="2800" b="1" dirty="0" err="1" smtClean="0">
                <a:latin typeface="Times New Roman" pitchFamily="18" charset="0"/>
              </a:rPr>
              <a:t>вказуються</a:t>
            </a:r>
            <a:r>
              <a:rPr lang="ru-RU" sz="2800" b="1" dirty="0" smtClean="0">
                <a:latin typeface="Times New Roman" pitchFamily="18" charset="0"/>
              </a:rPr>
              <a:t> </a:t>
            </a:r>
            <a:r>
              <a:rPr lang="ru-RU" sz="2800" b="1" dirty="0" err="1" smtClean="0">
                <a:latin typeface="Times New Roman" pitchFamily="18" charset="0"/>
              </a:rPr>
              <a:t>відомості</a:t>
            </a:r>
            <a:r>
              <a:rPr lang="ru-RU" sz="2800" b="1" dirty="0" smtClean="0">
                <a:latin typeface="Times New Roman" pitchFamily="18" charset="0"/>
              </a:rPr>
              <a:t>, </a:t>
            </a:r>
            <a:r>
              <a:rPr lang="ru-RU" sz="2800" b="1" dirty="0" err="1" smtClean="0">
                <a:latin typeface="Times New Roman" pitchFamily="18" charset="0"/>
              </a:rPr>
              <a:t>що</a:t>
            </a:r>
            <a:r>
              <a:rPr lang="ru-RU" sz="2800" b="1" dirty="0" smtClean="0">
                <a:latin typeface="Times New Roman" pitchFamily="18" charset="0"/>
              </a:rPr>
              <a:t> </a:t>
            </a:r>
            <a:r>
              <a:rPr lang="ru-RU" sz="2800" b="1" dirty="0" err="1" smtClean="0">
                <a:latin typeface="Times New Roman" pitchFamily="18" charset="0"/>
              </a:rPr>
              <a:t>доповнюють</a:t>
            </a:r>
            <a:r>
              <a:rPr lang="ru-RU" sz="2800" b="1" dirty="0" smtClean="0">
                <a:latin typeface="Times New Roman" pitchFamily="18" charset="0"/>
              </a:rPr>
              <a:t> </a:t>
            </a:r>
            <a:r>
              <a:rPr lang="ru-RU" sz="2800" b="1" dirty="0" err="1" smtClean="0">
                <a:latin typeface="Times New Roman" pitchFamily="18" charset="0"/>
              </a:rPr>
              <a:t>дані</a:t>
            </a:r>
            <a:r>
              <a:rPr lang="ru-RU" sz="2800" b="1" dirty="0" smtClean="0">
                <a:latin typeface="Times New Roman" pitchFamily="18" charset="0"/>
              </a:rPr>
              <a:t> про автора;</a:t>
            </a:r>
          </a:p>
          <a:p>
            <a:pPr eaLnBrk="1" hangingPunct="1">
              <a:lnSpc>
                <a:spcPct val="80000"/>
              </a:lnSpc>
              <a:defRPr/>
            </a:pP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назва</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статті </a:t>
            </a: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стисло</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a:t>
            </a: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відбиває</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a:t>
            </a: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її</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a:t>
            </a: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головну</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a:t>
            </a:r>
            <a:r>
              <a:rPr lang="ru-RU" sz="2800" b="1" dirty="0" err="1" smtClean="0">
                <a:solidFill>
                  <a:srgbClr val="FF0000"/>
                </a:solidFill>
                <a:effectLst>
                  <a:outerShdw blurRad="38100" dist="38100" dir="2700000" algn="tl">
                    <a:srgbClr val="000000">
                      <a:alpha val="43137"/>
                    </a:srgbClr>
                  </a:outerShdw>
                </a:effectLst>
                <a:latin typeface="Times New Roman" pitchFamily="18" charset="0"/>
              </a:rPr>
              <a:t>ідею</a:t>
            </a:r>
            <a:r>
              <a:rPr lang="ru-RU" sz="2800" b="1" dirty="0" smtClean="0">
                <a:solidFill>
                  <a:srgbClr val="FF0000"/>
                </a:solidFill>
                <a:effectLst>
                  <a:outerShdw blurRad="38100" dist="38100" dir="2700000" algn="tl">
                    <a:srgbClr val="000000">
                      <a:alpha val="43137"/>
                    </a:srgbClr>
                  </a:outerShdw>
                </a:effectLst>
                <a:latin typeface="Times New Roman" pitchFamily="18" charset="0"/>
              </a:rPr>
              <a:t>, думку </a:t>
            </a:r>
            <a:r>
              <a:rPr lang="ru-RU" sz="2800" b="1" dirty="0" smtClean="0">
                <a:latin typeface="Times New Roman" pitchFamily="18" charset="0"/>
              </a:rPr>
              <a:t>(</a:t>
            </a:r>
            <a:r>
              <a:rPr lang="ru-RU" sz="2800" b="1" dirty="0" err="1" smtClean="0">
                <a:latin typeface="Times New Roman" pitchFamily="18" charset="0"/>
              </a:rPr>
              <a:t>краще</a:t>
            </a:r>
            <a:r>
              <a:rPr lang="ru-RU" sz="2800" b="1" dirty="0" smtClean="0">
                <a:latin typeface="Times New Roman" pitchFamily="18" charset="0"/>
              </a:rPr>
              <a:t> до </a:t>
            </a:r>
            <a:r>
              <a:rPr lang="ru-RU" sz="2800" b="1" dirty="0" err="1" smtClean="0">
                <a:latin typeface="Times New Roman" pitchFamily="18" charset="0"/>
              </a:rPr>
              <a:t>п´яти</a:t>
            </a:r>
            <a:r>
              <a:rPr lang="ru-RU" sz="2800" b="1" dirty="0" smtClean="0">
                <a:latin typeface="Times New Roman" pitchFamily="18" charset="0"/>
              </a:rPr>
              <a:t> </a:t>
            </a:r>
            <a:r>
              <a:rPr lang="ru-RU" sz="2800" b="1" dirty="0" err="1" smtClean="0">
                <a:latin typeface="Times New Roman" pitchFamily="18" charset="0"/>
              </a:rPr>
              <a:t>слів</a:t>
            </a:r>
            <a:r>
              <a:rPr lang="ru-RU" sz="2800" b="1" dirty="0" smtClean="0">
                <a:latin typeface="Times New Roman" pitchFamily="18" charset="0"/>
              </a:rPr>
              <a:t>);</a:t>
            </a:r>
          </a:p>
          <a:p>
            <a:pPr eaLnBrk="1" hangingPunct="1">
              <a:lnSpc>
                <a:spcPct val="80000"/>
              </a:lnSpc>
              <a:defRPr/>
            </a:pPr>
            <a:r>
              <a:rPr lang="ru-RU" sz="2800" b="1" dirty="0" err="1" smtClean="0">
                <a:latin typeface="Times New Roman" pitchFamily="18" charset="0"/>
              </a:rPr>
              <a:t>ініціали</a:t>
            </a:r>
            <a:r>
              <a:rPr lang="ru-RU" sz="2800" b="1" dirty="0" smtClean="0">
                <a:latin typeface="Times New Roman" pitchFamily="18" charset="0"/>
              </a:rPr>
              <a:t> </a:t>
            </a:r>
            <a:r>
              <a:rPr lang="ru-RU" sz="2800" b="1" dirty="0" err="1" smtClean="0">
                <a:latin typeface="Times New Roman" pitchFamily="18" charset="0"/>
              </a:rPr>
              <a:t>ставлять</a:t>
            </a:r>
            <a:r>
              <a:rPr lang="ru-RU" sz="2800" b="1" dirty="0" smtClean="0">
                <a:latin typeface="Times New Roman" pitchFamily="18" charset="0"/>
              </a:rPr>
              <a:t> перед </a:t>
            </a:r>
            <a:r>
              <a:rPr lang="ru-RU" sz="2800" b="1" dirty="0" err="1" smtClean="0">
                <a:latin typeface="Times New Roman" pitchFamily="18" charset="0"/>
              </a:rPr>
              <a:t>прізвищем</a:t>
            </a:r>
            <a:r>
              <a:rPr lang="ru-RU" sz="2800" b="1" dirty="0" smtClean="0">
                <a:latin typeface="Times New Roman" pitchFamily="18" charset="0"/>
              </a:rPr>
              <a:t>;</a:t>
            </a:r>
          </a:p>
          <a:p>
            <a:pPr eaLnBrk="1" hangingPunct="1">
              <a:lnSpc>
                <a:spcPct val="80000"/>
              </a:lnSpc>
              <a:defRPr/>
            </a:pPr>
            <a:r>
              <a:rPr lang="uk-UA" sz="2800" b="1" dirty="0" smtClean="0">
                <a:solidFill>
                  <a:srgbClr val="FF0000"/>
                </a:solidFill>
                <a:latin typeface="Times New Roman" pitchFamily="18" charset="0"/>
              </a:rPr>
              <a:t>треба</a:t>
            </a:r>
            <a:r>
              <a:rPr lang="ru-RU" sz="2800" b="1" dirty="0" smtClean="0">
                <a:solidFill>
                  <a:srgbClr val="FF0000"/>
                </a:solidFill>
                <a:latin typeface="Times New Roman" pitchFamily="18" charset="0"/>
              </a:rPr>
              <a:t> </a:t>
            </a:r>
            <a:r>
              <a:rPr lang="ru-RU" sz="2800" b="1" dirty="0" err="1" smtClean="0">
                <a:solidFill>
                  <a:srgbClr val="FF0000"/>
                </a:solidFill>
                <a:latin typeface="Times New Roman" pitchFamily="18" charset="0"/>
              </a:rPr>
              <a:t>уникати</a:t>
            </a:r>
            <a:r>
              <a:rPr lang="ru-RU" sz="2800" b="1" dirty="0" smtClean="0">
                <a:solidFill>
                  <a:srgbClr val="FF0000"/>
                </a:solidFill>
                <a:latin typeface="Times New Roman" pitchFamily="18" charset="0"/>
              </a:rPr>
              <a:t> стилю </a:t>
            </a:r>
            <a:r>
              <a:rPr lang="ru-RU" sz="2800" b="1" dirty="0" err="1" smtClean="0">
                <a:solidFill>
                  <a:srgbClr val="FF0000"/>
                </a:solidFill>
                <a:latin typeface="Times New Roman" pitchFamily="18" charset="0"/>
              </a:rPr>
              <a:t>наукового</a:t>
            </a:r>
            <a:r>
              <a:rPr lang="ru-RU" sz="2800" b="1" dirty="0" smtClean="0">
                <a:solidFill>
                  <a:srgbClr val="FF0000"/>
                </a:solidFill>
                <a:latin typeface="Times New Roman" pitchFamily="18" charset="0"/>
              </a:rPr>
              <a:t> </a:t>
            </a:r>
            <a:r>
              <a:rPr lang="ru-RU" sz="2800" b="1" dirty="0" err="1" smtClean="0">
                <a:solidFill>
                  <a:srgbClr val="FF0000"/>
                </a:solidFill>
                <a:latin typeface="Times New Roman" pitchFamily="18" charset="0"/>
              </a:rPr>
              <a:t>звіту</a:t>
            </a:r>
            <a:r>
              <a:rPr lang="ru-RU" sz="2800" b="1" dirty="0" smtClean="0">
                <a:latin typeface="Times New Roman" pitchFamily="18" charset="0"/>
              </a:rPr>
              <a:t>;</a:t>
            </a:r>
          </a:p>
          <a:p>
            <a:pPr eaLnBrk="1" hangingPunct="1">
              <a:lnSpc>
                <a:spcPct val="80000"/>
              </a:lnSpc>
              <a:defRPr/>
            </a:pPr>
            <a:r>
              <a:rPr lang="ru-RU" sz="2800" b="1" dirty="0" err="1" smtClean="0">
                <a:latin typeface="Times New Roman" pitchFamily="18" charset="0"/>
              </a:rPr>
              <a:t>недоцільно</a:t>
            </a:r>
            <a:r>
              <a:rPr lang="ru-RU" sz="2800" b="1" dirty="0" smtClean="0">
                <a:latin typeface="Times New Roman" pitchFamily="18" charset="0"/>
              </a:rPr>
              <a:t> </a:t>
            </a:r>
            <a:r>
              <a:rPr lang="ru-RU" sz="2800" b="1" dirty="0" err="1" smtClean="0">
                <a:latin typeface="Times New Roman" pitchFamily="18" charset="0"/>
              </a:rPr>
              <a:t>ставити</a:t>
            </a:r>
            <a:r>
              <a:rPr lang="ru-RU" sz="2800" b="1" dirty="0" smtClean="0">
                <a:latin typeface="Times New Roman" pitchFamily="18" charset="0"/>
              </a:rPr>
              <a:t> </a:t>
            </a:r>
            <a:r>
              <a:rPr lang="ru-RU" sz="2800" b="1" dirty="0" err="1" smtClean="0">
                <a:latin typeface="Times New Roman" pitchFamily="18" charset="0"/>
              </a:rPr>
              <a:t>риторичні</a:t>
            </a:r>
            <a:r>
              <a:rPr lang="ru-RU" sz="2800" b="1" dirty="0" smtClean="0">
                <a:latin typeface="Times New Roman" pitchFamily="18" charset="0"/>
              </a:rPr>
              <a:t> </a:t>
            </a:r>
            <a:r>
              <a:rPr lang="ru-RU" sz="2800" b="1" dirty="0" err="1" smtClean="0">
                <a:latin typeface="Times New Roman" pitchFamily="18" charset="0"/>
              </a:rPr>
              <a:t>запитання</a:t>
            </a:r>
            <a:r>
              <a:rPr lang="ru-RU" sz="2800" b="1" dirty="0">
                <a:latin typeface="Times New Roman" pitchFamily="18" charset="0"/>
              </a:rPr>
              <a:t>,</a:t>
            </a:r>
            <a:r>
              <a:rPr lang="ru-RU" sz="2800" b="1" dirty="0" smtClean="0">
                <a:latin typeface="Times New Roman" pitchFamily="18" charset="0"/>
              </a:rPr>
              <a:t> </a:t>
            </a:r>
            <a:r>
              <a:rPr lang="ru-RU" sz="2800" b="1" dirty="0" err="1" smtClean="0">
                <a:latin typeface="Times New Roman" pitchFamily="18" charset="0"/>
              </a:rPr>
              <a:t>більше</a:t>
            </a:r>
            <a:r>
              <a:rPr lang="ru-RU" sz="2800" b="1" dirty="0" smtClean="0">
                <a:latin typeface="Times New Roman" pitchFamily="18" charset="0"/>
              </a:rPr>
              <a:t> </a:t>
            </a:r>
            <a:r>
              <a:rPr lang="ru-RU" sz="2800" b="1" dirty="0" err="1" smtClean="0">
                <a:latin typeface="Times New Roman" pitchFamily="18" charset="0"/>
              </a:rPr>
              <a:t>користуватись</a:t>
            </a:r>
            <a:r>
              <a:rPr lang="ru-RU" sz="2800" b="1" dirty="0" smtClean="0">
                <a:latin typeface="Times New Roman" pitchFamily="18" charset="0"/>
              </a:rPr>
              <a:t> </a:t>
            </a:r>
            <a:r>
              <a:rPr lang="ru-RU" sz="2800" b="1" dirty="0" err="1" smtClean="0">
                <a:latin typeface="Times New Roman" pitchFamily="18" charset="0"/>
              </a:rPr>
              <a:t>розповідними</a:t>
            </a:r>
            <a:r>
              <a:rPr lang="ru-RU" sz="2800" b="1" dirty="0" smtClean="0">
                <a:latin typeface="Times New Roman" pitchFamily="18" charset="0"/>
              </a:rPr>
              <a:t> </a:t>
            </a:r>
            <a:r>
              <a:rPr lang="ru-RU" sz="2800" b="1" dirty="0" err="1" smtClean="0">
                <a:latin typeface="Times New Roman" pitchFamily="18" charset="0"/>
              </a:rPr>
              <a:t>реченнями</a:t>
            </a:r>
            <a:r>
              <a:rPr lang="ru-RU" sz="2800" b="1" dirty="0" smtClean="0">
                <a:latin typeface="Times New Roman" pitchFamily="18" charset="0"/>
              </a:rPr>
              <a:t>;</a:t>
            </a:r>
          </a:p>
          <a:p>
            <a:pPr eaLnBrk="1" hangingPunct="1">
              <a:lnSpc>
                <a:spcPct val="80000"/>
              </a:lnSpc>
              <a:defRPr/>
            </a:pPr>
            <a:r>
              <a:rPr lang="ru-RU" sz="2800" b="1" dirty="0" smtClean="0">
                <a:latin typeface="Times New Roman" pitchFamily="18" charset="0"/>
              </a:rPr>
              <a:t>не </a:t>
            </a:r>
            <a:r>
              <a:rPr lang="ru-RU" sz="2800" b="1" dirty="0" err="1" smtClean="0">
                <a:latin typeface="Times New Roman" pitchFamily="18" charset="0"/>
              </a:rPr>
              <a:t>перевантажувати</a:t>
            </a:r>
            <a:r>
              <a:rPr lang="ru-RU" sz="2800" b="1" dirty="0" smtClean="0">
                <a:latin typeface="Times New Roman" pitchFamily="18" charset="0"/>
              </a:rPr>
              <a:t> текст цифрами при </a:t>
            </a:r>
            <a:r>
              <a:rPr lang="ru-RU" sz="2800" b="1" dirty="0" err="1" smtClean="0">
                <a:latin typeface="Times New Roman" pitchFamily="18" charset="0"/>
              </a:rPr>
              <a:t>переліках</a:t>
            </a:r>
            <a:r>
              <a:rPr lang="ru-RU" sz="2800" b="1" dirty="0" smtClean="0">
                <a:latin typeface="Times New Roman" pitchFamily="18" charset="0"/>
              </a:rPr>
              <a:t> тих </a:t>
            </a:r>
            <a:r>
              <a:rPr lang="ru-RU" sz="2800" b="1" dirty="0" err="1" smtClean="0">
                <a:latin typeface="Times New Roman" pitchFamily="18" charset="0"/>
              </a:rPr>
              <a:t>чи</a:t>
            </a:r>
            <a:r>
              <a:rPr lang="ru-RU" sz="2800" b="1" dirty="0" smtClean="0">
                <a:latin typeface="Times New Roman" pitchFamily="18" charset="0"/>
              </a:rPr>
              <a:t> інших думок, </a:t>
            </a:r>
            <a:r>
              <a:rPr lang="ru-RU" sz="2800" b="1" dirty="0" err="1" smtClean="0">
                <a:latin typeface="Times New Roman" pitchFamily="18" charset="0"/>
              </a:rPr>
              <a:t>положень</a:t>
            </a:r>
            <a:r>
              <a:rPr lang="ru-RU" sz="2800" b="1" dirty="0" smtClean="0">
                <a:latin typeface="Times New Roman" pitchFamily="18" charset="0"/>
              </a:rPr>
              <a:t>, </a:t>
            </a:r>
            <a:r>
              <a:rPr lang="ru-RU" sz="2800" b="1" dirty="0" err="1" smtClean="0">
                <a:latin typeface="Times New Roman" pitchFamily="18" charset="0"/>
              </a:rPr>
              <a:t>вимог</a:t>
            </a:r>
            <a:r>
              <a:rPr lang="ru-RU" sz="2800" b="1" dirty="0" smtClean="0">
                <a:latin typeface="Times New Roman" pitchFamily="18" charset="0"/>
              </a:rPr>
              <a:t>;</a:t>
            </a:r>
          </a:p>
        </p:txBody>
      </p:sp>
      <p:sp>
        <p:nvSpPr>
          <p:cNvPr id="45059" name="Rectangle 4"/>
          <p:cNvSpPr>
            <a:spLocks noGrp="1" noChangeArrowheads="1"/>
          </p:cNvSpPr>
          <p:nvPr>
            <p:ph type="title"/>
          </p:nvPr>
        </p:nvSpPr>
        <p:spPr>
          <a:xfrm>
            <a:off x="179388" y="274638"/>
            <a:ext cx="8785225" cy="1143000"/>
          </a:xfrm>
          <a:gradFill rotWithShape="1">
            <a:gsLst>
              <a:gs pos="0">
                <a:srgbClr val="6A5662"/>
              </a:gs>
              <a:gs pos="100000">
                <a:srgbClr val="E4BAD3"/>
              </a:gs>
            </a:gsLst>
            <a:lin ang="5400000" scaled="1"/>
          </a:gradFill>
          <a:ln>
            <a:solidFill>
              <a:schemeClr val="tx1"/>
            </a:solidFill>
            <a:miter lim="800000"/>
            <a:headEnd/>
            <a:tailEnd/>
          </a:ln>
        </p:spPr>
        <p:txBody>
          <a:bodyPr/>
          <a:lstStyle/>
          <a:p>
            <a:pPr eaLnBrk="1" hangingPunct="1"/>
            <a:r>
              <a:rPr lang="ru-RU" smtClean="0"/>
              <a:t>Правила написання статті:</a:t>
            </a:r>
          </a:p>
        </p:txBody>
      </p:sp>
    </p:spTree>
    <p:extLst>
      <p:ext uri="{BB962C8B-B14F-4D97-AF65-F5344CB8AC3E}">
        <p14:creationId xmlns:p14="http://schemas.microsoft.com/office/powerpoint/2010/main" val="32064761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noChangeArrowheads="1"/>
          </p:cNvSpPr>
          <p:nvPr>
            <p:ph type="body" idx="1"/>
          </p:nvPr>
        </p:nvSpPr>
        <p:spPr>
          <a:xfrm>
            <a:off x="179388" y="260350"/>
            <a:ext cx="8785225" cy="6597650"/>
          </a:xfrm>
          <a:solidFill>
            <a:schemeClr val="bg1">
              <a:lumMod val="95000"/>
            </a:schemeClr>
          </a:solidFill>
          <a:ln>
            <a:solidFill>
              <a:srgbClr val="E4BAD3"/>
            </a:solidFill>
            <a:miter lim="800000"/>
            <a:headEnd/>
            <a:tailEnd/>
          </a:ln>
        </p:spPr>
        <p:txBody>
          <a:bodyPr>
            <a:normAutofit lnSpcReduction="10000"/>
          </a:bodyPr>
          <a:lstStyle/>
          <a:p>
            <a:pPr eaLnBrk="1" hangingPunct="1">
              <a:lnSpc>
                <a:spcPct val="80000"/>
              </a:lnSpc>
            </a:pPr>
            <a:r>
              <a:rPr lang="ru-RU" b="1" dirty="0" err="1" smtClean="0">
                <a:solidFill>
                  <a:srgbClr val="FF0000"/>
                </a:solidFill>
                <a:latin typeface="Times New Roman" pitchFamily="18" charset="0"/>
              </a:rPr>
              <a:t>прийнятним</a:t>
            </a:r>
            <a:r>
              <a:rPr lang="ru-RU" b="1" dirty="0" smtClean="0">
                <a:solidFill>
                  <a:srgbClr val="FF0000"/>
                </a:solidFill>
                <a:latin typeface="Times New Roman" pitchFamily="18" charset="0"/>
              </a:rPr>
              <a:t> у </a:t>
            </a:r>
            <a:r>
              <a:rPr lang="ru-RU" b="1" dirty="0" err="1" smtClean="0">
                <a:solidFill>
                  <a:srgbClr val="FF0000"/>
                </a:solidFill>
                <a:latin typeface="Times New Roman" pitchFamily="18" charset="0"/>
              </a:rPr>
              <a:t>тексті</a:t>
            </a:r>
            <a:r>
              <a:rPr lang="ru-RU" b="1" dirty="0" smtClean="0">
                <a:solidFill>
                  <a:srgbClr val="FF0000"/>
                </a:solidFill>
                <a:latin typeface="Times New Roman" pitchFamily="18" charset="0"/>
              </a:rPr>
              <a:t> є </a:t>
            </a:r>
            <a:r>
              <a:rPr lang="ru-RU" b="1" dirty="0" err="1" smtClean="0">
                <a:solidFill>
                  <a:srgbClr val="FF0000"/>
                </a:solidFill>
                <a:latin typeface="Times New Roman" pitchFamily="18" charset="0"/>
              </a:rPr>
              <a:t>використання</a:t>
            </a:r>
            <a:r>
              <a:rPr lang="ru-RU" b="1" dirty="0" smtClean="0">
                <a:solidFill>
                  <a:srgbClr val="FF0000"/>
                </a:solidFill>
                <a:latin typeface="Times New Roman" pitchFamily="18" charset="0"/>
              </a:rPr>
              <a:t> </a:t>
            </a:r>
            <a:r>
              <a:rPr lang="ru-RU" b="1" dirty="0" err="1" smtClean="0">
                <a:solidFill>
                  <a:srgbClr val="FF0000"/>
                </a:solidFill>
                <a:latin typeface="Times New Roman" pitchFamily="18" charset="0"/>
              </a:rPr>
              <a:t>словосполучень</a:t>
            </a:r>
            <a:r>
              <a:rPr lang="ru-RU" b="1" dirty="0" smtClean="0">
                <a:solidFill>
                  <a:srgbClr val="FF0000"/>
                </a:solidFill>
                <a:latin typeface="Times New Roman" pitchFamily="18" charset="0"/>
              </a:rPr>
              <a:t> </a:t>
            </a:r>
            <a:r>
              <a:rPr lang="ru-RU" b="1" dirty="0" err="1" smtClean="0">
                <a:solidFill>
                  <a:srgbClr val="FF0000"/>
                </a:solidFill>
                <a:latin typeface="Times New Roman" pitchFamily="18" charset="0"/>
              </a:rPr>
              <a:t>переліку</a:t>
            </a:r>
            <a:r>
              <a:rPr lang="ru-RU" b="1" dirty="0" smtClean="0">
                <a:latin typeface="Times New Roman" pitchFamily="18" charset="0"/>
              </a:rPr>
              <a:t>: </a:t>
            </a:r>
            <a:r>
              <a:rPr lang="ru-RU" sz="2400" b="1" i="1" dirty="0" smtClean="0">
                <a:latin typeface="Times New Roman" pitchFamily="18" charset="0"/>
              </a:rPr>
              <a:t>«</a:t>
            </a:r>
            <a:r>
              <a:rPr lang="ru-RU" sz="2400" b="1" i="1" dirty="0" err="1" smtClean="0">
                <a:latin typeface="Times New Roman" pitchFamily="18" charset="0"/>
              </a:rPr>
              <a:t>спочатку</a:t>
            </a:r>
            <a:r>
              <a:rPr lang="ru-RU" sz="2400" b="1" i="1" dirty="0" smtClean="0">
                <a:latin typeface="Times New Roman" pitchFamily="18" charset="0"/>
              </a:rPr>
              <a:t>», «</a:t>
            </a:r>
            <a:r>
              <a:rPr lang="ru-RU" sz="2400" b="1" i="1" dirty="0" err="1" smtClean="0">
                <a:latin typeface="Times New Roman" pitchFamily="18" charset="0"/>
              </a:rPr>
              <a:t>зрозуміло</a:t>
            </a:r>
            <a:r>
              <a:rPr lang="ru-RU" sz="2400" b="1" i="1" dirty="0" smtClean="0">
                <a:latin typeface="Times New Roman" pitchFamily="18" charset="0"/>
              </a:rPr>
              <a:t> </a:t>
            </a:r>
            <a:r>
              <a:rPr lang="ru-RU" sz="2400" b="1" i="1" dirty="0" err="1" smtClean="0">
                <a:latin typeface="Times New Roman" pitchFamily="18" charset="0"/>
              </a:rPr>
              <a:t>що</a:t>
            </a:r>
            <a:r>
              <a:rPr lang="ru-RU" sz="2400" b="1" i="1" dirty="0" smtClean="0">
                <a:latin typeface="Times New Roman" pitchFamily="18" charset="0"/>
              </a:rPr>
              <a:t>», «на початку», «</a:t>
            </a:r>
            <a:r>
              <a:rPr lang="ru-RU" sz="2400" b="1" i="1" dirty="0" err="1" smtClean="0">
                <a:latin typeface="Times New Roman" pitchFamily="18" charset="0"/>
              </a:rPr>
              <a:t>спершу</a:t>
            </a:r>
            <a:r>
              <a:rPr lang="ru-RU" sz="2400" b="1" i="1" dirty="0" smtClean="0">
                <a:latin typeface="Times New Roman" pitchFamily="18" charset="0"/>
              </a:rPr>
              <a:t>», «</a:t>
            </a:r>
            <a:r>
              <a:rPr lang="ru-RU" sz="2400" b="1" i="1" dirty="0" err="1" smtClean="0">
                <a:latin typeface="Times New Roman" pitchFamily="18" charset="0"/>
              </a:rPr>
              <a:t>потім</a:t>
            </a:r>
            <a:r>
              <a:rPr lang="ru-RU" sz="2400" b="1" i="1" dirty="0" smtClean="0">
                <a:latin typeface="Times New Roman" pitchFamily="18" charset="0"/>
              </a:rPr>
              <a:t>», «</a:t>
            </a:r>
            <a:r>
              <a:rPr lang="ru-RU" sz="2400" b="1" i="1" dirty="0" err="1" smtClean="0">
                <a:latin typeface="Times New Roman" pitchFamily="18" charset="0"/>
              </a:rPr>
              <a:t>дійсно</a:t>
            </a:r>
            <a:r>
              <a:rPr lang="ru-RU" sz="2400" b="1" i="1" dirty="0" smtClean="0">
                <a:latin typeface="Times New Roman" pitchFamily="18" charset="0"/>
              </a:rPr>
              <a:t>», «</a:t>
            </a:r>
            <a:r>
              <a:rPr lang="ru-RU" sz="2400" b="1" i="1" dirty="0" err="1" smtClean="0">
                <a:latin typeface="Times New Roman" pitchFamily="18" charset="0"/>
              </a:rPr>
              <a:t>далі</a:t>
            </a:r>
            <a:r>
              <a:rPr lang="ru-RU" sz="2400" b="1" i="1" dirty="0" smtClean="0">
                <a:latin typeface="Times New Roman" pitchFamily="18" charset="0"/>
              </a:rPr>
              <a:t>», «</a:t>
            </a:r>
            <a:r>
              <a:rPr lang="ru-RU" sz="2400" b="1" i="1" dirty="0" err="1" smtClean="0">
                <a:latin typeface="Times New Roman" pitchFamily="18" charset="0"/>
              </a:rPr>
              <a:t>нарешті</a:t>
            </a:r>
            <a:r>
              <a:rPr lang="ru-RU" sz="2400" b="1" i="1" dirty="0" smtClean="0">
                <a:latin typeface="Times New Roman" pitchFamily="18" charset="0"/>
              </a:rPr>
              <a:t>», «</a:t>
            </a:r>
            <a:r>
              <a:rPr lang="ru-RU" sz="2400" b="1" i="1" dirty="0" err="1" smtClean="0">
                <a:latin typeface="Times New Roman" pitchFamily="18" charset="0"/>
              </a:rPr>
              <a:t>по-перше</a:t>
            </a:r>
            <a:r>
              <a:rPr lang="ru-RU" sz="2400" b="1" i="1" dirty="0" smtClean="0">
                <a:latin typeface="Times New Roman" pitchFamily="18" charset="0"/>
              </a:rPr>
              <a:t>», «</a:t>
            </a:r>
            <a:r>
              <a:rPr lang="ru-RU" sz="2400" b="1" i="1" dirty="0" err="1" smtClean="0">
                <a:latin typeface="Times New Roman" pitchFamily="18" charset="0"/>
              </a:rPr>
              <a:t>по-друге</a:t>
            </a:r>
            <a:r>
              <a:rPr lang="ru-RU" sz="2400" b="1" i="1" dirty="0" smtClean="0">
                <a:latin typeface="Times New Roman" pitchFamily="18" charset="0"/>
              </a:rPr>
              <a:t>», «</a:t>
            </a:r>
            <a:r>
              <a:rPr lang="ru-RU" sz="2400" b="1" i="1" dirty="0" err="1" smtClean="0">
                <a:latin typeface="Times New Roman" pitchFamily="18" charset="0"/>
              </a:rPr>
              <a:t>можливо</a:t>
            </a:r>
            <a:r>
              <a:rPr lang="ru-RU" sz="2400" b="1" i="1" dirty="0" smtClean="0">
                <a:latin typeface="Times New Roman" pitchFamily="18" charset="0"/>
              </a:rPr>
              <a:t>», «</a:t>
            </a:r>
            <a:r>
              <a:rPr lang="ru-RU" sz="2400" b="1" i="1" dirty="0" err="1" smtClean="0">
                <a:latin typeface="Times New Roman" pitchFamily="18" charset="0"/>
              </a:rPr>
              <a:t>задумкою</a:t>
            </a:r>
            <a:r>
              <a:rPr lang="ru-RU" sz="2400" b="1" i="1" dirty="0" smtClean="0">
                <a:latin typeface="Times New Roman" pitchFamily="18" charset="0"/>
              </a:rPr>
              <a:t>», «</a:t>
            </a:r>
            <a:r>
              <a:rPr lang="ru-RU" sz="2400" b="1" i="1" dirty="0" err="1" smtClean="0">
                <a:latin typeface="Times New Roman" pitchFamily="18" charset="0"/>
              </a:rPr>
              <a:t>заданими</a:t>
            </a:r>
            <a:r>
              <a:rPr lang="ru-RU" sz="2400" b="1" i="1" dirty="0" smtClean="0">
                <a:latin typeface="Times New Roman" pitchFamily="18" charset="0"/>
              </a:rPr>
              <a:t>», «</a:t>
            </a:r>
            <a:r>
              <a:rPr lang="ru-RU" sz="2400" b="1" i="1" dirty="0" err="1" smtClean="0">
                <a:latin typeface="Times New Roman" pitchFamily="18" charset="0"/>
              </a:rPr>
              <a:t>між</a:t>
            </a:r>
            <a:r>
              <a:rPr lang="ru-RU" sz="2400" b="1" i="1" dirty="0" smtClean="0">
                <a:latin typeface="Times New Roman" pitchFamily="18" charset="0"/>
              </a:rPr>
              <a:t> </a:t>
            </a:r>
            <a:r>
              <a:rPr lang="ru-RU" sz="2400" b="1" i="1" dirty="0" err="1" smtClean="0">
                <a:latin typeface="Times New Roman" pitchFamily="18" charset="0"/>
              </a:rPr>
              <a:t>іншим</a:t>
            </a:r>
            <a:r>
              <a:rPr lang="ru-RU" sz="2400" b="1" i="1" dirty="0" smtClean="0">
                <a:latin typeface="Times New Roman" pitchFamily="18" charset="0"/>
              </a:rPr>
              <a:t>», «в </a:t>
            </a:r>
            <a:r>
              <a:rPr lang="ru-RU" sz="2400" b="1" i="1" dirty="0" err="1" smtClean="0">
                <a:latin typeface="Times New Roman" pitchFamily="18" charset="0"/>
              </a:rPr>
              <a:t>зв´язку</a:t>
            </a:r>
            <a:r>
              <a:rPr lang="ru-RU" sz="2400" b="1" i="1" dirty="0" smtClean="0">
                <a:latin typeface="Times New Roman" pitchFamily="18" charset="0"/>
              </a:rPr>
              <a:t> з </a:t>
            </a:r>
            <a:r>
              <a:rPr lang="ru-RU" sz="2400" b="1" i="1" dirty="0" err="1" smtClean="0">
                <a:latin typeface="Times New Roman" pitchFamily="18" charset="0"/>
              </a:rPr>
              <a:t>тим</a:t>
            </a:r>
            <a:r>
              <a:rPr lang="ru-RU" sz="2400" b="1" i="1" dirty="0" smtClean="0">
                <a:latin typeface="Times New Roman" pitchFamily="18" charset="0"/>
              </a:rPr>
              <a:t>», «на </a:t>
            </a:r>
            <a:r>
              <a:rPr lang="ru-RU" sz="2400" b="1" i="1" dirty="0" err="1" smtClean="0">
                <a:latin typeface="Times New Roman" pitchFamily="18" charset="0"/>
              </a:rPr>
              <a:t>відміну</a:t>
            </a:r>
            <a:r>
              <a:rPr lang="ru-RU" sz="2400" b="1" i="1" dirty="0" smtClean="0">
                <a:latin typeface="Times New Roman" pitchFamily="18" charset="0"/>
              </a:rPr>
              <a:t>», «</a:t>
            </a:r>
            <a:r>
              <a:rPr lang="ru-RU" sz="2400" b="1" i="1" dirty="0" err="1" smtClean="0">
                <a:latin typeface="Times New Roman" pitchFamily="18" charset="0"/>
              </a:rPr>
              <a:t>поряд</a:t>
            </a:r>
            <a:r>
              <a:rPr lang="ru-RU" sz="2400" b="1" i="1" dirty="0" smtClean="0">
                <a:latin typeface="Times New Roman" pitchFamily="18" charset="0"/>
              </a:rPr>
              <a:t> з </a:t>
            </a:r>
            <a:r>
              <a:rPr lang="ru-RU" sz="2400" b="1" i="1" dirty="0" err="1" smtClean="0">
                <a:latin typeface="Times New Roman" pitchFamily="18" charset="0"/>
              </a:rPr>
              <a:t>цим</a:t>
            </a:r>
            <a:r>
              <a:rPr lang="ru-RU" sz="2400" b="1" i="1" dirty="0" smtClean="0">
                <a:latin typeface="Times New Roman" pitchFamily="18" charset="0"/>
              </a:rPr>
              <a:t>» тощо.</a:t>
            </a:r>
          </a:p>
          <a:p>
            <a:pPr eaLnBrk="1" hangingPunct="1">
              <a:lnSpc>
                <a:spcPct val="80000"/>
              </a:lnSpc>
            </a:pPr>
            <a:r>
              <a:rPr lang="ru-RU" b="1" dirty="0" smtClean="0">
                <a:latin typeface="Times New Roman" pitchFamily="18" charset="0"/>
              </a:rPr>
              <a:t>-   </a:t>
            </a:r>
            <a:r>
              <a:rPr lang="ru-RU" b="1" dirty="0" err="1" smtClean="0">
                <a:latin typeface="Times New Roman" pitchFamily="18" charset="0"/>
              </a:rPr>
              <a:t>цитати</a:t>
            </a:r>
            <a:r>
              <a:rPr lang="ru-RU" b="1" dirty="0" smtClean="0">
                <a:latin typeface="Times New Roman" pitchFamily="18" charset="0"/>
              </a:rPr>
              <a:t> в статті </a:t>
            </a:r>
            <a:r>
              <a:rPr lang="ru-RU" b="1" dirty="0" err="1" smtClean="0">
                <a:latin typeface="Times New Roman" pitchFamily="18" charset="0"/>
              </a:rPr>
              <a:t>використовуються</a:t>
            </a:r>
            <a:r>
              <a:rPr lang="ru-RU" b="1" dirty="0" smtClean="0">
                <a:latin typeface="Times New Roman" pitchFamily="18" charset="0"/>
              </a:rPr>
              <a:t> </a:t>
            </a:r>
            <a:r>
              <a:rPr lang="ru-RU" b="1" dirty="0" err="1" smtClean="0">
                <a:latin typeface="Times New Roman" pitchFamily="18" charset="0"/>
              </a:rPr>
              <a:t>дуже</a:t>
            </a:r>
            <a:r>
              <a:rPr lang="ru-RU" b="1" dirty="0" smtClean="0">
                <a:latin typeface="Times New Roman" pitchFamily="18" charset="0"/>
              </a:rPr>
              <a:t> </a:t>
            </a:r>
            <a:r>
              <a:rPr lang="ru-RU" b="1" dirty="0" err="1" smtClean="0">
                <a:latin typeface="Times New Roman" pitchFamily="18" charset="0"/>
              </a:rPr>
              <a:t>рідко</a:t>
            </a:r>
            <a:r>
              <a:rPr lang="ru-RU" b="1" dirty="0" smtClean="0">
                <a:latin typeface="Times New Roman" pitchFamily="18" charset="0"/>
              </a:rPr>
              <a:t> (</a:t>
            </a:r>
            <a:r>
              <a:rPr lang="ru-RU" b="1" dirty="0" err="1" smtClean="0">
                <a:latin typeface="Times New Roman" pitchFamily="18" charset="0"/>
              </a:rPr>
              <a:t>можна</a:t>
            </a:r>
            <a:r>
              <a:rPr lang="ru-RU" b="1" dirty="0" smtClean="0">
                <a:latin typeface="Times New Roman" pitchFamily="18" charset="0"/>
              </a:rPr>
              <a:t> в дужках </a:t>
            </a:r>
            <a:r>
              <a:rPr lang="ru-RU" b="1" dirty="0" err="1" smtClean="0">
                <a:latin typeface="Times New Roman" pitchFamily="18" charset="0"/>
              </a:rPr>
              <a:t>зробити</a:t>
            </a:r>
            <a:r>
              <a:rPr lang="ru-RU" b="1" dirty="0" smtClean="0">
                <a:latin typeface="Times New Roman" pitchFamily="18" charset="0"/>
              </a:rPr>
              <a:t> </a:t>
            </a:r>
            <a:r>
              <a:rPr lang="ru-RU" b="1" dirty="0" err="1" smtClean="0">
                <a:latin typeface="Times New Roman" pitchFamily="18" charset="0"/>
              </a:rPr>
              <a:t>посилання</a:t>
            </a:r>
            <a:r>
              <a:rPr lang="ru-RU" b="1" dirty="0" smtClean="0">
                <a:latin typeface="Times New Roman" pitchFamily="18" charset="0"/>
              </a:rPr>
              <a:t> на ученого, </a:t>
            </a:r>
            <a:r>
              <a:rPr lang="ru-RU" b="1" dirty="0" err="1" smtClean="0">
                <a:latin typeface="Times New Roman" pitchFamily="18" charset="0"/>
              </a:rPr>
              <a:t>який</a:t>
            </a:r>
            <a:r>
              <a:rPr lang="ru-RU" b="1" dirty="0" smtClean="0">
                <a:latin typeface="Times New Roman" pitchFamily="18" charset="0"/>
              </a:rPr>
              <a:t> </a:t>
            </a:r>
            <a:r>
              <a:rPr lang="ru-RU" b="1" dirty="0" err="1" smtClean="0">
                <a:latin typeface="Times New Roman" pitchFamily="18" charset="0"/>
              </a:rPr>
              <a:t>вперше</a:t>
            </a:r>
            <a:r>
              <a:rPr lang="ru-RU" b="1" dirty="0" smtClean="0">
                <a:latin typeface="Times New Roman" pitchFamily="18" charset="0"/>
              </a:rPr>
              <a:t> </a:t>
            </a:r>
            <a:r>
              <a:rPr lang="ru-RU" b="1" dirty="0" err="1" smtClean="0">
                <a:latin typeface="Times New Roman" pitchFamily="18" charset="0"/>
              </a:rPr>
              <a:t>дослідив</a:t>
            </a:r>
            <a:r>
              <a:rPr lang="ru-RU" b="1" dirty="0" smtClean="0">
                <a:latin typeface="Times New Roman" pitchFamily="18" charset="0"/>
              </a:rPr>
              <a:t> проблему);</a:t>
            </a:r>
          </a:p>
          <a:p>
            <a:pPr eaLnBrk="1" hangingPunct="1">
              <a:lnSpc>
                <a:spcPct val="80000"/>
              </a:lnSpc>
            </a:pPr>
            <a:r>
              <a:rPr lang="ru-RU" b="1" dirty="0" smtClean="0">
                <a:latin typeface="Times New Roman" pitchFamily="18" charset="0"/>
              </a:rPr>
              <a:t>-   </a:t>
            </a:r>
            <a:r>
              <a:rPr lang="ru-RU" b="1" dirty="0" err="1" smtClean="0">
                <a:latin typeface="Times New Roman" pitchFamily="18" charset="0"/>
              </a:rPr>
              <a:t>усі</a:t>
            </a:r>
            <a:r>
              <a:rPr lang="ru-RU" b="1" dirty="0" smtClean="0">
                <a:latin typeface="Times New Roman" pitchFamily="18" charset="0"/>
              </a:rPr>
              <a:t> </a:t>
            </a:r>
            <a:r>
              <a:rPr lang="ru-RU" b="1" dirty="0" err="1" smtClean="0">
                <a:latin typeface="Times New Roman" pitchFamily="18" charset="0"/>
              </a:rPr>
              <a:t>посилання</a:t>
            </a:r>
            <a:r>
              <a:rPr lang="ru-RU" b="1" dirty="0" smtClean="0">
                <a:latin typeface="Times New Roman" pitchFamily="18" charset="0"/>
              </a:rPr>
              <a:t> на </a:t>
            </a:r>
            <a:r>
              <a:rPr lang="ru-RU" b="1" dirty="0" err="1" smtClean="0">
                <a:latin typeface="Times New Roman" pitchFamily="18" charset="0"/>
              </a:rPr>
              <a:t>авторитети</a:t>
            </a:r>
            <a:r>
              <a:rPr lang="ru-RU" b="1" dirty="0" smtClean="0">
                <a:latin typeface="Times New Roman" pitchFamily="18" charset="0"/>
              </a:rPr>
              <a:t> </a:t>
            </a:r>
            <a:r>
              <a:rPr lang="ru-RU" b="1" dirty="0" err="1" smtClean="0">
                <a:latin typeface="Times New Roman" pitchFamily="18" charset="0"/>
              </a:rPr>
              <a:t>подаються</a:t>
            </a:r>
            <a:r>
              <a:rPr lang="ru-RU" b="1" dirty="0" smtClean="0">
                <a:latin typeface="Times New Roman" pitchFamily="18" charset="0"/>
              </a:rPr>
              <a:t> на початку статті, </a:t>
            </a:r>
            <a:r>
              <a:rPr lang="ru-RU" b="1" dirty="0" err="1" smtClean="0">
                <a:latin typeface="Times New Roman" pitchFamily="18" charset="0"/>
              </a:rPr>
              <a:t>основний</a:t>
            </a:r>
            <a:r>
              <a:rPr lang="ru-RU" b="1" dirty="0" smtClean="0">
                <a:latin typeface="Times New Roman" pitchFamily="18" charset="0"/>
              </a:rPr>
              <a:t> </a:t>
            </a:r>
            <a:r>
              <a:rPr lang="ru-RU" b="1" dirty="0" err="1" smtClean="0">
                <a:latin typeface="Times New Roman" pitchFamily="18" charset="0"/>
              </a:rPr>
              <a:t>обсяг</a:t>
            </a:r>
            <a:r>
              <a:rPr lang="ru-RU" b="1" dirty="0" smtClean="0">
                <a:latin typeface="Times New Roman" pitchFamily="18" charset="0"/>
              </a:rPr>
              <a:t> </a:t>
            </a:r>
            <a:r>
              <a:rPr lang="ru-RU" b="1" dirty="0" err="1" smtClean="0">
                <a:latin typeface="Times New Roman" pitchFamily="18" charset="0"/>
              </a:rPr>
              <a:t>присвячується</a:t>
            </a:r>
            <a:r>
              <a:rPr lang="ru-RU" b="1" dirty="0" smtClean="0">
                <a:latin typeface="Times New Roman" pitchFamily="18" charset="0"/>
              </a:rPr>
              <a:t> </a:t>
            </a:r>
            <a:r>
              <a:rPr lang="ru-RU" b="1" dirty="0" err="1" smtClean="0">
                <a:latin typeface="Times New Roman" pitchFamily="18" charset="0"/>
              </a:rPr>
              <a:t>викладу</a:t>
            </a:r>
            <a:r>
              <a:rPr lang="ru-RU" b="1" dirty="0" smtClean="0">
                <a:latin typeface="Times New Roman" pitchFamily="18" charset="0"/>
              </a:rPr>
              <a:t> </a:t>
            </a:r>
            <a:r>
              <a:rPr lang="ru-RU" b="1" dirty="0" err="1" smtClean="0">
                <a:latin typeface="Times New Roman" pitchFamily="18" charset="0"/>
              </a:rPr>
              <a:t>власних</a:t>
            </a:r>
            <a:r>
              <a:rPr lang="ru-RU" b="1" dirty="0" smtClean="0">
                <a:latin typeface="Times New Roman" pitchFamily="18" charset="0"/>
              </a:rPr>
              <a:t> думок автора;</a:t>
            </a:r>
          </a:p>
          <a:p>
            <a:pPr eaLnBrk="1" hangingPunct="1">
              <a:lnSpc>
                <a:spcPct val="80000"/>
              </a:lnSpc>
            </a:pPr>
            <a:r>
              <a:rPr lang="ru-RU" b="1" dirty="0" smtClean="0">
                <a:latin typeface="Times New Roman" pitchFamily="18" charset="0"/>
              </a:rPr>
              <a:t>-   </a:t>
            </a:r>
            <a:r>
              <a:rPr lang="ru-RU" b="1" dirty="0" err="1" smtClean="0">
                <a:latin typeface="Times New Roman" pitchFamily="18" charset="0"/>
              </a:rPr>
              <a:t>стаття</a:t>
            </a:r>
            <a:r>
              <a:rPr lang="ru-RU" b="1" dirty="0" smtClean="0">
                <a:latin typeface="Times New Roman" pitchFamily="18" charset="0"/>
              </a:rPr>
              <a:t> </a:t>
            </a:r>
            <a:r>
              <a:rPr lang="ru-RU" b="1" dirty="0" err="1" smtClean="0">
                <a:latin typeface="Times New Roman" pitchFamily="18" charset="0"/>
              </a:rPr>
              <a:t>має</a:t>
            </a:r>
            <a:r>
              <a:rPr lang="ru-RU" b="1" dirty="0" smtClean="0">
                <a:latin typeface="Times New Roman" pitchFamily="18" charset="0"/>
              </a:rPr>
              <a:t> </a:t>
            </a:r>
            <a:r>
              <a:rPr lang="ru-RU" b="1" dirty="0" err="1" smtClean="0">
                <a:latin typeface="Times New Roman" pitchFamily="18" charset="0"/>
              </a:rPr>
              <a:t>завершуватися</a:t>
            </a:r>
            <a:r>
              <a:rPr lang="ru-RU" b="1" dirty="0" smtClean="0">
                <a:latin typeface="Times New Roman" pitchFamily="18" charset="0"/>
              </a:rPr>
              <a:t> </a:t>
            </a:r>
            <a:r>
              <a:rPr lang="ru-RU" b="1" dirty="0" err="1" smtClean="0">
                <a:latin typeface="Times New Roman" pitchFamily="18" charset="0"/>
              </a:rPr>
              <a:t>конкретними</a:t>
            </a:r>
            <a:r>
              <a:rPr lang="ru-RU" b="1" dirty="0" smtClean="0">
                <a:latin typeface="Times New Roman" pitchFamily="18" charset="0"/>
              </a:rPr>
              <a:t> </a:t>
            </a:r>
            <a:r>
              <a:rPr lang="ru-RU" b="1" dirty="0" err="1" smtClean="0">
                <a:latin typeface="Times New Roman" pitchFamily="18" charset="0"/>
              </a:rPr>
              <a:t>висновками</a:t>
            </a:r>
            <a:r>
              <a:rPr lang="ru-RU" b="1" dirty="0" smtClean="0">
                <a:latin typeface="Times New Roman" pitchFamily="18" charset="0"/>
              </a:rPr>
              <a:t> і </a:t>
            </a:r>
            <a:r>
              <a:rPr lang="ru-RU" b="1" dirty="0" err="1" smtClean="0">
                <a:latin typeface="Times New Roman" pitchFamily="18" charset="0"/>
              </a:rPr>
              <a:t>рекомендаціями</a:t>
            </a:r>
            <a:r>
              <a:rPr lang="ru-RU" b="1" dirty="0" smtClean="0">
                <a:latin typeface="Times New Roman" pitchFamily="18" charset="0"/>
              </a:rPr>
              <a:t> та </a:t>
            </a:r>
            <a:r>
              <a:rPr lang="ru-RU" b="1" dirty="0" err="1" smtClean="0">
                <a:latin typeface="Times New Roman" pitchFamily="18" charset="0"/>
              </a:rPr>
              <a:t>додається</a:t>
            </a:r>
            <a:r>
              <a:rPr lang="ru-RU" b="1" dirty="0" smtClean="0">
                <a:latin typeface="Times New Roman" pitchFamily="18" charset="0"/>
              </a:rPr>
              <a:t> список </a:t>
            </a:r>
            <a:r>
              <a:rPr lang="ru-RU" b="1" dirty="0" err="1" smtClean="0">
                <a:latin typeface="Times New Roman" pitchFamily="18" charset="0"/>
              </a:rPr>
              <a:t>використаних</a:t>
            </a:r>
            <a:r>
              <a:rPr lang="ru-RU" b="1" dirty="0" smtClean="0">
                <a:latin typeface="Times New Roman" pitchFamily="18" charset="0"/>
              </a:rPr>
              <a:t> </a:t>
            </a:r>
            <a:r>
              <a:rPr lang="ru-RU" b="1" dirty="0" err="1" smtClean="0">
                <a:latin typeface="Times New Roman" pitchFamily="18" charset="0"/>
              </a:rPr>
              <a:t>джерел</a:t>
            </a:r>
            <a:endParaRPr lang="ru-RU" b="1" dirty="0" smtClean="0">
              <a:latin typeface="Times New Roman" pitchFamily="18" charset="0"/>
            </a:endParaRPr>
          </a:p>
        </p:txBody>
      </p:sp>
    </p:spTree>
    <p:extLst>
      <p:ext uri="{BB962C8B-B14F-4D97-AF65-F5344CB8AC3E}">
        <p14:creationId xmlns:p14="http://schemas.microsoft.com/office/powerpoint/2010/main" val="25758429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5890666"/>
          </a:xfrm>
          <a:solidFill>
            <a:schemeClr val="bg1"/>
          </a:solidFill>
        </p:spPr>
        <p:txBody>
          <a:bodyPr>
            <a:normAutofit fontScale="90000"/>
          </a:bodyPr>
          <a:lstStyle/>
          <a:p>
            <a:r>
              <a:rPr lang="ru-RU" b="1" dirty="0" err="1">
                <a:effectLst>
                  <a:outerShdw blurRad="38100" dist="38100" dir="2700000" algn="tl">
                    <a:srgbClr val="000000">
                      <a:alpha val="43137"/>
                    </a:srgbClr>
                  </a:outerShdw>
                </a:effectLst>
              </a:rPr>
              <a:t>Покликання</a:t>
            </a:r>
            <a:r>
              <a:rPr lang="ru-RU" dirty="0"/>
              <a:t> - </a:t>
            </a:r>
            <a:r>
              <a:rPr lang="ru-RU" dirty="0" err="1"/>
              <a:t>уривок</a:t>
            </a:r>
            <a:r>
              <a:rPr lang="ru-RU" dirty="0"/>
              <a:t>, </a:t>
            </a:r>
            <a:r>
              <a:rPr lang="ru-RU" dirty="0" err="1"/>
              <a:t>витяг</a:t>
            </a:r>
            <a:r>
              <a:rPr lang="ru-RU" dirty="0"/>
              <a:t> з </a:t>
            </a:r>
            <a:r>
              <a:rPr lang="ru-RU" dirty="0" err="1"/>
              <a:t>якого-небудь</a:t>
            </a:r>
            <a:r>
              <a:rPr lang="ru-RU" dirty="0"/>
              <a:t> тексту, </a:t>
            </a:r>
            <a:r>
              <a:rPr lang="ru-RU" dirty="0" err="1"/>
              <a:t>який</a:t>
            </a:r>
            <a:r>
              <a:rPr lang="ru-RU" dirty="0"/>
              <a:t> </a:t>
            </a:r>
            <a:r>
              <a:rPr lang="ru-RU" dirty="0" err="1"/>
              <a:t>цитують</a:t>
            </a:r>
            <a:r>
              <a:rPr lang="ru-RU" dirty="0"/>
              <a:t> у </a:t>
            </a:r>
            <a:r>
              <a:rPr lang="ru-RU" dirty="0" err="1"/>
              <a:t>викладі</a:t>
            </a:r>
            <a:r>
              <a:rPr lang="ru-RU" dirty="0"/>
              <a:t> </a:t>
            </a:r>
            <a:r>
              <a:rPr lang="ru-RU" dirty="0" err="1"/>
              <a:t>матеріалу</a:t>
            </a:r>
            <a:r>
              <a:rPr lang="ru-RU" dirty="0"/>
              <a:t>, з точною </a:t>
            </a:r>
            <a:r>
              <a:rPr lang="ru-RU" dirty="0" err="1"/>
              <a:t>назвою</a:t>
            </a:r>
            <a:r>
              <a:rPr lang="ru-RU" dirty="0"/>
              <a:t> </a:t>
            </a:r>
            <a:r>
              <a:rPr lang="ru-RU" dirty="0" err="1"/>
              <a:t>джерела</a:t>
            </a:r>
            <a:r>
              <a:rPr lang="ru-RU" dirty="0"/>
              <a:t> й </a:t>
            </a:r>
            <a:r>
              <a:rPr lang="ru-RU" dirty="0" err="1"/>
              <a:t>вказівкою</a:t>
            </a:r>
            <a:r>
              <a:rPr lang="ru-RU" dirty="0"/>
              <a:t> на </a:t>
            </a:r>
            <a:r>
              <a:rPr lang="ru-RU" dirty="0" err="1"/>
              <a:t>відповідну</a:t>
            </a:r>
            <a:r>
              <a:rPr lang="ru-RU" dirty="0"/>
              <a:t> </a:t>
            </a:r>
            <a:r>
              <a:rPr lang="ru-RU" dirty="0" err="1"/>
              <a:t>сторінку</a:t>
            </a:r>
            <a:r>
              <a:rPr lang="ru-RU" dirty="0"/>
              <a:t>. </a:t>
            </a:r>
            <a:r>
              <a:rPr lang="ru-RU" b="1" dirty="0" err="1">
                <a:effectLst>
                  <a:outerShdw blurRad="38100" dist="38100" dir="2700000" algn="tl">
                    <a:srgbClr val="000000">
                      <a:alpha val="43137"/>
                    </a:srgbClr>
                  </a:outerShdw>
                </a:effectLst>
              </a:rPr>
              <a:t>Бібліографічні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покликання</a:t>
            </a:r>
            <a:r>
              <a:rPr lang="ru-RU" b="1" dirty="0">
                <a:effectLst>
                  <a:outerShdw blurRad="38100" dist="38100" dir="2700000" algn="tl">
                    <a:srgbClr val="000000">
                      <a:alpha val="43137"/>
                    </a:srgbClr>
                  </a:outerShdw>
                </a:effectLst>
              </a:rPr>
              <a:t> </a:t>
            </a:r>
            <a:r>
              <a:rPr lang="ru-RU" dirty="0"/>
              <a:t>- </a:t>
            </a:r>
            <a:r>
              <a:rPr lang="ru-RU" dirty="0" err="1"/>
              <a:t>це</a:t>
            </a:r>
            <a:r>
              <a:rPr lang="ru-RU" dirty="0"/>
              <a:t> </a:t>
            </a:r>
            <a:r>
              <a:rPr lang="ru-RU" dirty="0" err="1"/>
              <a:t>сукупність</a:t>
            </a:r>
            <a:r>
              <a:rPr lang="ru-RU" dirty="0"/>
              <a:t> </a:t>
            </a:r>
            <a:r>
              <a:rPr lang="ru-RU" dirty="0" err="1"/>
              <a:t>бібліографічних</a:t>
            </a:r>
            <a:r>
              <a:rPr lang="ru-RU" dirty="0"/>
              <a:t> </a:t>
            </a:r>
            <a:r>
              <a:rPr lang="ru-RU" dirty="0" err="1"/>
              <a:t>відомостей</a:t>
            </a:r>
            <a:r>
              <a:rPr lang="ru-RU" dirty="0"/>
              <a:t> про </a:t>
            </a:r>
            <a:r>
              <a:rPr lang="ru-RU" dirty="0" err="1"/>
              <a:t>цитовану</a:t>
            </a:r>
            <a:r>
              <a:rPr lang="ru-RU" dirty="0"/>
              <a:t> </a:t>
            </a:r>
            <a:r>
              <a:rPr lang="ru-RU" dirty="0" err="1"/>
              <a:t>працю</a:t>
            </a:r>
            <a:r>
              <a:rPr lang="ru-RU" dirty="0"/>
              <a:t>.</a:t>
            </a:r>
            <a:br>
              <a:rPr lang="ru-RU" dirty="0"/>
            </a:br>
            <a:endParaRPr lang="ru-RU" dirty="0"/>
          </a:p>
        </p:txBody>
      </p:sp>
    </p:spTree>
    <p:extLst>
      <p:ext uri="{BB962C8B-B14F-4D97-AF65-F5344CB8AC3E}">
        <p14:creationId xmlns:p14="http://schemas.microsoft.com/office/powerpoint/2010/main" val="2313537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5890666"/>
          </a:xfrm>
          <a:solidFill>
            <a:schemeClr val="bg1"/>
          </a:solidFill>
        </p:spPr>
        <p:txBody>
          <a:bodyPr>
            <a:normAutofit fontScale="90000"/>
          </a:bodyPr>
          <a:lstStyle/>
          <a:p>
            <a:r>
              <a:rPr lang="ru-RU" dirty="0" err="1"/>
              <a:t>Отже</a:t>
            </a:r>
            <a:r>
              <a:rPr lang="ru-RU" dirty="0"/>
              <a:t>, </a:t>
            </a:r>
            <a:r>
              <a:rPr lang="ru-RU" b="1" dirty="0">
                <a:effectLst>
                  <a:outerShdw blurRad="38100" dist="38100" dir="2700000" algn="tl">
                    <a:srgbClr val="000000">
                      <a:alpha val="43137"/>
                    </a:srgbClr>
                  </a:outerShdw>
                </a:effectLst>
              </a:rPr>
              <a:t>риторика - </a:t>
            </a:r>
            <a:r>
              <a:rPr lang="ru-RU" b="1" dirty="0" err="1">
                <a:effectLst>
                  <a:outerShdw blurRad="38100" dist="38100" dir="2700000" algn="tl">
                    <a:srgbClr val="000000">
                      <a:alpha val="43137"/>
                    </a:srgbClr>
                  </a:outerShdw>
                </a:effectLst>
              </a:rPr>
              <a:t>це</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теорія</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ораторського</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мистецтва</a:t>
            </a:r>
            <a:r>
              <a:rPr lang="ru-RU" dirty="0"/>
              <a:t>, яка </a:t>
            </a:r>
            <a:r>
              <a:rPr lang="ru-RU" dirty="0" err="1"/>
              <a:t>встановлює</a:t>
            </a:r>
            <a:r>
              <a:rPr lang="ru-RU" dirty="0"/>
              <a:t> </a:t>
            </a:r>
            <a:r>
              <a:rPr lang="ru-RU" dirty="0" err="1"/>
              <a:t>принципи</a:t>
            </a:r>
            <a:r>
              <a:rPr lang="ru-RU" dirty="0"/>
              <a:t>, правила та </a:t>
            </a:r>
            <a:r>
              <a:rPr lang="ru-RU" dirty="0" err="1"/>
              <a:t>прийоми</a:t>
            </a:r>
            <a:r>
              <a:rPr lang="ru-RU" dirty="0"/>
              <a:t> </a:t>
            </a:r>
            <a:r>
              <a:rPr lang="ru-RU" b="1" dirty="0" err="1"/>
              <a:t>переконання</a:t>
            </a:r>
            <a:r>
              <a:rPr lang="ru-RU" b="1" dirty="0"/>
              <a:t> </a:t>
            </a:r>
            <a:r>
              <a:rPr lang="ru-RU" b="1" dirty="0" err="1"/>
              <a:t>учасників</a:t>
            </a:r>
            <a:r>
              <a:rPr lang="ru-RU" b="1" dirty="0"/>
              <a:t> дискурсу </a:t>
            </a:r>
            <a:r>
              <a:rPr lang="ru-RU" dirty="0"/>
              <a:t>та </a:t>
            </a:r>
            <a:r>
              <a:rPr lang="ru-RU" dirty="0" err="1"/>
              <a:t>красномовства</a:t>
            </a:r>
            <a:r>
              <a:rPr lang="ru-RU" dirty="0"/>
              <a:t> </a:t>
            </a:r>
            <a:r>
              <a:rPr lang="ru-RU" b="1" dirty="0"/>
              <a:t>з метою </a:t>
            </a:r>
            <a:r>
              <a:rPr lang="ru-RU" b="1" dirty="0" err="1"/>
              <a:t>ефективного</a:t>
            </a:r>
            <a:r>
              <a:rPr lang="ru-RU" b="1" dirty="0"/>
              <a:t> </a:t>
            </a:r>
            <a:r>
              <a:rPr lang="ru-RU" b="1" dirty="0" err="1"/>
              <a:t>впливу</a:t>
            </a:r>
            <a:r>
              <a:rPr lang="ru-RU" b="1" dirty="0"/>
              <a:t> на </a:t>
            </a:r>
            <a:r>
              <a:rPr lang="ru-RU" b="1" dirty="0" err="1"/>
              <a:t>аудиторію</a:t>
            </a:r>
            <a:r>
              <a:rPr lang="ru-RU" b="1" dirty="0"/>
              <a:t> </a:t>
            </a:r>
            <a:r>
              <a:rPr lang="ru-RU" dirty="0"/>
              <a:t>(</a:t>
            </a:r>
            <a:r>
              <a:rPr lang="ru-RU" dirty="0" err="1"/>
              <a:t>слухачів</a:t>
            </a:r>
            <a:r>
              <a:rPr lang="ru-RU" dirty="0"/>
              <a:t>); </a:t>
            </a:r>
            <a:r>
              <a:rPr lang="ru-RU" dirty="0" err="1"/>
              <a:t>мистецтво</a:t>
            </a:r>
            <a:r>
              <a:rPr lang="ru-RU" dirty="0"/>
              <a:t> </a:t>
            </a:r>
            <a:r>
              <a:rPr lang="ru-RU" dirty="0" err="1"/>
              <a:t>публічних</a:t>
            </a:r>
            <a:r>
              <a:rPr lang="ru-RU" dirty="0"/>
              <a:t> </a:t>
            </a:r>
            <a:r>
              <a:rPr lang="ru-RU" dirty="0" err="1"/>
              <a:t>промов</a:t>
            </a:r>
            <a:r>
              <a:rPr lang="ru-RU" dirty="0"/>
              <a:t>.</a:t>
            </a:r>
            <a:br>
              <a:rPr lang="ru-RU" dirty="0"/>
            </a:br>
            <a:endParaRPr lang="ru-RU" dirty="0"/>
          </a:p>
        </p:txBody>
      </p:sp>
    </p:spTree>
    <p:extLst>
      <p:ext uri="{BB962C8B-B14F-4D97-AF65-F5344CB8AC3E}">
        <p14:creationId xmlns:p14="http://schemas.microsoft.com/office/powerpoint/2010/main" val="32583788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6322714"/>
          </a:xfrm>
          <a:solidFill>
            <a:schemeClr val="bg1"/>
          </a:solidFill>
        </p:spPr>
        <p:txBody>
          <a:bodyPr>
            <a:normAutofit fontScale="90000"/>
          </a:bodyPr>
          <a:lstStyle/>
          <a:p>
            <a:r>
              <a:rPr lang="ru-RU" sz="4000" dirty="0" err="1"/>
              <a:t>Під</a:t>
            </a:r>
            <a:r>
              <a:rPr lang="ru-RU" sz="4000" dirty="0"/>
              <a:t> час </a:t>
            </a:r>
            <a:r>
              <a:rPr lang="ru-RU" sz="4000" dirty="0" err="1"/>
              <a:t>написання</a:t>
            </a:r>
            <a:r>
              <a:rPr lang="ru-RU" sz="4000" dirty="0"/>
              <a:t> </a:t>
            </a:r>
            <a:r>
              <a:rPr lang="ru-RU" sz="4000" dirty="0" err="1"/>
              <a:t>наукової</a:t>
            </a:r>
            <a:r>
              <a:rPr lang="ru-RU" sz="4000" dirty="0"/>
              <a:t> </a:t>
            </a:r>
            <a:r>
              <a:rPr lang="ru-RU" sz="4000" dirty="0" err="1"/>
              <a:t>роботи</a:t>
            </a:r>
            <a:r>
              <a:rPr lang="ru-RU" sz="4000" dirty="0"/>
              <a:t> </a:t>
            </a:r>
            <a:r>
              <a:rPr lang="ru-RU" sz="4000" dirty="0" err="1"/>
              <a:t>дослідник</a:t>
            </a:r>
            <a:r>
              <a:rPr lang="ru-RU" sz="4000" dirty="0"/>
              <a:t> </a:t>
            </a:r>
            <a:r>
              <a:rPr lang="ru-RU" sz="4000" b="1" dirty="0" err="1">
                <a:solidFill>
                  <a:srgbClr val="FF0000"/>
                </a:solidFill>
                <a:effectLst>
                  <a:outerShdw blurRad="38100" dist="38100" dir="2700000" algn="tl">
                    <a:srgbClr val="000000">
                      <a:alpha val="43137"/>
                    </a:srgbClr>
                  </a:outerShdw>
                </a:effectLst>
              </a:rPr>
              <a:t>зобов'язаний</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оформлювати</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покликання</a:t>
            </a:r>
            <a:r>
              <a:rPr lang="ru-RU" sz="4000" b="1" dirty="0">
                <a:solidFill>
                  <a:srgbClr val="FF0000"/>
                </a:solidFill>
                <a:effectLst>
                  <a:outerShdw blurRad="38100" dist="38100" dir="2700000" algn="tl">
                    <a:srgbClr val="000000">
                      <a:alpha val="43137"/>
                    </a:srgbClr>
                  </a:outerShdw>
                </a:effectLst>
              </a:rPr>
              <a:t> на </a:t>
            </a:r>
            <a:r>
              <a:rPr lang="ru-RU" sz="4000" b="1" dirty="0" err="1">
                <a:solidFill>
                  <a:srgbClr val="FF0000"/>
                </a:solidFill>
                <a:effectLst>
                  <a:outerShdw blurRad="38100" dist="38100" dir="2700000" algn="tl">
                    <a:srgbClr val="000000">
                      <a:alpha val="43137"/>
                    </a:srgbClr>
                  </a:outerShdw>
                </a:effectLst>
              </a:rPr>
              <a:t>кожну</a:t>
            </a:r>
            <a:r>
              <a:rPr lang="ru-RU" sz="4000" b="1" dirty="0">
                <a:solidFill>
                  <a:srgbClr val="FF0000"/>
                </a:solidFill>
                <a:effectLst>
                  <a:outerShdw blurRad="38100" dist="38100" dir="2700000" algn="tl">
                    <a:srgbClr val="000000">
                      <a:alpha val="43137"/>
                    </a:srgbClr>
                  </a:outerShdw>
                </a:effectLst>
              </a:rPr>
              <a:t> цитату, </a:t>
            </a:r>
            <a:r>
              <a:rPr lang="ru-RU" sz="4000" b="1" dirty="0" err="1">
                <a:solidFill>
                  <a:srgbClr val="FF0000"/>
                </a:solidFill>
                <a:effectLst>
                  <a:outerShdw blurRad="38100" dist="38100" dir="2700000" algn="tl">
                    <a:srgbClr val="000000">
                      <a:alpha val="43137"/>
                    </a:srgbClr>
                  </a:outerShdw>
                </a:effectLst>
              </a:rPr>
              <a:t>наслідувану</a:t>
            </a:r>
            <a:r>
              <a:rPr lang="ru-RU" sz="4000" b="1" dirty="0">
                <a:solidFill>
                  <a:srgbClr val="FF0000"/>
                </a:solidFill>
                <a:effectLst>
                  <a:outerShdw blurRad="38100" dist="38100" dir="2700000" algn="tl">
                    <a:srgbClr val="000000">
                      <a:alpha val="43137"/>
                    </a:srgbClr>
                  </a:outerShdw>
                </a:effectLst>
              </a:rPr>
              <a:t> </a:t>
            </a:r>
            <a:r>
              <a:rPr lang="ru-RU" sz="4000" b="1" dirty="0" smtClean="0">
                <a:solidFill>
                  <a:srgbClr val="FF0000"/>
                </a:solidFill>
                <a:effectLst>
                  <a:outerShdw blurRad="38100" dist="38100" dir="2700000" algn="tl">
                    <a:srgbClr val="000000">
                      <a:alpha val="43137"/>
                    </a:srgbClr>
                  </a:outerShdw>
                </a:effectLst>
              </a:rPr>
              <a:t>думку</a:t>
            </a:r>
            <a:r>
              <a:rPr lang="ru-RU" sz="4000" dirty="0"/>
              <a:t>,</a:t>
            </a:r>
            <a:r>
              <a:rPr lang="ru-RU" sz="4000" dirty="0" smtClean="0"/>
              <a:t> </a:t>
            </a:r>
            <a:r>
              <a:rPr lang="ru-RU" sz="4000" b="1" dirty="0">
                <a:solidFill>
                  <a:srgbClr val="FF0000"/>
                </a:solidFill>
              </a:rPr>
              <a:t>приклад того </a:t>
            </a:r>
            <a:r>
              <a:rPr lang="ru-RU" sz="4000" b="1" dirty="0" err="1">
                <a:solidFill>
                  <a:srgbClr val="FF0000"/>
                </a:solidFill>
              </a:rPr>
              <a:t>чи</a:t>
            </a:r>
            <a:r>
              <a:rPr lang="ru-RU" sz="4000" b="1" dirty="0">
                <a:solidFill>
                  <a:srgbClr val="FF0000"/>
                </a:solidFill>
              </a:rPr>
              <a:t> </a:t>
            </a:r>
            <a:r>
              <a:rPr lang="ru-RU" sz="4000" b="1" dirty="0" err="1">
                <a:solidFill>
                  <a:srgbClr val="FF0000"/>
                </a:solidFill>
              </a:rPr>
              <a:t>іншого</a:t>
            </a:r>
            <a:r>
              <a:rPr lang="ru-RU" sz="4000" b="1" dirty="0">
                <a:solidFill>
                  <a:srgbClr val="FF0000"/>
                </a:solidFill>
              </a:rPr>
              <a:t> автора, у </a:t>
            </a:r>
            <a:r>
              <a:rPr lang="ru-RU" sz="4000" b="1" dirty="0" err="1">
                <a:solidFill>
                  <a:srgbClr val="FF0000"/>
                </a:solidFill>
              </a:rPr>
              <a:t>якого</a:t>
            </a:r>
            <a:r>
              <a:rPr lang="ru-RU" sz="4000" b="1" dirty="0">
                <a:solidFill>
                  <a:srgbClr val="FF0000"/>
                </a:solidFill>
              </a:rPr>
              <a:t> </a:t>
            </a:r>
            <a:r>
              <a:rPr lang="ru-RU" sz="4000" b="1" dirty="0" err="1">
                <a:solidFill>
                  <a:srgbClr val="FF0000"/>
                </a:solidFill>
              </a:rPr>
              <a:t>їх</a:t>
            </a:r>
            <a:r>
              <a:rPr lang="ru-RU" sz="4000" b="1" dirty="0">
                <a:solidFill>
                  <a:srgbClr val="FF0000"/>
                </a:solidFill>
              </a:rPr>
              <a:t> </a:t>
            </a:r>
            <a:r>
              <a:rPr lang="ru-RU" sz="4000" b="1" dirty="0" err="1">
                <a:solidFill>
                  <a:srgbClr val="FF0000"/>
                </a:solidFill>
              </a:rPr>
              <a:t>запозичено</a:t>
            </a:r>
            <a:r>
              <a:rPr lang="ru-RU" sz="4000" b="1" dirty="0">
                <a:solidFill>
                  <a:srgbClr val="FF0000"/>
                </a:solidFill>
              </a:rPr>
              <a:t>, </a:t>
            </a:r>
            <a:r>
              <a:rPr lang="ru-RU" sz="4000" b="1" dirty="0" err="1">
                <a:solidFill>
                  <a:srgbClr val="FF0000"/>
                </a:solidFill>
              </a:rPr>
              <a:t>ті</a:t>
            </a:r>
            <a:r>
              <a:rPr lang="ru-RU" sz="4000" b="1" dirty="0">
                <a:solidFill>
                  <a:srgbClr val="FF0000"/>
                </a:solidFill>
              </a:rPr>
              <a:t> </a:t>
            </a:r>
            <a:r>
              <a:rPr lang="ru-RU" sz="4000" b="1" dirty="0" err="1">
                <a:solidFill>
                  <a:srgbClr val="FF0000"/>
                </a:solidFill>
              </a:rPr>
              <a:t>ідеї</a:t>
            </a:r>
            <a:r>
              <a:rPr lang="ru-RU" sz="4000" b="1" dirty="0">
                <a:solidFill>
                  <a:srgbClr val="FF0000"/>
                </a:solidFill>
              </a:rPr>
              <a:t> </a:t>
            </a:r>
            <a:r>
              <a:rPr lang="ru-RU" sz="4000" b="1" dirty="0" err="1">
                <a:solidFill>
                  <a:srgbClr val="FF0000"/>
                </a:solidFill>
              </a:rPr>
              <a:t>чи</a:t>
            </a:r>
            <a:r>
              <a:rPr lang="ru-RU" sz="4000" b="1" dirty="0">
                <a:solidFill>
                  <a:srgbClr val="FF0000"/>
                </a:solidFill>
              </a:rPr>
              <a:t> </a:t>
            </a:r>
            <a:r>
              <a:rPr lang="ru-RU" sz="4000" b="1" dirty="0" err="1">
                <a:solidFill>
                  <a:srgbClr val="FF0000"/>
                </a:solidFill>
              </a:rPr>
              <a:t>висновки</a:t>
            </a:r>
            <a:r>
              <a:rPr lang="ru-RU" sz="4000" b="1" dirty="0">
                <a:solidFill>
                  <a:srgbClr val="FF0000"/>
                </a:solidFill>
              </a:rPr>
              <a:t>, на </a:t>
            </a:r>
            <a:r>
              <a:rPr lang="ru-RU" sz="4000" b="1" dirty="0" err="1">
                <a:solidFill>
                  <a:srgbClr val="FF0000"/>
                </a:solidFill>
              </a:rPr>
              <a:t>підставі</a:t>
            </a:r>
            <a:r>
              <a:rPr lang="ru-RU" sz="4000" b="1" dirty="0">
                <a:solidFill>
                  <a:srgbClr val="FF0000"/>
                </a:solidFill>
              </a:rPr>
              <a:t> </a:t>
            </a:r>
            <a:r>
              <a:rPr lang="ru-RU" sz="4000" b="1" dirty="0" err="1">
                <a:solidFill>
                  <a:srgbClr val="FF0000"/>
                </a:solidFill>
              </a:rPr>
              <a:t>яких</a:t>
            </a:r>
            <a:r>
              <a:rPr lang="ru-RU" sz="4000" b="1" dirty="0">
                <a:solidFill>
                  <a:srgbClr val="FF0000"/>
                </a:solidFill>
              </a:rPr>
              <a:t> </a:t>
            </a:r>
            <a:r>
              <a:rPr lang="ru-RU" sz="4000" b="1" dirty="0" err="1">
                <a:solidFill>
                  <a:srgbClr val="FF0000"/>
                </a:solidFill>
              </a:rPr>
              <a:t>розробляють</a:t>
            </a:r>
            <a:r>
              <a:rPr lang="ru-RU" sz="4000" b="1" dirty="0">
                <a:solidFill>
                  <a:srgbClr val="FF0000"/>
                </a:solidFill>
              </a:rPr>
              <a:t> </a:t>
            </a:r>
            <a:r>
              <a:rPr lang="ru-RU" sz="4000" b="1" dirty="0" err="1">
                <a:solidFill>
                  <a:srgbClr val="FF0000"/>
                </a:solidFill>
              </a:rPr>
              <a:t>проблеми</a:t>
            </a:r>
            <a:r>
              <a:rPr lang="ru-RU" sz="4000" b="1" dirty="0">
                <a:solidFill>
                  <a:srgbClr val="FF0000"/>
                </a:solidFill>
              </a:rPr>
              <a:t> </a:t>
            </a:r>
            <a:r>
              <a:rPr lang="ru-RU" sz="4000" b="1" dirty="0" err="1">
                <a:solidFill>
                  <a:srgbClr val="FF0000"/>
                </a:solidFill>
              </a:rPr>
              <a:t>чи</a:t>
            </a:r>
            <a:r>
              <a:rPr lang="ru-RU" sz="4000" b="1" dirty="0">
                <a:solidFill>
                  <a:srgbClr val="FF0000"/>
                </a:solidFill>
              </a:rPr>
              <a:t> </a:t>
            </a:r>
            <a:r>
              <a:rPr lang="ru-RU" sz="4000" b="1" dirty="0" err="1">
                <a:solidFill>
                  <a:srgbClr val="FF0000"/>
                </a:solidFill>
              </a:rPr>
              <a:t>розв'язують</a:t>
            </a:r>
            <a:r>
              <a:rPr lang="ru-RU" sz="4000" b="1" dirty="0">
                <a:solidFill>
                  <a:srgbClr val="FF0000"/>
                </a:solidFill>
              </a:rPr>
              <a:t> </a:t>
            </a:r>
            <a:r>
              <a:rPr lang="ru-RU" sz="4000" b="1" dirty="0" err="1">
                <a:solidFill>
                  <a:srgbClr val="FF0000"/>
                </a:solidFill>
              </a:rPr>
              <a:t>завдання</a:t>
            </a:r>
            <a:r>
              <a:rPr lang="ru-RU" sz="4000" b="1" dirty="0">
                <a:solidFill>
                  <a:srgbClr val="FF0000"/>
                </a:solidFill>
              </a:rPr>
              <a:t>, </a:t>
            </a:r>
            <a:r>
              <a:rPr lang="ru-RU" sz="4000" b="1" dirty="0" err="1">
                <a:solidFill>
                  <a:srgbClr val="FF0000"/>
                </a:solidFill>
              </a:rPr>
              <a:t>поставлені</a:t>
            </a:r>
            <a:r>
              <a:rPr lang="ru-RU" sz="4000" b="1" dirty="0">
                <a:solidFill>
                  <a:srgbClr val="FF0000"/>
                </a:solidFill>
              </a:rPr>
              <a:t> у статті, </a:t>
            </a:r>
            <a:r>
              <a:rPr lang="ru-RU" sz="4000" b="1" dirty="0" err="1">
                <a:solidFill>
                  <a:srgbClr val="FF0000"/>
                </a:solidFill>
              </a:rPr>
              <a:t>монографії</a:t>
            </a:r>
            <a:r>
              <a:rPr lang="ru-RU" sz="4000" dirty="0"/>
              <a:t> тощо. </a:t>
            </a:r>
            <a:r>
              <a:rPr lang="ru-RU" sz="4000" dirty="0" smtClean="0"/>
              <a:t/>
            </a:r>
            <a:br>
              <a:rPr lang="ru-RU" sz="4000" dirty="0" smtClean="0"/>
            </a:br>
            <a:r>
              <a:rPr lang="ru-RU" sz="3100" dirty="0" err="1" smtClean="0"/>
              <a:t>Це</a:t>
            </a:r>
            <a:r>
              <a:rPr lang="ru-RU" sz="3100" dirty="0" smtClean="0"/>
              <a:t> </a:t>
            </a:r>
            <a:r>
              <a:rPr lang="ru-RU" sz="3100" dirty="0" err="1"/>
              <a:t>дає</a:t>
            </a:r>
            <a:r>
              <a:rPr lang="ru-RU" sz="3100" dirty="0"/>
              <a:t> </a:t>
            </a:r>
            <a:r>
              <a:rPr lang="ru-RU" sz="3100" dirty="0" err="1"/>
              <a:t>змогу</a:t>
            </a:r>
            <a:r>
              <a:rPr lang="ru-RU" sz="3100" dirty="0"/>
              <a:t> </a:t>
            </a:r>
            <a:r>
              <a:rPr lang="ru-RU" sz="3100" dirty="0" err="1"/>
              <a:t>відшукати</a:t>
            </a:r>
            <a:r>
              <a:rPr lang="ru-RU" sz="3100" dirty="0"/>
              <a:t> </a:t>
            </a:r>
            <a:r>
              <a:rPr lang="ru-RU" sz="3100" dirty="0" err="1"/>
              <a:t>потрібний</a:t>
            </a:r>
            <a:r>
              <a:rPr lang="ru-RU" sz="3100" dirty="0"/>
              <a:t> документ і </a:t>
            </a:r>
            <a:r>
              <a:rPr lang="ru-RU" sz="3100" dirty="0" err="1"/>
              <a:t>перевірити</a:t>
            </a:r>
            <a:r>
              <a:rPr lang="ru-RU" sz="3100" dirty="0"/>
              <a:t> </a:t>
            </a:r>
            <a:r>
              <a:rPr lang="ru-RU" sz="3100" dirty="0" err="1"/>
              <a:t>точність</a:t>
            </a:r>
            <a:r>
              <a:rPr lang="ru-RU" sz="3100" dirty="0"/>
              <a:t> </a:t>
            </a:r>
            <a:r>
              <a:rPr lang="ru-RU" sz="3100" dirty="0" err="1"/>
              <a:t>зазначених</a:t>
            </a:r>
            <a:r>
              <a:rPr lang="ru-RU" sz="3100" dirty="0"/>
              <a:t> </a:t>
            </a:r>
            <a:r>
              <a:rPr lang="ru-RU" sz="3100" dirty="0" err="1"/>
              <a:t>відомостей</a:t>
            </a:r>
            <a:r>
              <a:rPr lang="ru-RU" sz="3100" dirty="0"/>
              <a:t>, </a:t>
            </a:r>
            <a:r>
              <a:rPr lang="ru-RU" sz="3100" dirty="0" err="1"/>
              <a:t>з'ясувати</a:t>
            </a:r>
            <a:r>
              <a:rPr lang="ru-RU" sz="3100" dirty="0"/>
              <a:t> </a:t>
            </a:r>
            <a:r>
              <a:rPr lang="ru-RU" sz="3100" dirty="0" err="1"/>
              <a:t>інформацію</a:t>
            </a:r>
            <a:r>
              <a:rPr lang="ru-RU" sz="3100" dirty="0"/>
              <a:t>, </a:t>
            </a:r>
            <a:r>
              <a:rPr lang="ru-RU" sz="3100" dirty="0" err="1"/>
              <a:t>обставини</a:t>
            </a:r>
            <a:r>
              <a:rPr lang="ru-RU" sz="3100" dirty="0"/>
              <a:t>, контекст.</a:t>
            </a:r>
            <a:br>
              <a:rPr lang="ru-RU" sz="3100" dirty="0"/>
            </a:br>
            <a:endParaRPr lang="ru-RU" sz="3100" dirty="0"/>
          </a:p>
        </p:txBody>
      </p:sp>
    </p:spTree>
    <p:extLst>
      <p:ext uri="{BB962C8B-B14F-4D97-AF65-F5344CB8AC3E}">
        <p14:creationId xmlns:p14="http://schemas.microsoft.com/office/powerpoint/2010/main" val="25020345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352928" cy="6034682"/>
          </a:xfrm>
          <a:solidFill>
            <a:schemeClr val="bg1"/>
          </a:solidFill>
        </p:spPr>
        <p:txBody>
          <a:bodyPr>
            <a:normAutofit fontScale="90000"/>
          </a:bodyPr>
          <a:lstStyle/>
          <a:p>
            <a:r>
              <a:rPr lang="ru-RU" b="1" dirty="0" err="1">
                <a:solidFill>
                  <a:srgbClr val="FF0000"/>
                </a:solidFill>
              </a:rPr>
              <a:t>Відсутність</a:t>
            </a:r>
            <a:r>
              <a:rPr lang="ru-RU" b="1" dirty="0">
                <a:solidFill>
                  <a:srgbClr val="FF0000"/>
                </a:solidFill>
              </a:rPr>
              <a:t> </a:t>
            </a:r>
            <a:r>
              <a:rPr lang="ru-RU" b="1" dirty="0" err="1">
                <a:solidFill>
                  <a:srgbClr val="FF0000"/>
                </a:solidFill>
              </a:rPr>
              <a:t>покликань</a:t>
            </a:r>
            <a:r>
              <a:rPr lang="ru-RU" b="1" dirty="0">
                <a:solidFill>
                  <a:srgbClr val="FF0000"/>
                </a:solidFill>
              </a:rPr>
              <a:t> - </a:t>
            </a:r>
            <a:r>
              <a:rPr lang="ru-RU" b="1" dirty="0" err="1">
                <a:solidFill>
                  <a:srgbClr val="FF0000"/>
                </a:solidFill>
              </a:rPr>
              <a:t>підстава</a:t>
            </a:r>
            <a:r>
              <a:rPr lang="ru-RU" b="1" dirty="0">
                <a:solidFill>
                  <a:srgbClr val="FF0000"/>
                </a:solidFill>
              </a:rPr>
              <a:t> </a:t>
            </a:r>
            <a:r>
              <a:rPr lang="ru-RU" b="1" dirty="0" err="1">
                <a:solidFill>
                  <a:srgbClr val="FF0000"/>
                </a:solidFill>
              </a:rPr>
              <a:t>говорити</a:t>
            </a:r>
            <a:r>
              <a:rPr lang="ru-RU" b="1" dirty="0">
                <a:solidFill>
                  <a:srgbClr val="FF0000"/>
                </a:solidFill>
              </a:rPr>
              <a:t> про </a:t>
            </a:r>
            <a:r>
              <a:rPr lang="ru-RU" b="1" dirty="0" err="1">
                <a:solidFill>
                  <a:srgbClr val="FF0000"/>
                </a:solidFill>
              </a:rPr>
              <a:t>плагіат</a:t>
            </a:r>
            <a:r>
              <a:rPr lang="ru-RU" dirty="0"/>
              <a:t>, а </a:t>
            </a:r>
            <a:r>
              <a:rPr lang="ru-RU" dirty="0" err="1"/>
              <a:t>їх</a:t>
            </a:r>
            <a:r>
              <a:rPr lang="ru-RU" dirty="0"/>
              <a:t> </a:t>
            </a:r>
            <a:r>
              <a:rPr lang="ru-RU" dirty="0" err="1"/>
              <a:t>наявність</a:t>
            </a:r>
            <a:r>
              <a:rPr lang="ru-RU" dirty="0"/>
              <a:t> </a:t>
            </a:r>
            <a:r>
              <a:rPr lang="ru-RU" dirty="0" err="1"/>
              <a:t>визначає</a:t>
            </a:r>
            <a:r>
              <a:rPr lang="ru-RU" dirty="0"/>
              <a:t> </a:t>
            </a:r>
            <a:r>
              <a:rPr lang="ru-RU" dirty="0" err="1"/>
              <a:t>етику</a:t>
            </a:r>
            <a:r>
              <a:rPr lang="ru-RU" dirty="0"/>
              <a:t> </a:t>
            </a:r>
            <a:r>
              <a:rPr lang="ru-RU" dirty="0" err="1"/>
              <a:t>дослідника</a:t>
            </a:r>
            <a:r>
              <a:rPr lang="ru-RU" dirty="0"/>
              <a:t>. </a:t>
            </a:r>
            <a:r>
              <a:rPr lang="ru-RU" dirty="0" smtClean="0"/>
              <a:t/>
            </a:r>
            <a:br>
              <a:rPr lang="ru-RU" dirty="0" smtClean="0"/>
            </a:br>
            <a:r>
              <a:rPr lang="ru-RU" dirty="0" err="1" smtClean="0"/>
              <a:t>Науковий</a:t>
            </a:r>
            <a:r>
              <a:rPr lang="ru-RU" dirty="0" smtClean="0"/>
              <a:t> </a:t>
            </a:r>
            <a:r>
              <a:rPr lang="ru-RU" dirty="0" err="1"/>
              <a:t>етикет</a:t>
            </a:r>
            <a:r>
              <a:rPr lang="ru-RU" dirty="0"/>
              <a:t> </a:t>
            </a:r>
            <a:r>
              <a:rPr lang="ru-RU" dirty="0" err="1"/>
              <a:t>вимагає</a:t>
            </a:r>
            <a:r>
              <a:rPr lang="ru-RU" dirty="0"/>
              <a:t> </a:t>
            </a:r>
            <a:r>
              <a:rPr lang="ru-RU" dirty="0">
                <a:solidFill>
                  <a:srgbClr val="FF0000"/>
                </a:solidFill>
              </a:rPr>
              <a:t>точно </a:t>
            </a:r>
            <a:r>
              <a:rPr lang="ru-RU" dirty="0" err="1">
                <a:solidFill>
                  <a:srgbClr val="FF0000"/>
                </a:solidFill>
              </a:rPr>
              <a:t>відтворювати</a:t>
            </a:r>
            <a:r>
              <a:rPr lang="ru-RU" dirty="0">
                <a:solidFill>
                  <a:srgbClr val="FF0000"/>
                </a:solidFill>
              </a:rPr>
              <a:t> </a:t>
            </a:r>
            <a:r>
              <a:rPr lang="ru-RU" dirty="0" err="1">
                <a:solidFill>
                  <a:srgbClr val="FF0000"/>
                </a:solidFill>
              </a:rPr>
              <a:t>цитований</a:t>
            </a:r>
            <a:r>
              <a:rPr lang="ru-RU" dirty="0">
                <a:solidFill>
                  <a:srgbClr val="FF0000"/>
                </a:solidFill>
              </a:rPr>
              <a:t> текст</a:t>
            </a:r>
            <a:r>
              <a:rPr lang="ru-RU" dirty="0"/>
              <a:t>, </a:t>
            </a:r>
            <a:r>
              <a:rPr lang="ru-RU" dirty="0" err="1"/>
              <a:t>бо</a:t>
            </a:r>
            <a:r>
              <a:rPr lang="ru-RU" dirty="0"/>
              <a:t> </a:t>
            </a:r>
            <a:r>
              <a:rPr lang="ru-RU" dirty="0" err="1"/>
              <a:t>найменше</a:t>
            </a:r>
            <a:r>
              <a:rPr lang="ru-RU" dirty="0"/>
              <a:t> </a:t>
            </a:r>
            <a:r>
              <a:rPr lang="ru-RU" dirty="0" err="1"/>
              <a:t>скорочення</a:t>
            </a:r>
            <a:r>
              <a:rPr lang="ru-RU" dirty="0"/>
              <a:t> </a:t>
            </a:r>
            <a:r>
              <a:rPr lang="ru-RU" dirty="0" err="1"/>
              <a:t>наведеного</a:t>
            </a:r>
            <a:r>
              <a:rPr lang="ru-RU" dirty="0"/>
              <a:t> </a:t>
            </a:r>
            <a:r>
              <a:rPr lang="ru-RU" dirty="0" err="1"/>
              <a:t>витягу</a:t>
            </a:r>
            <a:r>
              <a:rPr lang="ru-RU" dirty="0"/>
              <a:t> може </a:t>
            </a:r>
            <a:r>
              <a:rPr lang="ru-RU" dirty="0" err="1"/>
              <a:t>спотворити</a:t>
            </a:r>
            <a:r>
              <a:rPr lang="ru-RU" dirty="0"/>
              <a:t> </a:t>
            </a:r>
            <a:r>
              <a:rPr lang="ru-RU" dirty="0" err="1"/>
              <a:t>зміст</a:t>
            </a:r>
            <a:r>
              <a:rPr lang="ru-RU" dirty="0"/>
              <a:t>, </a:t>
            </a:r>
            <a:r>
              <a:rPr lang="ru-RU" dirty="0" err="1"/>
              <a:t>викладений</a:t>
            </a:r>
            <a:r>
              <a:rPr lang="ru-RU" dirty="0"/>
              <a:t> автором.</a:t>
            </a:r>
            <a:br>
              <a:rPr lang="ru-RU" dirty="0"/>
            </a:br>
            <a:endParaRPr lang="ru-RU" dirty="0"/>
          </a:p>
        </p:txBody>
      </p:sp>
    </p:spTree>
    <p:extLst>
      <p:ext uri="{BB962C8B-B14F-4D97-AF65-F5344CB8AC3E}">
        <p14:creationId xmlns:p14="http://schemas.microsoft.com/office/powerpoint/2010/main" val="15954393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322714"/>
          </a:xfrm>
          <a:solidFill>
            <a:schemeClr val="bg1"/>
          </a:solidFill>
        </p:spPr>
        <p:txBody>
          <a:bodyPr>
            <a:normAutofit/>
          </a:bodyPr>
          <a:lstStyle/>
          <a:p>
            <a:r>
              <a:rPr lang="ru-RU" sz="3600" b="1" dirty="0" err="1">
                <a:solidFill>
                  <a:srgbClr val="FF0000"/>
                </a:solidFill>
              </a:rPr>
              <a:t>Загальні</a:t>
            </a:r>
            <a:r>
              <a:rPr lang="ru-RU" sz="3600" b="1" dirty="0">
                <a:solidFill>
                  <a:srgbClr val="FF0000"/>
                </a:solidFill>
              </a:rPr>
              <a:t> </a:t>
            </a:r>
            <a:r>
              <a:rPr lang="ru-RU" sz="3600" b="1" dirty="0" err="1">
                <a:solidFill>
                  <a:srgbClr val="FF0000"/>
                </a:solidFill>
              </a:rPr>
              <a:t>вимоги</a:t>
            </a:r>
            <a:r>
              <a:rPr lang="ru-RU" sz="3600" b="1" dirty="0">
                <a:solidFill>
                  <a:srgbClr val="FF0000"/>
                </a:solidFill>
              </a:rPr>
              <a:t> до </a:t>
            </a:r>
            <a:r>
              <a:rPr lang="ru-RU" sz="3600" b="1" dirty="0" err="1">
                <a:solidFill>
                  <a:srgbClr val="FF0000"/>
                </a:solidFill>
              </a:rPr>
              <a:t>цитування</a:t>
            </a:r>
            <a:r>
              <a:rPr lang="ru-RU" sz="3600" b="1" dirty="0">
                <a:solidFill>
                  <a:srgbClr val="FF0000"/>
                </a:solidFill>
              </a:rPr>
              <a:t> </a:t>
            </a:r>
            <a:r>
              <a:rPr lang="ru-RU" sz="3600" b="1" dirty="0" err="1">
                <a:solidFill>
                  <a:srgbClr val="FF0000"/>
                </a:solidFill>
              </a:rPr>
              <a:t>такі</a:t>
            </a:r>
            <a:r>
              <a:rPr lang="ru-RU" sz="3600" b="1" dirty="0">
                <a:solidFill>
                  <a:srgbClr val="FF0000"/>
                </a:solidFill>
              </a:rPr>
              <a:t>:</a:t>
            </a:r>
            <a:br>
              <a:rPr lang="ru-RU" sz="3600" b="1" dirty="0">
                <a:solidFill>
                  <a:srgbClr val="FF0000"/>
                </a:solidFill>
              </a:rPr>
            </a:br>
            <a:r>
              <a:rPr lang="ru-RU" sz="3600" b="1" dirty="0">
                <a:solidFill>
                  <a:srgbClr val="FF0000"/>
                </a:solidFill>
              </a:rPr>
              <a:t> </a:t>
            </a:r>
            <a:r>
              <a:rPr lang="ru-RU" sz="3600" dirty="0"/>
              <a:t/>
            </a:r>
            <a:br>
              <a:rPr lang="ru-RU" sz="3600" dirty="0"/>
            </a:br>
            <a:r>
              <a:rPr lang="ru-RU" sz="3600" dirty="0"/>
              <a:t>а) </a:t>
            </a:r>
            <a:r>
              <a:rPr lang="ru-RU" sz="3600" b="1" dirty="0"/>
              <a:t>текст </a:t>
            </a:r>
            <a:r>
              <a:rPr lang="ru-RU" sz="3600" b="1" dirty="0" err="1"/>
              <a:t>цитати</a:t>
            </a:r>
            <a:r>
              <a:rPr lang="ru-RU" sz="3600" b="1" dirty="0"/>
              <a:t> </a:t>
            </a:r>
            <a:r>
              <a:rPr lang="ru-RU" sz="3600" b="1" dirty="0" err="1"/>
              <a:t>беруть</a:t>
            </a:r>
            <a:r>
              <a:rPr lang="ru-RU" sz="3600" b="1" dirty="0"/>
              <a:t> у лапки, </a:t>
            </a:r>
            <a:r>
              <a:rPr lang="ru-RU" sz="3600" b="1" dirty="0" err="1"/>
              <a:t>наводять</a:t>
            </a:r>
            <a:r>
              <a:rPr lang="ru-RU" sz="3600" b="1" dirty="0"/>
              <a:t> у </a:t>
            </a:r>
            <a:r>
              <a:rPr lang="ru-RU" sz="3600" b="1" dirty="0" err="1"/>
              <a:t>граматичній</a:t>
            </a:r>
            <a:r>
              <a:rPr lang="ru-RU" sz="3600" b="1" dirty="0"/>
              <a:t> </a:t>
            </a:r>
            <a:r>
              <a:rPr lang="ru-RU" sz="3600" b="1" dirty="0" err="1"/>
              <a:t>формі</a:t>
            </a:r>
            <a:r>
              <a:rPr lang="ru-RU" sz="3600" b="1" dirty="0"/>
              <a:t>, в </a:t>
            </a:r>
            <a:r>
              <a:rPr lang="ru-RU" sz="3600" b="1" dirty="0" err="1"/>
              <a:t>якій</a:t>
            </a:r>
            <a:r>
              <a:rPr lang="ru-RU" sz="3600" b="1" dirty="0"/>
              <a:t> </a:t>
            </a:r>
            <a:r>
              <a:rPr lang="ru-RU" sz="3600" b="1" dirty="0" err="1"/>
              <a:t>його</a:t>
            </a:r>
            <a:r>
              <a:rPr lang="ru-RU" sz="3600" b="1" dirty="0"/>
              <a:t> подано у </a:t>
            </a:r>
            <a:r>
              <a:rPr lang="ru-RU" sz="3600" b="1" dirty="0" err="1"/>
              <a:t>джерелі</a:t>
            </a:r>
            <a:r>
              <a:rPr lang="ru-RU" sz="3600" b="1" dirty="0"/>
              <a:t>, </a:t>
            </a:r>
            <a:r>
              <a:rPr lang="ru-RU" sz="3600" b="1" dirty="0" err="1"/>
              <a:t>зі</a:t>
            </a:r>
            <a:r>
              <a:rPr lang="ru-RU" sz="3600" b="1" dirty="0"/>
              <a:t> </a:t>
            </a:r>
            <a:r>
              <a:rPr lang="ru-RU" sz="3600" b="1" dirty="0" err="1"/>
              <a:t>збереженням</a:t>
            </a:r>
            <a:r>
              <a:rPr lang="ru-RU" sz="3600" b="1" dirty="0"/>
              <a:t> </a:t>
            </a:r>
            <a:r>
              <a:rPr lang="ru-RU" sz="3600" b="1" dirty="0" err="1"/>
              <a:t>особливостей</a:t>
            </a:r>
            <a:r>
              <a:rPr lang="ru-RU" sz="3600" b="1" dirty="0"/>
              <a:t> </a:t>
            </a:r>
            <a:r>
              <a:rPr lang="ru-RU" sz="3600" b="1" dirty="0" err="1"/>
              <a:t>авторського</a:t>
            </a:r>
            <a:r>
              <a:rPr lang="ru-RU" sz="3600" b="1" dirty="0"/>
              <a:t> </a:t>
            </a:r>
            <a:r>
              <a:rPr lang="ru-RU" sz="3600" b="1" dirty="0" err="1"/>
              <a:t>написання</a:t>
            </a:r>
            <a:r>
              <a:rPr lang="ru-RU" sz="3600" dirty="0"/>
              <a:t>;</a:t>
            </a:r>
            <a:r>
              <a:rPr lang="ru-RU" dirty="0"/>
              <a:t/>
            </a:r>
            <a:br>
              <a:rPr lang="ru-RU" dirty="0"/>
            </a:br>
            <a:r>
              <a:rPr lang="ru-RU" dirty="0"/>
              <a:t> </a:t>
            </a:r>
            <a:br>
              <a:rPr lang="ru-RU" dirty="0"/>
            </a:br>
            <a:endParaRPr lang="ru-RU" sz="3600" dirty="0"/>
          </a:p>
        </p:txBody>
      </p:sp>
    </p:spTree>
    <p:extLst>
      <p:ext uri="{BB962C8B-B14F-4D97-AF65-F5344CB8AC3E}">
        <p14:creationId xmlns:p14="http://schemas.microsoft.com/office/powerpoint/2010/main" val="12199956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856984" cy="6552728"/>
          </a:xfrm>
          <a:solidFill>
            <a:schemeClr val="bg1"/>
          </a:solidFill>
        </p:spPr>
        <p:txBody>
          <a:bodyPr>
            <a:normAutofit fontScale="90000"/>
          </a:bodyPr>
          <a:lstStyle/>
          <a:p>
            <a:r>
              <a:rPr lang="ru-RU" dirty="0"/>
              <a:t>б) </a:t>
            </a:r>
            <a:r>
              <a:rPr lang="ru-RU" b="1" dirty="0" err="1"/>
              <a:t>цитування</a:t>
            </a:r>
            <a:r>
              <a:rPr lang="ru-RU" b="1" dirty="0"/>
              <a:t> повинно бути </a:t>
            </a:r>
            <a:r>
              <a:rPr lang="ru-RU" b="1" dirty="0" err="1"/>
              <a:t>повним</a:t>
            </a:r>
            <a:r>
              <a:rPr lang="ru-RU" b="1" dirty="0"/>
              <a:t>, без </a:t>
            </a:r>
            <a:r>
              <a:rPr lang="ru-RU" b="1" dirty="0" err="1"/>
              <a:t>довільного</a:t>
            </a:r>
            <a:r>
              <a:rPr lang="ru-RU" b="1" dirty="0"/>
              <a:t> </a:t>
            </a:r>
            <a:r>
              <a:rPr lang="ru-RU" b="1" dirty="0" err="1"/>
              <a:t>скорочення</a:t>
            </a:r>
            <a:r>
              <a:rPr lang="ru-RU" b="1" dirty="0"/>
              <a:t> </a:t>
            </a:r>
            <a:r>
              <a:rPr lang="ru-RU" b="1" dirty="0" err="1"/>
              <a:t>авторського</a:t>
            </a:r>
            <a:r>
              <a:rPr lang="ru-RU" b="1" dirty="0"/>
              <a:t> тексту, без </a:t>
            </a:r>
            <a:r>
              <a:rPr lang="ru-RU" b="1" dirty="0" err="1"/>
              <a:t>спотворення</a:t>
            </a:r>
            <a:r>
              <a:rPr lang="ru-RU" b="1" dirty="0"/>
              <a:t> думки автора</a:t>
            </a:r>
            <a:r>
              <a:rPr lang="ru-RU" dirty="0"/>
              <a:t>. </a:t>
            </a:r>
            <a:r>
              <a:rPr lang="ru-RU" sz="4000" dirty="0"/>
              <a:t>Пропуск </a:t>
            </a:r>
            <a:r>
              <a:rPr lang="ru-RU" sz="4000" dirty="0" err="1"/>
              <a:t>слів</a:t>
            </a:r>
            <a:r>
              <a:rPr lang="ru-RU" sz="4000" dirty="0"/>
              <a:t>, </a:t>
            </a:r>
            <a:r>
              <a:rPr lang="ru-RU" sz="4000" dirty="0" err="1"/>
              <a:t>речень</a:t>
            </a:r>
            <a:r>
              <a:rPr lang="ru-RU" sz="4000" dirty="0"/>
              <a:t>, </a:t>
            </a:r>
            <a:r>
              <a:rPr lang="ru-RU" sz="4000" dirty="0" err="1"/>
              <a:t>абзаців</a:t>
            </a:r>
            <a:r>
              <a:rPr lang="ru-RU" sz="4000" dirty="0"/>
              <a:t> за </a:t>
            </a:r>
            <a:r>
              <a:rPr lang="ru-RU" sz="4000" dirty="0" err="1"/>
              <a:t>цитування</a:t>
            </a:r>
            <a:r>
              <a:rPr lang="ru-RU" sz="4000" dirty="0"/>
              <a:t> </a:t>
            </a:r>
            <a:r>
              <a:rPr lang="ru-RU" sz="4000" dirty="0" err="1"/>
              <a:t>позначають</a:t>
            </a:r>
            <a:r>
              <a:rPr lang="ru-RU" sz="4000" dirty="0"/>
              <a:t> </a:t>
            </a:r>
            <a:r>
              <a:rPr lang="ru-RU" sz="4000" dirty="0" err="1"/>
              <a:t>трьома</a:t>
            </a:r>
            <a:r>
              <a:rPr lang="ru-RU" sz="4000" dirty="0"/>
              <a:t> </a:t>
            </a:r>
            <a:r>
              <a:rPr lang="ru-RU" sz="4000" dirty="0" err="1"/>
              <a:t>крапками</a:t>
            </a:r>
            <a:r>
              <a:rPr lang="ru-RU" sz="4000" dirty="0"/>
              <a:t> (...) </a:t>
            </a:r>
            <a:r>
              <a:rPr lang="ru-RU" sz="4000" dirty="0" err="1"/>
              <a:t>або</a:t>
            </a:r>
            <a:r>
              <a:rPr lang="ru-RU" sz="4000" dirty="0"/>
              <a:t> </a:t>
            </a:r>
            <a:r>
              <a:rPr lang="ru-RU" sz="4000" dirty="0" err="1"/>
              <a:t>крапками</a:t>
            </a:r>
            <a:r>
              <a:rPr lang="ru-RU" sz="4000" dirty="0"/>
              <a:t> в </a:t>
            </a:r>
            <a:r>
              <a:rPr lang="ru-RU" sz="4000" dirty="0" err="1"/>
              <a:t>кутових</a:t>
            </a:r>
            <a:r>
              <a:rPr lang="ru-RU" sz="4000" dirty="0"/>
              <a:t> дужках &lt;...&gt;, </a:t>
            </a:r>
            <a:r>
              <a:rPr lang="ru-RU" sz="4000" dirty="0" err="1"/>
              <a:t>якщо</a:t>
            </a:r>
            <a:r>
              <a:rPr lang="ru-RU" sz="4000" dirty="0"/>
              <a:t> перед </a:t>
            </a:r>
            <a:r>
              <a:rPr lang="ru-RU" sz="4000" dirty="0" err="1"/>
              <a:t>випущеним</a:t>
            </a:r>
            <a:r>
              <a:rPr lang="ru-RU" sz="4000" dirty="0"/>
              <a:t> текстом </a:t>
            </a:r>
            <a:r>
              <a:rPr lang="ru-RU" sz="4000" dirty="0" err="1"/>
              <a:t>або</a:t>
            </a:r>
            <a:r>
              <a:rPr lang="ru-RU" sz="4000" dirty="0"/>
              <a:t> за ним стояв </a:t>
            </a:r>
            <a:r>
              <a:rPr lang="ru-RU" sz="4000" dirty="0" err="1"/>
              <a:t>розділовий</a:t>
            </a:r>
            <a:r>
              <a:rPr lang="ru-RU" sz="4000" dirty="0"/>
              <a:t> знак, то </a:t>
            </a:r>
            <a:r>
              <a:rPr lang="ru-RU" sz="4000" dirty="0" err="1"/>
              <a:t>його</a:t>
            </a:r>
            <a:r>
              <a:rPr lang="ru-RU" sz="4000" dirty="0"/>
              <a:t> </a:t>
            </a:r>
            <a:r>
              <a:rPr lang="ru-RU" sz="4000" dirty="0" err="1"/>
              <a:t>опускають</a:t>
            </a:r>
            <a:r>
              <a:rPr lang="ru-RU" sz="4000" dirty="0"/>
              <a:t>;</a:t>
            </a:r>
            <a:br>
              <a:rPr lang="ru-RU" sz="4000" dirty="0"/>
            </a:br>
            <a:endParaRPr lang="ru-RU" sz="4000" dirty="0"/>
          </a:p>
        </p:txBody>
      </p:sp>
    </p:spTree>
    <p:extLst>
      <p:ext uri="{BB962C8B-B14F-4D97-AF65-F5344CB8AC3E}">
        <p14:creationId xmlns:p14="http://schemas.microsoft.com/office/powerpoint/2010/main" val="31004475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178698"/>
          </a:xfrm>
          <a:solidFill>
            <a:schemeClr val="bg1"/>
          </a:solidFill>
        </p:spPr>
        <p:txBody>
          <a:bodyPr>
            <a:normAutofit fontScale="90000"/>
          </a:bodyPr>
          <a:lstStyle/>
          <a:p>
            <a:r>
              <a:rPr lang="ru-RU" b="1" dirty="0"/>
              <a:t>в) </a:t>
            </a:r>
            <a:r>
              <a:rPr lang="ru-RU" b="1" dirty="0" err="1"/>
              <a:t>кожну</a:t>
            </a:r>
            <a:r>
              <a:rPr lang="ru-RU" b="1" dirty="0"/>
              <a:t> цитату </a:t>
            </a:r>
            <a:r>
              <a:rPr lang="ru-RU" b="1" dirty="0" err="1"/>
              <a:t>обов'язково</a:t>
            </a:r>
            <a:r>
              <a:rPr lang="ru-RU" b="1" dirty="0"/>
              <a:t> </a:t>
            </a:r>
            <a:r>
              <a:rPr lang="ru-RU" b="1" dirty="0" err="1"/>
              <a:t>супроводжують</a:t>
            </a:r>
            <a:r>
              <a:rPr lang="ru-RU" b="1" dirty="0"/>
              <a:t> </a:t>
            </a:r>
            <a:r>
              <a:rPr lang="ru-RU" b="1" dirty="0" err="1"/>
              <a:t>покликанням</a:t>
            </a:r>
            <a:r>
              <a:rPr lang="ru-RU" b="1" dirty="0"/>
              <a:t> на </a:t>
            </a:r>
            <a:r>
              <a:rPr lang="ru-RU" b="1" dirty="0" err="1"/>
              <a:t>джерело</a:t>
            </a:r>
            <a:r>
              <a:rPr lang="ru-RU" b="1" dirty="0"/>
              <a:t>;</a:t>
            </a:r>
            <a:br>
              <a:rPr lang="ru-RU" b="1" dirty="0"/>
            </a:br>
            <a:r>
              <a:rPr lang="ru-RU" b="1" dirty="0"/>
              <a:t> </a:t>
            </a:r>
            <a:br>
              <a:rPr lang="ru-RU" b="1" dirty="0"/>
            </a:br>
            <a:r>
              <a:rPr lang="ru-RU" b="1" dirty="0"/>
              <a:t>г) за непрямого </a:t>
            </a:r>
            <a:r>
              <a:rPr lang="ru-RU" b="1" dirty="0" err="1"/>
              <a:t>цитування</a:t>
            </a:r>
            <a:r>
              <a:rPr lang="ru-RU" b="1" dirty="0"/>
              <a:t> </a:t>
            </a:r>
            <a:r>
              <a:rPr lang="ru-RU" b="1" dirty="0" smtClean="0"/>
              <a:t>треба </a:t>
            </a:r>
            <a:r>
              <a:rPr lang="ru-RU" b="1" dirty="0"/>
              <a:t>максимально точно </a:t>
            </a:r>
            <a:r>
              <a:rPr lang="ru-RU" b="1" dirty="0" err="1"/>
              <a:t>викладати</a:t>
            </a:r>
            <a:r>
              <a:rPr lang="ru-RU" b="1" dirty="0"/>
              <a:t> думку автора, </a:t>
            </a:r>
            <a:r>
              <a:rPr lang="ru-RU" b="1" dirty="0" err="1"/>
              <a:t>робити</a:t>
            </a:r>
            <a:r>
              <a:rPr lang="ru-RU" b="1" dirty="0"/>
              <a:t> </a:t>
            </a:r>
            <a:r>
              <a:rPr lang="ru-RU" b="1" dirty="0" err="1"/>
              <a:t>відповідні</a:t>
            </a:r>
            <a:r>
              <a:rPr lang="ru-RU" b="1" dirty="0"/>
              <a:t> </a:t>
            </a:r>
            <a:r>
              <a:rPr lang="ru-RU" b="1" dirty="0" err="1"/>
              <a:t>поклилання</a:t>
            </a:r>
            <a:r>
              <a:rPr lang="ru-RU" b="1" dirty="0"/>
              <a:t> на </a:t>
            </a:r>
            <a:r>
              <a:rPr lang="ru-RU" b="1" dirty="0" err="1"/>
              <a:t>джерела</a:t>
            </a:r>
            <a:r>
              <a:rPr lang="ru-RU" b="1" dirty="0"/>
              <a:t>.</a:t>
            </a:r>
            <a:br>
              <a:rPr lang="ru-RU" b="1" dirty="0"/>
            </a:br>
            <a:endParaRPr lang="ru-RU" b="1" dirty="0"/>
          </a:p>
        </p:txBody>
      </p:sp>
    </p:spTree>
    <p:extLst>
      <p:ext uri="{BB962C8B-B14F-4D97-AF65-F5344CB8AC3E}">
        <p14:creationId xmlns:p14="http://schemas.microsoft.com/office/powerpoint/2010/main" val="35709102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424936" cy="6394722"/>
          </a:xfrm>
          <a:solidFill>
            <a:schemeClr val="bg1"/>
          </a:solidFill>
        </p:spPr>
        <p:txBody>
          <a:bodyPr>
            <a:normAutofit fontScale="90000"/>
          </a:bodyPr>
          <a:lstStyle/>
          <a:p>
            <a:r>
              <a:rPr lang="ru-RU" sz="2700" b="1" dirty="0" err="1"/>
              <a:t>Покликання</a:t>
            </a:r>
            <a:r>
              <a:rPr lang="ru-RU" sz="2700" b="1" dirty="0"/>
              <a:t> в </a:t>
            </a:r>
            <a:r>
              <a:rPr lang="ru-RU" sz="2700" b="1" dirty="0" err="1"/>
              <a:t>тексті</a:t>
            </a:r>
            <a:r>
              <a:rPr lang="ru-RU" sz="2700" b="1" dirty="0"/>
              <a:t> на </a:t>
            </a:r>
            <a:r>
              <a:rPr lang="ru-RU" sz="2700" b="1" dirty="0" err="1"/>
              <a:t>літературне</a:t>
            </a:r>
            <a:r>
              <a:rPr lang="ru-RU" sz="2700" b="1" dirty="0"/>
              <a:t> </a:t>
            </a:r>
            <a:r>
              <a:rPr lang="ru-RU" sz="2700" b="1" dirty="0" err="1"/>
              <a:t>джерело</a:t>
            </a:r>
            <a:r>
              <a:rPr lang="ru-RU" sz="2700" b="1" dirty="0"/>
              <a:t> </a:t>
            </a:r>
            <a:r>
              <a:rPr lang="ru-RU" sz="2700" b="1" dirty="0" err="1"/>
              <a:t>зазвичай</a:t>
            </a:r>
            <a:r>
              <a:rPr lang="ru-RU" sz="2700" b="1" dirty="0"/>
              <a:t> </a:t>
            </a:r>
            <a:r>
              <a:rPr lang="ru-RU" sz="2700" b="1" dirty="0" err="1"/>
              <a:t>оформлюють</a:t>
            </a:r>
            <a:r>
              <a:rPr lang="ru-RU" sz="2700" b="1" dirty="0"/>
              <a:t> </a:t>
            </a:r>
            <a:r>
              <a:rPr lang="ru-RU" sz="2700" b="1" dirty="0">
                <a:solidFill>
                  <a:srgbClr val="FF0000"/>
                </a:solidFill>
              </a:rPr>
              <a:t>у </a:t>
            </a:r>
            <a:r>
              <a:rPr lang="ru-RU" sz="2700" b="1" dirty="0" err="1">
                <a:solidFill>
                  <a:srgbClr val="FF0000"/>
                </a:solidFill>
              </a:rPr>
              <a:t>квадратних</a:t>
            </a:r>
            <a:r>
              <a:rPr lang="ru-RU" sz="2700" b="1" dirty="0">
                <a:solidFill>
                  <a:srgbClr val="FF0000"/>
                </a:solidFill>
              </a:rPr>
              <a:t> дужках, де </a:t>
            </a:r>
            <a:r>
              <a:rPr lang="ru-RU" sz="2700" b="1" dirty="0" err="1">
                <a:solidFill>
                  <a:srgbClr val="FF0000"/>
                </a:solidFill>
              </a:rPr>
              <a:t>першою</a:t>
            </a:r>
            <a:r>
              <a:rPr lang="ru-RU" sz="2700" b="1" dirty="0">
                <a:solidFill>
                  <a:srgbClr val="FF0000"/>
                </a:solidFill>
              </a:rPr>
              <a:t> цифрою </a:t>
            </a:r>
            <a:r>
              <a:rPr lang="ru-RU" sz="2700" b="1" dirty="0" err="1">
                <a:solidFill>
                  <a:srgbClr val="FF0000"/>
                </a:solidFill>
              </a:rPr>
              <a:t>позначають</a:t>
            </a:r>
            <a:r>
              <a:rPr lang="ru-RU" sz="2700" b="1" dirty="0">
                <a:solidFill>
                  <a:srgbClr val="FF0000"/>
                </a:solidFill>
              </a:rPr>
              <a:t> номер </a:t>
            </a:r>
            <a:r>
              <a:rPr lang="ru-RU" sz="2700" b="1" dirty="0" err="1">
                <a:solidFill>
                  <a:srgbClr val="FF0000"/>
                </a:solidFill>
              </a:rPr>
              <a:t>літературного</a:t>
            </a:r>
            <a:r>
              <a:rPr lang="ru-RU" sz="2700" b="1" dirty="0">
                <a:solidFill>
                  <a:srgbClr val="FF0000"/>
                </a:solidFill>
              </a:rPr>
              <a:t> </a:t>
            </a:r>
            <a:r>
              <a:rPr lang="ru-RU" sz="2700" b="1" dirty="0" err="1">
                <a:solidFill>
                  <a:srgbClr val="FF0000"/>
                </a:solidFill>
              </a:rPr>
              <a:t>джерела</a:t>
            </a:r>
            <a:r>
              <a:rPr lang="ru-RU" sz="2700" b="1" dirty="0">
                <a:solidFill>
                  <a:srgbClr val="FF0000"/>
                </a:solidFill>
              </a:rPr>
              <a:t> у списку </a:t>
            </a:r>
            <a:r>
              <a:rPr lang="ru-RU" sz="2700" b="1" dirty="0" err="1">
                <a:solidFill>
                  <a:srgbClr val="FF0000"/>
                </a:solidFill>
              </a:rPr>
              <a:t>використаних</a:t>
            </a:r>
            <a:r>
              <a:rPr lang="ru-RU" sz="2700" b="1" dirty="0">
                <a:solidFill>
                  <a:srgbClr val="FF0000"/>
                </a:solidFill>
              </a:rPr>
              <a:t> </a:t>
            </a:r>
            <a:r>
              <a:rPr lang="ru-RU" sz="2700" b="1" dirty="0" err="1">
                <a:solidFill>
                  <a:srgbClr val="FF0000"/>
                </a:solidFill>
              </a:rPr>
              <a:t>джерел</a:t>
            </a:r>
            <a:r>
              <a:rPr lang="ru-RU" sz="2700" b="1" dirty="0">
                <a:solidFill>
                  <a:srgbClr val="FF0000"/>
                </a:solidFill>
              </a:rPr>
              <a:t>, а другою - </a:t>
            </a:r>
            <a:r>
              <a:rPr lang="ru-RU" sz="2700" b="1" dirty="0" err="1">
                <a:solidFill>
                  <a:srgbClr val="FF0000"/>
                </a:solidFill>
              </a:rPr>
              <a:t>сторінку</a:t>
            </a:r>
            <a:r>
              <a:rPr lang="ru-RU" sz="2700" b="1" dirty="0">
                <a:solidFill>
                  <a:srgbClr val="FF0000"/>
                </a:solidFill>
              </a:rPr>
              <a:t>, з </a:t>
            </a:r>
            <a:r>
              <a:rPr lang="ru-RU" sz="2700" b="1" dirty="0" err="1">
                <a:solidFill>
                  <a:srgbClr val="FF0000"/>
                </a:solidFill>
              </a:rPr>
              <a:t>якої</a:t>
            </a:r>
            <a:r>
              <a:rPr lang="ru-RU" sz="2700" b="1" dirty="0">
                <a:solidFill>
                  <a:srgbClr val="FF0000"/>
                </a:solidFill>
              </a:rPr>
              <a:t> </a:t>
            </a:r>
            <a:r>
              <a:rPr lang="ru-RU" sz="2700" b="1" dirty="0" err="1">
                <a:solidFill>
                  <a:srgbClr val="FF0000"/>
                </a:solidFill>
              </a:rPr>
              <a:t>запозичено</a:t>
            </a:r>
            <a:r>
              <a:rPr lang="ru-RU" sz="2700" b="1" dirty="0">
                <a:solidFill>
                  <a:srgbClr val="FF0000"/>
                </a:solidFill>
              </a:rPr>
              <a:t> цитату</a:t>
            </a:r>
            <a:r>
              <a:rPr lang="ru-RU" sz="2700" b="1" dirty="0"/>
              <a:t>, </a:t>
            </a:r>
            <a:r>
              <a:rPr lang="ru-RU" sz="2700" b="1" dirty="0" err="1" smtClean="0"/>
              <a:t>наприклад</a:t>
            </a:r>
            <a:r>
              <a:rPr lang="ru-RU" sz="2700" b="1" dirty="0" smtClean="0"/>
              <a:t> </a:t>
            </a:r>
            <a:r>
              <a:rPr lang="ru-RU" sz="2700" b="1" dirty="0"/>
              <a:t>[15, 257], </a:t>
            </a:r>
            <a:r>
              <a:rPr lang="ru-RU" sz="2700" b="1" dirty="0" smtClean="0"/>
              <a:t/>
            </a:r>
            <a:br>
              <a:rPr lang="ru-RU" sz="2700" b="1" dirty="0" smtClean="0"/>
            </a:br>
            <a:r>
              <a:rPr lang="ru-RU" sz="2700" b="1" dirty="0" smtClean="0"/>
              <a:t/>
            </a:r>
            <a:br>
              <a:rPr lang="ru-RU" sz="2700" b="1" dirty="0" smtClean="0"/>
            </a:br>
            <a:r>
              <a:rPr lang="ru-RU" sz="2700" b="1" dirty="0" smtClean="0"/>
              <a:t>у </a:t>
            </a:r>
            <a:r>
              <a:rPr lang="ru-RU" sz="2700" b="1" dirty="0" err="1"/>
              <a:t>монографіях</a:t>
            </a:r>
            <a:r>
              <a:rPr lang="ru-RU" sz="2700" b="1" dirty="0"/>
              <a:t>, </a:t>
            </a:r>
            <a:r>
              <a:rPr lang="ru-RU" sz="2700" b="1" dirty="0" err="1"/>
              <a:t>статтях</a:t>
            </a:r>
            <a:r>
              <a:rPr lang="ru-RU" sz="2700" b="1" dirty="0"/>
              <a:t> </a:t>
            </a:r>
            <a:r>
              <a:rPr lang="ru-RU" sz="2700" b="1" dirty="0" err="1"/>
              <a:t>можливе</a:t>
            </a:r>
            <a:r>
              <a:rPr lang="ru-RU" sz="2700" b="1" dirty="0"/>
              <a:t> й </a:t>
            </a:r>
            <a:r>
              <a:rPr lang="ru-RU" sz="2700" b="1" dirty="0" err="1"/>
              <a:t>таке</a:t>
            </a:r>
            <a:r>
              <a:rPr lang="ru-RU" sz="2700" b="1" dirty="0"/>
              <a:t> </a:t>
            </a:r>
            <a:r>
              <a:rPr lang="ru-RU" sz="2700" b="1" dirty="0" err="1"/>
              <a:t>оформлювання</a:t>
            </a:r>
            <a:r>
              <a:rPr lang="ru-RU" sz="2700" b="1" dirty="0"/>
              <a:t> </a:t>
            </a:r>
            <a:r>
              <a:rPr lang="ru-RU" sz="2700" b="1" dirty="0" err="1"/>
              <a:t>покликань</a:t>
            </a:r>
            <a:r>
              <a:rPr lang="ru-RU" sz="2700" b="1" dirty="0"/>
              <a:t>: </a:t>
            </a:r>
            <a:r>
              <a:rPr lang="ru-RU" sz="2700" b="1" dirty="0" err="1"/>
              <a:t>прізвище</a:t>
            </a:r>
            <a:r>
              <a:rPr lang="ru-RU" sz="2700" b="1" dirty="0"/>
              <a:t> автора, </a:t>
            </a:r>
            <a:r>
              <a:rPr lang="ru-RU" sz="2700" b="1" dirty="0" err="1"/>
              <a:t>рік</a:t>
            </a:r>
            <a:r>
              <a:rPr lang="ru-RU" sz="2700" b="1" dirty="0"/>
              <a:t> </a:t>
            </a:r>
            <a:r>
              <a:rPr lang="ru-RU" sz="2700" b="1" dirty="0" err="1"/>
              <a:t>видання</a:t>
            </a:r>
            <a:r>
              <a:rPr lang="ru-RU" sz="2700" b="1" dirty="0"/>
              <a:t>, </a:t>
            </a:r>
            <a:r>
              <a:rPr lang="ru-RU" sz="2700" b="1" dirty="0" err="1"/>
              <a:t>сторінка</a:t>
            </a:r>
            <a:r>
              <a:rPr lang="ru-RU" sz="2700" b="1" dirty="0"/>
              <a:t>: [</a:t>
            </a:r>
            <a:r>
              <a:rPr lang="ru-RU" sz="2700" b="1" dirty="0" err="1"/>
              <a:t>Караванський</a:t>
            </a:r>
            <a:r>
              <a:rPr lang="ru-RU" sz="2700" b="1" dirty="0"/>
              <a:t> 2004, 245]. </a:t>
            </a:r>
            <a:r>
              <a:rPr lang="ru-RU" sz="2700" b="1" dirty="0" smtClean="0"/>
              <a:t/>
            </a:r>
            <a:br>
              <a:rPr lang="ru-RU" sz="2700" b="1" dirty="0" smtClean="0"/>
            </a:br>
            <a:r>
              <a:rPr lang="ru-RU" sz="2700" b="1" dirty="0" smtClean="0"/>
              <a:t/>
            </a:r>
            <a:br>
              <a:rPr lang="ru-RU" sz="2700" b="1" dirty="0" smtClean="0"/>
            </a:br>
            <a:r>
              <a:rPr lang="ru-RU" sz="2700" b="1" dirty="0" err="1" smtClean="0"/>
              <a:t>Під</a:t>
            </a:r>
            <a:r>
              <a:rPr lang="ru-RU" sz="2700" b="1" dirty="0" smtClean="0"/>
              <a:t> </a:t>
            </a:r>
            <a:r>
              <a:rPr lang="ru-RU" sz="2700" b="1" dirty="0"/>
              <a:t>час </a:t>
            </a:r>
            <a:r>
              <a:rPr lang="ru-RU" sz="2700" b="1" dirty="0" err="1"/>
              <a:t>огляду</a:t>
            </a:r>
            <a:r>
              <a:rPr lang="ru-RU" sz="2700" b="1" dirty="0"/>
              <a:t> літератури з </a:t>
            </a:r>
            <a:r>
              <a:rPr lang="ru-RU" sz="2700" b="1" dirty="0" err="1"/>
              <a:t>досліджуваної</a:t>
            </a:r>
            <a:r>
              <a:rPr lang="ru-RU" sz="2700" b="1" dirty="0"/>
              <a:t> </a:t>
            </a:r>
            <a:r>
              <a:rPr lang="ru-RU" sz="2700" b="1" dirty="0" err="1"/>
              <a:t>проблеми</a:t>
            </a:r>
            <a:r>
              <a:rPr lang="ru-RU" sz="2700" b="1" dirty="0"/>
              <a:t> може </a:t>
            </a:r>
            <a:r>
              <a:rPr lang="ru-RU" sz="2700" b="1" dirty="0" err="1"/>
              <a:t>застосовуватися</a:t>
            </a:r>
            <a:r>
              <a:rPr lang="ru-RU" sz="2700" b="1" dirty="0"/>
              <a:t> </a:t>
            </a:r>
            <a:r>
              <a:rPr lang="ru-RU" sz="2700" b="1" dirty="0" err="1"/>
              <a:t>покликання</a:t>
            </a:r>
            <a:r>
              <a:rPr lang="ru-RU" sz="2700" b="1" dirty="0"/>
              <a:t> на все </a:t>
            </a:r>
            <a:r>
              <a:rPr lang="ru-RU" sz="2700" b="1" dirty="0" err="1"/>
              <a:t>джерело</a:t>
            </a:r>
            <a:r>
              <a:rPr lang="ru-RU" sz="2700" b="1" dirty="0"/>
              <a:t>, </a:t>
            </a:r>
            <a:r>
              <a:rPr lang="ru-RU" sz="2700" b="1" dirty="0" err="1"/>
              <a:t>декілька</a:t>
            </a:r>
            <a:r>
              <a:rPr lang="ru-RU" sz="2700" b="1" dirty="0"/>
              <a:t> </a:t>
            </a:r>
            <a:r>
              <a:rPr lang="ru-RU" sz="2700" b="1" dirty="0" err="1"/>
              <a:t>джерел</a:t>
            </a:r>
            <a:r>
              <a:rPr lang="ru-RU" sz="2700" b="1" dirty="0"/>
              <a:t>. </a:t>
            </a:r>
            <a:r>
              <a:rPr lang="ru-RU" sz="2700" b="1" dirty="0" err="1"/>
              <a:t>Наприклад</a:t>
            </a:r>
            <a:r>
              <a:rPr lang="ru-RU" sz="2700" b="1" dirty="0"/>
              <a:t>: [12]; на думку /. </a:t>
            </a:r>
            <a:r>
              <a:rPr lang="ru-RU" sz="2700" b="1" dirty="0" err="1"/>
              <a:t>Вихованця</a:t>
            </a:r>
            <a:r>
              <a:rPr lang="ru-RU" sz="2700" b="1" dirty="0"/>
              <a:t> [42; 44; 46]; "У </a:t>
            </a:r>
            <a:r>
              <a:rPr lang="ru-RU" sz="2700" b="1" dirty="0" err="1"/>
              <a:t>працях</a:t>
            </a:r>
            <a:r>
              <a:rPr lang="ru-RU" sz="2700" b="1" dirty="0"/>
              <a:t> [1-5]"; [</a:t>
            </a:r>
            <a:r>
              <a:rPr lang="ru-RU" sz="2700" b="1" dirty="0" smtClean="0"/>
              <a:t>Городенська2009</a:t>
            </a:r>
            <a:r>
              <a:rPr lang="en-US" sz="2700" b="1" dirty="0" smtClean="0"/>
              <a:t>]</a:t>
            </a:r>
            <a:r>
              <a:rPr lang="ru-RU" dirty="0"/>
              <a:t/>
            </a:r>
            <a:br>
              <a:rPr lang="ru-RU" dirty="0"/>
            </a:br>
            <a:endParaRPr lang="ru-RU" dirty="0"/>
          </a:p>
        </p:txBody>
      </p:sp>
    </p:spTree>
    <p:extLst>
      <p:ext uri="{BB962C8B-B14F-4D97-AF65-F5344CB8AC3E}">
        <p14:creationId xmlns:p14="http://schemas.microsoft.com/office/powerpoint/2010/main" val="13297888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6624736"/>
          </a:xfrm>
          <a:solidFill>
            <a:schemeClr val="bg1"/>
          </a:solidFill>
        </p:spPr>
        <p:txBody>
          <a:bodyPr>
            <a:normAutofit fontScale="90000"/>
          </a:bodyPr>
          <a:lstStyle/>
          <a:p>
            <a:r>
              <a:rPr lang="ru-RU" sz="4000" b="1" dirty="0" err="1"/>
              <a:t>Покликання</a:t>
            </a:r>
            <a:r>
              <a:rPr lang="ru-RU" sz="4000" b="1" dirty="0"/>
              <a:t> </a:t>
            </a:r>
            <a:r>
              <a:rPr lang="ru-RU" sz="4000" b="1" dirty="0" err="1"/>
              <a:t>бажано</a:t>
            </a:r>
            <a:r>
              <a:rPr lang="ru-RU" sz="4000" b="1" dirty="0"/>
              <a:t> </a:t>
            </a:r>
            <a:r>
              <a:rPr lang="ru-RU" sz="4000" b="1" dirty="0" err="1"/>
              <a:t>робити</a:t>
            </a:r>
            <a:r>
              <a:rPr lang="ru-RU" sz="4000" b="1" dirty="0"/>
              <a:t> </a:t>
            </a:r>
            <a:r>
              <a:rPr lang="en-US" sz="4000" b="1" dirty="0" smtClean="0"/>
              <a:t/>
            </a:r>
            <a:br>
              <a:rPr lang="en-US" sz="4000" b="1" dirty="0" smtClean="0"/>
            </a:br>
            <a:r>
              <a:rPr lang="ru-RU" sz="4000" b="1" i="1" dirty="0" smtClean="0">
                <a:solidFill>
                  <a:srgbClr val="FF0000"/>
                </a:solidFill>
              </a:rPr>
              <a:t>на </a:t>
            </a:r>
            <a:r>
              <a:rPr lang="ru-RU" sz="4000" b="1" i="1" dirty="0" err="1">
                <a:solidFill>
                  <a:srgbClr val="FF0000"/>
                </a:solidFill>
              </a:rPr>
              <a:t>останні</a:t>
            </a:r>
            <a:r>
              <a:rPr lang="ru-RU" sz="4000" b="1" i="1" dirty="0">
                <a:solidFill>
                  <a:srgbClr val="FF0000"/>
                </a:solidFill>
              </a:rPr>
              <a:t> </a:t>
            </a:r>
            <a:r>
              <a:rPr lang="ru-RU" sz="4000" b="1" i="1" dirty="0" err="1">
                <a:solidFill>
                  <a:srgbClr val="FF0000"/>
                </a:solidFill>
              </a:rPr>
              <a:t>видання</a:t>
            </a:r>
            <a:r>
              <a:rPr lang="ru-RU" sz="4000" b="1" i="1" dirty="0">
                <a:solidFill>
                  <a:srgbClr val="FF0000"/>
                </a:solidFill>
              </a:rPr>
              <a:t> </a:t>
            </a:r>
            <a:r>
              <a:rPr lang="ru-RU" sz="4000" b="1" i="1" dirty="0" err="1">
                <a:solidFill>
                  <a:srgbClr val="FF0000"/>
                </a:solidFill>
              </a:rPr>
              <a:t>публікацій</a:t>
            </a:r>
            <a:r>
              <a:rPr lang="ru-RU" sz="4000" b="1" i="1" dirty="0">
                <a:solidFill>
                  <a:srgbClr val="FF0000"/>
                </a:solidFill>
              </a:rPr>
              <a:t>, на </a:t>
            </a:r>
            <a:r>
              <a:rPr lang="ru-RU" sz="4000" b="1" i="1" dirty="0" err="1">
                <a:solidFill>
                  <a:srgbClr val="FF0000"/>
                </a:solidFill>
              </a:rPr>
              <a:t>більш</a:t>
            </a:r>
            <a:r>
              <a:rPr lang="ru-RU" sz="4000" b="1" i="1" dirty="0">
                <a:solidFill>
                  <a:srgbClr val="FF0000"/>
                </a:solidFill>
              </a:rPr>
              <a:t> </a:t>
            </a:r>
            <a:r>
              <a:rPr lang="ru-RU" sz="4000" b="1" i="1" dirty="0" err="1">
                <a:solidFill>
                  <a:srgbClr val="FF0000"/>
                </a:solidFill>
              </a:rPr>
              <a:t>ранні</a:t>
            </a:r>
            <a:r>
              <a:rPr lang="ru-RU" sz="4000" b="1" i="1" dirty="0">
                <a:solidFill>
                  <a:srgbClr val="FF0000"/>
                </a:solidFill>
              </a:rPr>
              <a:t> </a:t>
            </a:r>
            <a:r>
              <a:rPr lang="ru-RU" sz="4000" b="1" i="1" dirty="0" err="1">
                <a:solidFill>
                  <a:srgbClr val="FF0000"/>
                </a:solidFill>
              </a:rPr>
              <a:t>видання</a:t>
            </a:r>
            <a:r>
              <a:rPr lang="ru-RU" sz="4000" b="1" i="1" dirty="0">
                <a:solidFill>
                  <a:srgbClr val="FF0000"/>
                </a:solidFill>
              </a:rPr>
              <a:t> - </a:t>
            </a:r>
            <a:r>
              <a:rPr lang="ru-RU" sz="4000" b="1" i="1" dirty="0" err="1">
                <a:solidFill>
                  <a:srgbClr val="FF0000"/>
                </a:solidFill>
              </a:rPr>
              <a:t>лише</a:t>
            </a:r>
            <a:r>
              <a:rPr lang="ru-RU" sz="4000" b="1" i="1" dirty="0">
                <a:solidFill>
                  <a:srgbClr val="FF0000"/>
                </a:solidFill>
              </a:rPr>
              <a:t> в тих </a:t>
            </a:r>
            <a:r>
              <a:rPr lang="ru-RU" sz="4000" b="1" i="1" dirty="0" err="1">
                <a:solidFill>
                  <a:srgbClr val="FF0000"/>
                </a:solidFill>
              </a:rPr>
              <a:t>випадках</a:t>
            </a:r>
            <a:r>
              <a:rPr lang="ru-RU" sz="4000" b="1" i="1" dirty="0">
                <a:solidFill>
                  <a:srgbClr val="FF0000"/>
                </a:solidFill>
              </a:rPr>
              <a:t>, коли </a:t>
            </a:r>
            <a:r>
              <a:rPr lang="ru-RU" sz="4000" b="1" i="1" dirty="0" err="1">
                <a:solidFill>
                  <a:srgbClr val="FF0000"/>
                </a:solidFill>
              </a:rPr>
              <a:t>праці</a:t>
            </a:r>
            <a:r>
              <a:rPr lang="ru-RU" sz="4000" b="1" i="1" dirty="0">
                <a:solidFill>
                  <a:srgbClr val="FF0000"/>
                </a:solidFill>
              </a:rPr>
              <a:t>, у </a:t>
            </a:r>
            <a:r>
              <a:rPr lang="ru-RU" sz="4000" b="1" i="1" dirty="0" err="1">
                <a:solidFill>
                  <a:srgbClr val="FF0000"/>
                </a:solidFill>
              </a:rPr>
              <a:t>яких</a:t>
            </a:r>
            <a:r>
              <a:rPr lang="ru-RU" sz="4000" b="1" i="1" dirty="0">
                <a:solidFill>
                  <a:srgbClr val="FF0000"/>
                </a:solidFill>
              </a:rPr>
              <a:t> </a:t>
            </a:r>
            <a:r>
              <a:rPr lang="ru-RU" sz="4000" b="1" i="1" dirty="0" err="1">
                <a:solidFill>
                  <a:srgbClr val="FF0000"/>
                </a:solidFill>
              </a:rPr>
              <a:t>міститься</a:t>
            </a:r>
            <a:r>
              <a:rPr lang="ru-RU" sz="4000" b="1" i="1" dirty="0">
                <a:solidFill>
                  <a:srgbClr val="FF0000"/>
                </a:solidFill>
              </a:rPr>
              <a:t> </a:t>
            </a:r>
            <a:r>
              <a:rPr lang="ru-RU" sz="4000" b="1" i="1" dirty="0" err="1">
                <a:solidFill>
                  <a:srgbClr val="FF0000"/>
                </a:solidFill>
              </a:rPr>
              <a:t>необхідний</a:t>
            </a:r>
            <a:r>
              <a:rPr lang="ru-RU" sz="4000" b="1" i="1" dirty="0">
                <a:solidFill>
                  <a:srgbClr val="FF0000"/>
                </a:solidFill>
              </a:rPr>
              <a:t> </a:t>
            </a:r>
            <a:r>
              <a:rPr lang="ru-RU" sz="4000" b="1" i="1" dirty="0" err="1">
                <a:solidFill>
                  <a:srgbClr val="FF0000"/>
                </a:solidFill>
              </a:rPr>
              <a:t>матеріал</a:t>
            </a:r>
            <a:r>
              <a:rPr lang="ru-RU" sz="4000" b="1" i="1" dirty="0">
                <a:solidFill>
                  <a:srgbClr val="FF0000"/>
                </a:solidFill>
              </a:rPr>
              <a:t>, не </a:t>
            </a:r>
            <a:r>
              <a:rPr lang="ru-RU" sz="4000" b="1" i="1" dirty="0" err="1">
                <a:solidFill>
                  <a:srgbClr val="FF0000"/>
                </a:solidFill>
              </a:rPr>
              <a:t>перевидавалися</a:t>
            </a:r>
            <a:r>
              <a:rPr lang="ru-RU" sz="4000" b="1" dirty="0"/>
              <a:t>. </a:t>
            </a:r>
            <a:r>
              <a:rPr lang="en-US" sz="4000" b="1" dirty="0" smtClean="0"/>
              <a:t/>
            </a:r>
            <a:br>
              <a:rPr lang="en-US" sz="4000" b="1" dirty="0" smtClean="0"/>
            </a:br>
            <a:r>
              <a:rPr lang="ru-RU" sz="4000" b="1" dirty="0" err="1" smtClean="0"/>
              <a:t>Покликання</a:t>
            </a:r>
            <a:r>
              <a:rPr lang="ru-RU" sz="4000" b="1" dirty="0" smtClean="0"/>
              <a:t> </a:t>
            </a:r>
            <a:r>
              <a:rPr lang="ru-RU" sz="4000" b="1" dirty="0"/>
              <a:t>на </a:t>
            </a:r>
            <a:r>
              <a:rPr lang="ru-RU" sz="4000" b="1" dirty="0" err="1"/>
              <a:t>ілюстрації</a:t>
            </a:r>
            <a:r>
              <a:rPr lang="ru-RU" sz="4000" b="1" dirty="0"/>
              <a:t>, </a:t>
            </a:r>
            <a:r>
              <a:rPr lang="ru-RU" sz="4000" b="1" dirty="0" err="1"/>
              <a:t>таблиці</a:t>
            </a:r>
            <a:r>
              <a:rPr lang="ru-RU" sz="4000" b="1" dirty="0"/>
              <a:t> </a:t>
            </a:r>
            <a:r>
              <a:rPr lang="ru-RU" sz="4000" b="1" dirty="0" err="1"/>
              <a:t>або</a:t>
            </a:r>
            <a:r>
              <a:rPr lang="ru-RU" sz="4000" b="1" dirty="0"/>
              <a:t> </a:t>
            </a:r>
            <a:r>
              <a:rPr lang="ru-RU" sz="4000" b="1" dirty="0" err="1"/>
              <a:t>формули</a:t>
            </a:r>
            <a:r>
              <a:rPr lang="ru-RU" sz="4000" b="1" dirty="0"/>
              <a:t>, </a:t>
            </a:r>
            <a:r>
              <a:rPr lang="ru-RU" sz="4000" b="1" dirty="0" err="1"/>
              <a:t>використані</a:t>
            </a:r>
            <a:r>
              <a:rPr lang="ru-RU" sz="4000" b="1" dirty="0"/>
              <a:t> в </a:t>
            </a:r>
            <a:r>
              <a:rPr lang="ru-RU" sz="4000" b="1" dirty="0" err="1"/>
              <a:t>дослідженні</a:t>
            </a:r>
            <a:r>
              <a:rPr lang="ru-RU" sz="4000" b="1" dirty="0"/>
              <a:t>, </a:t>
            </a:r>
            <a:r>
              <a:rPr lang="ru-RU" sz="4000" b="1" dirty="0" err="1"/>
              <a:t>вказують</a:t>
            </a:r>
            <a:r>
              <a:rPr lang="ru-RU" sz="4000" b="1" dirty="0"/>
              <a:t> </a:t>
            </a:r>
            <a:r>
              <a:rPr lang="ru-RU" sz="4000" b="1" dirty="0" err="1"/>
              <a:t>відповідно</a:t>
            </a:r>
            <a:r>
              <a:rPr lang="ru-RU" sz="4000" b="1" dirty="0"/>
              <a:t> до </a:t>
            </a:r>
            <a:r>
              <a:rPr lang="ru-RU" sz="4000" b="1" dirty="0" err="1"/>
              <a:t>їх</a:t>
            </a:r>
            <a:r>
              <a:rPr lang="ru-RU" sz="4000" b="1" dirty="0"/>
              <a:t> порядкового номера. </a:t>
            </a:r>
            <a:r>
              <a:rPr lang="ru-RU" sz="4000" b="1" dirty="0" err="1"/>
              <a:t>Наприклад</a:t>
            </a:r>
            <a:r>
              <a:rPr lang="ru-RU" sz="4000" b="1" dirty="0"/>
              <a:t>: "рис. 1.1", "див. табл. 1.1.", "у </a:t>
            </a:r>
            <a:r>
              <a:rPr lang="ru-RU" sz="4000" b="1" dirty="0" err="1"/>
              <a:t>формулі</a:t>
            </a:r>
            <a:r>
              <a:rPr lang="ru-RU" sz="4000" b="1" dirty="0"/>
              <a:t> 1.1" тощо.</a:t>
            </a:r>
            <a:r>
              <a:rPr lang="ru-RU" dirty="0"/>
              <a:t/>
            </a:r>
            <a:br>
              <a:rPr lang="ru-RU" dirty="0"/>
            </a:br>
            <a:endParaRPr lang="ru-RU" dirty="0"/>
          </a:p>
        </p:txBody>
      </p:sp>
    </p:spTree>
    <p:extLst>
      <p:ext uri="{BB962C8B-B14F-4D97-AF65-F5344CB8AC3E}">
        <p14:creationId xmlns:p14="http://schemas.microsoft.com/office/powerpoint/2010/main" val="9553094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034682"/>
          </a:xfrm>
        </p:spPr>
        <p:txBody>
          <a:bodyPr>
            <a:normAutofit/>
          </a:bodyPr>
          <a:lstStyle/>
          <a:p>
            <a:r>
              <a:rPr lang="uk-UA" b="1" dirty="0" smtClean="0">
                <a:solidFill>
                  <a:srgbClr val="FF0000"/>
                </a:solidFill>
              </a:rPr>
              <a:t>ПРИКЛАД</a:t>
            </a:r>
            <a:r>
              <a:rPr lang="uk-UA" dirty="0" smtClean="0"/>
              <a:t/>
            </a:r>
            <a:br>
              <a:rPr lang="uk-UA" dirty="0" smtClean="0"/>
            </a:br>
            <a:r>
              <a:rPr lang="ru-RU" i="1" dirty="0" smtClean="0"/>
              <a:t>У </a:t>
            </a:r>
            <a:r>
              <a:rPr lang="ru-RU" i="1" dirty="0" err="1"/>
              <a:t>сучасній</a:t>
            </a:r>
            <a:r>
              <a:rPr lang="ru-RU" i="1" dirty="0"/>
              <a:t> </a:t>
            </a:r>
            <a:r>
              <a:rPr lang="ru-RU" i="1" dirty="0" err="1"/>
              <a:t>науковій</a:t>
            </a:r>
            <a:r>
              <a:rPr lang="ru-RU" i="1" dirty="0"/>
              <a:t> </a:t>
            </a:r>
            <a:r>
              <a:rPr lang="ru-RU" i="1" dirty="0" err="1"/>
              <a:t>традиції</a:t>
            </a:r>
            <a:r>
              <a:rPr lang="ru-RU" i="1" dirty="0"/>
              <a:t> </a:t>
            </a:r>
            <a:r>
              <a:rPr lang="ru-RU" i="1" dirty="0" err="1"/>
              <a:t>існує</a:t>
            </a:r>
            <a:r>
              <a:rPr lang="ru-RU" i="1" dirty="0"/>
              <a:t> </a:t>
            </a:r>
            <a:r>
              <a:rPr lang="ru-RU" i="1" dirty="0" err="1"/>
              <a:t>кілька</a:t>
            </a:r>
            <a:r>
              <a:rPr lang="ru-RU" i="1" dirty="0"/>
              <a:t> </a:t>
            </a:r>
            <a:r>
              <a:rPr lang="ru-RU" i="1" dirty="0" err="1"/>
              <a:t>підходів</a:t>
            </a:r>
            <a:r>
              <a:rPr lang="ru-RU" i="1" dirty="0"/>
              <a:t> до вивчення дискурсу як одного з </a:t>
            </a:r>
            <a:r>
              <a:rPr lang="ru-RU" i="1" dirty="0" err="1"/>
              <a:t>найважливіших</a:t>
            </a:r>
            <a:r>
              <a:rPr lang="ru-RU" i="1" dirty="0"/>
              <a:t> понять </a:t>
            </a:r>
            <a:r>
              <a:rPr lang="ru-RU" i="1" dirty="0" err="1"/>
              <a:t>лінгвістики</a:t>
            </a:r>
            <a:r>
              <a:rPr lang="ru-RU" dirty="0"/>
              <a:t> [</a:t>
            </a:r>
            <a:r>
              <a:rPr lang="ru-RU" dirty="0" err="1"/>
              <a:t>Бацевич</a:t>
            </a:r>
            <a:r>
              <a:rPr lang="ru-RU" dirty="0"/>
              <a:t> 2004, </a:t>
            </a:r>
            <a:r>
              <a:rPr lang="ru-RU" dirty="0" err="1"/>
              <a:t>Селіванова</a:t>
            </a:r>
            <a:r>
              <a:rPr lang="ru-RU" dirty="0"/>
              <a:t> 2002]</a:t>
            </a:r>
          </a:p>
        </p:txBody>
      </p:sp>
    </p:spTree>
    <p:extLst>
      <p:ext uri="{BB962C8B-B14F-4D97-AF65-F5344CB8AC3E}">
        <p14:creationId xmlns:p14="http://schemas.microsoft.com/office/powerpoint/2010/main" val="20703175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178698"/>
          </a:xfrm>
          <a:solidFill>
            <a:schemeClr val="bg1"/>
          </a:solidFill>
        </p:spPr>
        <p:txBody>
          <a:bodyPr>
            <a:normAutofit fontScale="90000"/>
          </a:bodyPr>
          <a:lstStyle/>
          <a:p>
            <a:r>
              <a:rPr lang="ru-RU" b="1" dirty="0">
                <a:solidFill>
                  <a:srgbClr val="FF0000"/>
                </a:solidFill>
              </a:rPr>
              <a:t>Список </a:t>
            </a:r>
            <a:r>
              <a:rPr lang="ru-RU" b="1" dirty="0" err="1">
                <a:solidFill>
                  <a:srgbClr val="FF0000"/>
                </a:solidFill>
              </a:rPr>
              <a:t>використаних</a:t>
            </a:r>
            <a:r>
              <a:rPr lang="ru-RU" b="1" dirty="0">
                <a:solidFill>
                  <a:srgbClr val="FF0000"/>
                </a:solidFill>
              </a:rPr>
              <a:t> </a:t>
            </a:r>
            <a:r>
              <a:rPr lang="ru-RU" b="1" dirty="0" err="1">
                <a:solidFill>
                  <a:srgbClr val="FF0000"/>
                </a:solidFill>
              </a:rPr>
              <a:t>джерел</a:t>
            </a:r>
            <a:r>
              <a:rPr lang="ru-RU" b="1" dirty="0">
                <a:solidFill>
                  <a:srgbClr val="FF0000"/>
                </a:solidFill>
              </a:rPr>
              <a:t> </a:t>
            </a:r>
            <a:r>
              <a:rPr lang="ru-RU" dirty="0"/>
              <a:t>- </a:t>
            </a:r>
            <a:r>
              <a:rPr lang="ru-RU" i="1" dirty="0" err="1">
                <a:effectLst>
                  <a:outerShdw blurRad="38100" dist="38100" dir="2700000" algn="tl">
                    <a:srgbClr val="000000">
                      <a:alpha val="43137"/>
                    </a:srgbClr>
                  </a:outerShdw>
                </a:effectLst>
              </a:rPr>
              <a:t>важливий</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елемент</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бібліографічного</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апарату</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наукового</a:t>
            </a:r>
            <a:r>
              <a:rPr lang="ru-RU" i="1" dirty="0">
                <a:effectLst>
                  <a:outerShdw blurRad="38100" dist="38100" dir="2700000" algn="tl">
                    <a:srgbClr val="000000">
                      <a:alpha val="43137"/>
                    </a:srgbClr>
                  </a:outerShdw>
                </a:effectLst>
              </a:rPr>
              <a:t> дослідження, </a:t>
            </a:r>
            <a:r>
              <a:rPr lang="ru-RU" i="1" dirty="0" err="1">
                <a:effectLst>
                  <a:outerShdw blurRad="38100" dist="38100" dir="2700000" algn="tl">
                    <a:srgbClr val="000000">
                      <a:alpha val="43137"/>
                    </a:srgbClr>
                  </a:outerShdw>
                </a:effectLst>
              </a:rPr>
              <a:t>його</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вміщують</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наприкінці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роботи</a:t>
            </a:r>
            <a:r>
              <a:rPr lang="ru-RU" i="1" dirty="0">
                <a:effectLst>
                  <a:outerShdw blurRad="38100" dist="38100" dir="2700000" algn="tl">
                    <a:srgbClr val="000000">
                      <a:alpha val="43137"/>
                    </a:srgbClr>
                  </a:outerShdw>
                </a:effectLst>
              </a:rPr>
              <a:t>, але </a:t>
            </a:r>
            <a:r>
              <a:rPr lang="ru-RU" i="1" dirty="0" err="1">
                <a:effectLst>
                  <a:outerShdw blurRad="38100" dist="38100" dir="2700000" algn="tl">
                    <a:srgbClr val="000000">
                      <a:alpha val="43137"/>
                    </a:srgbClr>
                  </a:outerShdw>
                </a:effectLst>
              </a:rPr>
              <a:t>готують</a:t>
            </a:r>
            <a:r>
              <a:rPr lang="ru-RU" i="1" dirty="0">
                <a:effectLst>
                  <a:outerShdw blurRad="38100" dist="38100" dir="2700000" algn="tl">
                    <a:srgbClr val="000000">
                      <a:alpha val="43137"/>
                    </a:srgbClr>
                  </a:outerShdw>
                </a:effectLst>
              </a:rPr>
              <a:t> до початку </a:t>
            </a:r>
            <a:r>
              <a:rPr lang="ru-RU" i="1" dirty="0" err="1">
                <a:effectLst>
                  <a:outerShdw blurRad="38100" dist="38100" dir="2700000" algn="tl">
                    <a:srgbClr val="000000">
                      <a:alpha val="43137"/>
                    </a:srgbClr>
                  </a:outerShdw>
                </a:effectLst>
              </a:rPr>
              <a:t>її</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написання</a:t>
            </a:r>
            <a:r>
              <a:rPr lang="ru-RU" i="1" dirty="0">
                <a:effectLst>
                  <a:outerShdw blurRad="38100" dist="38100" dir="2700000" algn="tl">
                    <a:srgbClr val="000000">
                      <a:alpha val="43137"/>
                    </a:srgbClr>
                  </a:outerShdw>
                </a:effectLst>
              </a:rPr>
              <a:t>. </a:t>
            </a:r>
            <a:r>
              <a:rPr lang="ru-RU" i="1" dirty="0" smtClean="0">
                <a:effectLst>
                  <a:outerShdw blurRad="38100" dist="38100" dir="2700000" algn="tl">
                    <a:srgbClr val="000000">
                      <a:alpha val="43137"/>
                    </a:srgbClr>
                  </a:outerShdw>
                </a:effectLst>
              </a:rPr>
              <a:t/>
            </a:r>
            <a:br>
              <a:rPr lang="ru-RU" i="1" dirty="0" smtClean="0">
                <a:effectLst>
                  <a:outerShdw blurRad="38100" dist="38100" dir="2700000" algn="tl">
                    <a:srgbClr val="000000">
                      <a:alpha val="43137"/>
                    </a:srgbClr>
                  </a:outerShdw>
                </a:effectLst>
              </a:rPr>
            </a:br>
            <a:r>
              <a:rPr lang="ru-RU" i="1" dirty="0" smtClean="0">
                <a:effectLst>
                  <a:outerShdw blurRad="38100" dist="38100" dir="2700000" algn="tl">
                    <a:srgbClr val="000000">
                      <a:alpha val="43137"/>
                    </a:srgbClr>
                  </a:outerShdw>
                </a:effectLst>
              </a:rPr>
              <a:t>До </a:t>
            </a:r>
            <a:r>
              <a:rPr lang="ru-RU" i="1" dirty="0" err="1">
                <a:effectLst>
                  <a:outerShdw blurRad="38100" dist="38100" dir="2700000" algn="tl">
                    <a:srgbClr val="000000">
                      <a:alpha val="43137"/>
                    </a:srgbClr>
                  </a:outerShdw>
                </a:effectLst>
              </a:rPr>
              <a:t>нього</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заносять</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цитовані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аналізовані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джерела</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архівні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матеріали</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дотичні</a:t>
            </a:r>
            <a:r>
              <a:rPr lang="ru-RU" i="1" dirty="0">
                <a:effectLst>
                  <a:outerShdw blurRad="38100" dist="38100" dir="2700000" algn="tl">
                    <a:srgbClr val="000000">
                      <a:alpha val="43137"/>
                    </a:srgbClr>
                  </a:outerShdw>
                </a:effectLst>
              </a:rPr>
              <a:t> до теми.</a:t>
            </a:r>
            <a:r>
              <a:rPr lang="ru-RU" dirty="0"/>
              <a:t/>
            </a:r>
            <a:br>
              <a:rPr lang="ru-RU" dirty="0"/>
            </a:br>
            <a:endParaRPr lang="ru-RU" dirty="0"/>
          </a:p>
        </p:txBody>
      </p:sp>
    </p:spTree>
    <p:extLst>
      <p:ext uri="{BB962C8B-B14F-4D97-AF65-F5344CB8AC3E}">
        <p14:creationId xmlns:p14="http://schemas.microsoft.com/office/powerpoint/2010/main" val="42411882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6583362"/>
          </a:xfrm>
          <a:solidFill>
            <a:schemeClr val="bg1"/>
          </a:solidFill>
        </p:spPr>
        <p:txBody>
          <a:bodyPr>
            <a:normAutofit fontScale="90000"/>
          </a:bodyPr>
          <a:lstStyle/>
          <a:p>
            <a:r>
              <a:rPr lang="ru-RU" b="1" dirty="0" err="1">
                <a:solidFill>
                  <a:srgbClr val="FF0000"/>
                </a:solidFill>
                <a:effectLst>
                  <a:outerShdw blurRad="38100" dist="38100" dir="2700000" algn="tl">
                    <a:srgbClr val="000000">
                      <a:alpha val="43137"/>
                    </a:srgbClr>
                  </a:outerShdw>
                </a:effectLst>
              </a:rPr>
              <a:t>Розрізняють</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такі</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способи</a:t>
            </a:r>
            <a:r>
              <a:rPr lang="ru-RU" b="1" dirty="0">
                <a:solidFill>
                  <a:srgbClr val="FF0000"/>
                </a:solidFill>
                <a:effectLst>
                  <a:outerShdw blurRad="38100" dist="38100" dir="2700000" algn="tl">
                    <a:srgbClr val="000000">
                      <a:alpha val="43137"/>
                    </a:srgbClr>
                  </a:outerShdw>
                </a:effectLst>
              </a:rPr>
              <a:t> </a:t>
            </a:r>
            <a:r>
              <a:rPr lang="ru-RU" b="1" dirty="0" err="1">
                <a:solidFill>
                  <a:srgbClr val="FF0000"/>
                </a:solidFill>
                <a:effectLst>
                  <a:outerShdw blurRad="38100" dist="38100" dir="2700000" algn="tl">
                    <a:srgbClr val="000000">
                      <a:alpha val="43137"/>
                    </a:srgbClr>
                  </a:outerShdw>
                </a:effectLst>
              </a:rPr>
              <a:t>розташування</a:t>
            </a:r>
            <a:r>
              <a:rPr lang="ru-RU" b="1" dirty="0">
                <a:solidFill>
                  <a:srgbClr val="FF0000"/>
                </a:solidFill>
                <a:effectLst>
                  <a:outerShdw blurRad="38100" dist="38100" dir="2700000" algn="tl">
                    <a:srgbClr val="000000">
                      <a:alpha val="43137"/>
                    </a:srgbClr>
                  </a:outerShdw>
                </a:effectLst>
              </a:rPr>
              <a:t> літератури у списку:</a:t>
            </a:r>
            <a:r>
              <a:rPr lang="ru-RU" dirty="0"/>
              <a:t/>
            </a:r>
            <a:br>
              <a:rPr lang="ru-RU" dirty="0"/>
            </a:br>
            <a:r>
              <a:rPr lang="ru-RU" dirty="0"/>
              <a:t> </a:t>
            </a:r>
            <a:r>
              <a:rPr lang="ru-RU" sz="4000" b="1" i="1" dirty="0" err="1" smtClean="0">
                <a:solidFill>
                  <a:srgbClr val="FF0000"/>
                </a:solidFill>
                <a:effectLst>
                  <a:outerShdw blurRad="38100" dist="38100" dir="2700000" algn="tl">
                    <a:srgbClr val="000000">
                      <a:alpha val="43137"/>
                    </a:srgbClr>
                  </a:outerShdw>
                </a:effectLst>
                <a:latin typeface="+mn-lt"/>
              </a:rPr>
              <a:t>Абетковий</a:t>
            </a:r>
            <a:r>
              <a:rPr lang="ru-RU" sz="4000" b="1" i="1" dirty="0">
                <a:effectLst>
                  <a:outerShdw blurRad="38100" dist="38100" dir="2700000" algn="tl">
                    <a:srgbClr val="000000">
                      <a:alpha val="43137"/>
                    </a:srgbClr>
                  </a:outerShdw>
                </a:effectLst>
                <a:latin typeface="+mn-lt"/>
              </a:rPr>
              <a:t>: список </a:t>
            </a:r>
            <a:r>
              <a:rPr lang="ru-RU" sz="4000" b="1" i="1" dirty="0" err="1" smtClean="0">
                <a:effectLst>
                  <a:outerShdw blurRad="38100" dist="38100" dir="2700000" algn="tl">
                    <a:srgbClr val="000000">
                      <a:alpha val="43137"/>
                    </a:srgbClr>
                  </a:outerShdw>
                </a:effectLst>
                <a:latin typeface="+mn-lt"/>
              </a:rPr>
              <a:t>використаних</a:t>
            </a:r>
            <a:r>
              <a:rPr lang="ru-RU" sz="4000" b="1" i="1" dirty="0" smtClean="0">
                <a:effectLst>
                  <a:outerShdw blurRad="38100" dist="38100" dir="2700000" algn="tl">
                    <a:srgbClr val="000000">
                      <a:alpha val="43137"/>
                    </a:srgbClr>
                  </a:outerShdw>
                </a:effectLst>
                <a:latin typeface="+mn-lt"/>
              </a:rPr>
              <a:t> </a:t>
            </a:r>
            <a:r>
              <a:rPr lang="ru-RU" sz="4000" b="1" i="1" dirty="0" err="1" smtClean="0">
                <a:effectLst>
                  <a:outerShdw blurRad="38100" dist="38100" dir="2700000" algn="tl">
                    <a:srgbClr val="000000">
                      <a:alpha val="43137"/>
                    </a:srgbClr>
                  </a:outerShdw>
                </a:effectLst>
                <a:latin typeface="+mn-lt"/>
              </a:rPr>
              <a:t>джерел</a:t>
            </a:r>
            <a:r>
              <a:rPr lang="ru-RU" sz="4000" b="1" i="1" dirty="0" smtClean="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має</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самостійну</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нумерацію</a:t>
            </a:r>
            <a:r>
              <a:rPr lang="ru-RU" sz="4000" b="1" i="1" dirty="0">
                <a:effectLst>
                  <a:outerShdw blurRad="38100" dist="38100" dir="2700000" algn="tl">
                    <a:srgbClr val="000000">
                      <a:alpha val="43137"/>
                    </a:srgbClr>
                  </a:outerShdw>
                </a:effectLst>
                <a:latin typeface="+mn-lt"/>
              </a:rPr>
              <a:t> за </a:t>
            </a:r>
            <a:r>
              <a:rPr lang="ru-RU" sz="4000" b="1" i="1" dirty="0" err="1">
                <a:effectLst>
                  <a:outerShdw blurRad="38100" dist="38100" dir="2700000" algn="tl">
                    <a:srgbClr val="000000">
                      <a:alpha val="43137"/>
                    </a:srgbClr>
                  </a:outerShdw>
                </a:effectLst>
                <a:latin typeface="+mn-lt"/>
              </a:rPr>
              <a:t>прізвищами</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авторів</a:t>
            </a:r>
            <a:r>
              <a:rPr lang="ru-RU" sz="4000" b="1" i="1" dirty="0">
                <a:effectLst>
                  <a:outerShdw blurRad="38100" dist="38100" dir="2700000" algn="tl">
                    <a:srgbClr val="000000">
                      <a:alpha val="43137"/>
                    </a:srgbClr>
                  </a:outerShdw>
                </a:effectLst>
                <a:latin typeface="+mn-lt"/>
              </a:rPr>
              <a:t>; перших </a:t>
            </a:r>
            <a:r>
              <a:rPr lang="ru-RU" sz="4000" b="1" i="1" dirty="0" err="1">
                <a:effectLst>
                  <a:outerShdw blurRad="38100" dist="38100" dir="2700000" algn="tl">
                    <a:srgbClr val="000000">
                      <a:alpha val="43137"/>
                    </a:srgbClr>
                  </a:outerShdw>
                </a:effectLst>
                <a:latin typeface="+mn-lt"/>
              </a:rPr>
              <a:t>слів</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назв</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якщо</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авторів</a:t>
            </a:r>
            <a:r>
              <a:rPr lang="ru-RU" sz="4000" b="1" i="1" dirty="0">
                <a:effectLst>
                  <a:outerShdw blurRad="38100" dist="38100" dir="2700000" algn="tl">
                    <a:srgbClr val="000000">
                      <a:alpha val="43137"/>
                    </a:srgbClr>
                  </a:outerShdw>
                </a:effectLst>
                <a:latin typeface="+mn-lt"/>
              </a:rPr>
              <a:t> не </a:t>
            </a:r>
            <a:r>
              <a:rPr lang="ru-RU" sz="4000" b="1" i="1" dirty="0" err="1">
                <a:effectLst>
                  <a:outerShdw blurRad="38100" dist="38100" dir="2700000" algn="tl">
                    <a:srgbClr val="000000">
                      <a:alpha val="43137"/>
                    </a:srgbClr>
                  </a:outerShdw>
                </a:effectLst>
                <a:latin typeface="+mn-lt"/>
              </a:rPr>
              <a:t>зазначено</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авторів</a:t>
            </a:r>
            <a:r>
              <a:rPr lang="ru-RU" sz="4000" b="1" i="1" dirty="0">
                <a:effectLst>
                  <a:outerShdw blurRad="38100" dist="38100" dir="2700000" algn="tl">
                    <a:srgbClr val="000000">
                      <a:alpha val="43137"/>
                    </a:srgbClr>
                  </a:outerShdw>
                </a:effectLst>
                <a:latin typeface="+mn-lt"/>
              </a:rPr>
              <a:t> з </a:t>
            </a:r>
            <a:r>
              <a:rPr lang="ru-RU" sz="4000" b="1" i="1" dirty="0" err="1">
                <a:effectLst>
                  <a:outerShdw blurRad="38100" dist="38100" dir="2700000" algn="tl">
                    <a:srgbClr val="000000">
                      <a:alpha val="43137"/>
                    </a:srgbClr>
                  </a:outerShdw>
                </a:effectLst>
                <a:latin typeface="+mn-lt"/>
              </a:rPr>
              <a:t>однаковими</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прізвищами</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розміщують</a:t>
            </a:r>
            <a:r>
              <a:rPr lang="ru-RU" sz="4000" b="1" i="1" dirty="0">
                <a:effectLst>
                  <a:outerShdw blurRad="38100" dist="38100" dir="2700000" algn="tl">
                    <a:srgbClr val="000000">
                      <a:alpha val="43137"/>
                    </a:srgbClr>
                  </a:outerShdw>
                </a:effectLst>
                <a:latin typeface="+mn-lt"/>
              </a:rPr>
              <a:t> за </a:t>
            </a:r>
            <a:r>
              <a:rPr lang="ru-RU" sz="4000" b="1" i="1" dirty="0" err="1">
                <a:effectLst>
                  <a:outerShdw blurRad="38100" dist="38100" dir="2700000" algn="tl">
                    <a:srgbClr val="000000">
                      <a:alpha val="43137"/>
                    </a:srgbClr>
                  </a:outerShdw>
                </a:effectLst>
                <a:latin typeface="+mn-lt"/>
              </a:rPr>
              <a:t>абеткою</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їх</a:t>
            </a:r>
            <a:r>
              <a:rPr lang="ru-RU" sz="4000" b="1" i="1" dirty="0">
                <a:effectLst>
                  <a:outerShdw blurRad="38100" dist="38100" dir="2700000" algn="tl">
                    <a:srgbClr val="000000">
                      <a:alpha val="43137"/>
                    </a:srgbClr>
                  </a:outerShdw>
                </a:effectLst>
                <a:latin typeface="+mn-lt"/>
              </a:rPr>
              <a:t> </a:t>
            </a:r>
            <a:r>
              <a:rPr lang="ru-RU" sz="4000" b="1" i="1" dirty="0" err="1">
                <a:effectLst>
                  <a:outerShdw blurRad="38100" dist="38100" dir="2700000" algn="tl">
                    <a:srgbClr val="000000">
                      <a:alpha val="43137"/>
                    </a:srgbClr>
                  </a:outerShdw>
                </a:effectLst>
                <a:latin typeface="+mn-lt"/>
              </a:rPr>
              <a:t>ініціалів</a:t>
            </a:r>
            <a:r>
              <a:rPr lang="ru-RU" sz="4000" b="1" i="1" dirty="0">
                <a:effectLst>
                  <a:outerShdw blurRad="38100" dist="38100" dir="2700000" algn="tl">
                    <a:srgbClr val="000000">
                      <a:alpha val="43137"/>
                    </a:srgbClr>
                  </a:outerShdw>
                </a:effectLst>
                <a:latin typeface="+mn-lt"/>
              </a:rPr>
              <a:t>, а </a:t>
            </a:r>
            <a:r>
              <a:rPr lang="ru-RU" sz="4000" b="1" i="1" dirty="0" err="1">
                <a:effectLst>
                  <a:outerShdw blurRad="38100" dist="38100" dir="2700000" algn="tl">
                    <a:srgbClr val="000000">
                      <a:alpha val="43137"/>
                    </a:srgbClr>
                  </a:outerShdw>
                </a:effectLst>
                <a:latin typeface="+mn-lt"/>
              </a:rPr>
              <a:t>роботи</a:t>
            </a:r>
            <a:r>
              <a:rPr lang="ru-RU" sz="4000" b="1" i="1" dirty="0">
                <a:effectLst>
                  <a:outerShdw blurRad="38100" dist="38100" dir="2700000" algn="tl">
                    <a:srgbClr val="000000">
                      <a:alpha val="43137"/>
                    </a:srgbClr>
                  </a:outerShdw>
                </a:effectLst>
                <a:latin typeface="+mn-lt"/>
              </a:rPr>
              <a:t> одного автора - за </a:t>
            </a:r>
            <a:r>
              <a:rPr lang="ru-RU" sz="4000" b="1" i="1" dirty="0" err="1">
                <a:effectLst>
                  <a:outerShdw blurRad="38100" dist="38100" dir="2700000" algn="tl">
                    <a:srgbClr val="000000">
                      <a:alpha val="43137"/>
                    </a:srgbClr>
                  </a:outerShdw>
                </a:effectLst>
                <a:latin typeface="+mn-lt"/>
              </a:rPr>
              <a:t>назвою</a:t>
            </a:r>
            <a:r>
              <a:rPr lang="ru-RU" sz="4000" b="1" i="1" dirty="0">
                <a:effectLst>
                  <a:outerShdw blurRad="38100" dist="38100" dir="2700000" algn="tl">
                    <a:srgbClr val="000000">
                      <a:alpha val="43137"/>
                    </a:srgbClr>
                  </a:outerShdw>
                </a:effectLst>
                <a:latin typeface="+mn-lt"/>
              </a:rPr>
              <a:t> </a:t>
            </a:r>
            <a:r>
              <a:rPr lang="ru-RU" sz="4000" b="1" i="1" dirty="0" err="1" smtClean="0">
                <a:effectLst>
                  <a:outerShdw blurRad="38100" dist="38100" dir="2700000" algn="tl">
                    <a:srgbClr val="000000">
                      <a:alpha val="43137"/>
                    </a:srgbClr>
                  </a:outerShdw>
                </a:effectLst>
                <a:latin typeface="+mn-lt"/>
              </a:rPr>
              <a:t>роботи</a:t>
            </a:r>
            <a:r>
              <a:rPr lang="ru-RU" dirty="0"/>
              <a:t/>
            </a:r>
            <a:br>
              <a:rPr lang="ru-RU" dirty="0"/>
            </a:br>
            <a:endParaRPr lang="ru-RU" dirty="0"/>
          </a:p>
        </p:txBody>
      </p:sp>
    </p:spTree>
    <p:extLst>
      <p:ext uri="{BB962C8B-B14F-4D97-AF65-F5344CB8AC3E}">
        <p14:creationId xmlns:p14="http://schemas.microsoft.com/office/powerpoint/2010/main" val="1963953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6106690"/>
          </a:xfrm>
          <a:solidFill>
            <a:schemeClr val="bg1"/>
          </a:solidFill>
        </p:spPr>
        <p:txBody>
          <a:bodyPr>
            <a:normAutofit fontScale="90000"/>
          </a:bodyPr>
          <a:lstStyle/>
          <a:p>
            <a:r>
              <a:rPr lang="ru-RU" sz="2700" dirty="0"/>
              <a:t/>
            </a:r>
            <a:br>
              <a:rPr lang="ru-RU" sz="2700" dirty="0"/>
            </a:br>
            <a:r>
              <a:rPr lang="ru-RU" sz="2700" dirty="0" smtClean="0"/>
              <a:t/>
            </a:r>
            <a:br>
              <a:rPr lang="ru-RU" sz="2700" dirty="0" smtClean="0"/>
            </a:br>
            <a:r>
              <a:rPr lang="ru-RU" sz="3100" b="1" dirty="0" smtClean="0">
                <a:effectLst>
                  <a:outerShdw blurRad="38100" dist="38100" dir="2700000" algn="tl">
                    <a:srgbClr val="000000">
                      <a:alpha val="43137"/>
                    </a:srgbClr>
                  </a:outerShdw>
                </a:effectLst>
              </a:rPr>
              <a:t>У </a:t>
            </a:r>
            <a:r>
              <a:rPr lang="ru-RU" sz="3100" dirty="0"/>
              <a:t>«</a:t>
            </a:r>
            <a:r>
              <a:rPr lang="ru-RU" sz="3100" b="1" dirty="0">
                <a:effectLst>
                  <a:outerShdw blurRad="38100" dist="38100" dir="2700000" algn="tl">
                    <a:srgbClr val="000000">
                      <a:alpha val="43137"/>
                    </a:srgbClr>
                  </a:outerShdw>
                </a:effectLst>
              </a:rPr>
              <a:t>Правилах» (1844) </a:t>
            </a:r>
            <a:r>
              <a:rPr lang="ru-RU" sz="3100" b="1" dirty="0" err="1">
                <a:effectLst>
                  <a:outerShdw blurRad="38100" dist="38100" dir="2700000" algn="tl">
                    <a:srgbClr val="000000">
                      <a:alpha val="43137"/>
                    </a:srgbClr>
                  </a:outerShdw>
                </a:effectLst>
              </a:rPr>
              <a:t>Університету</a:t>
            </a:r>
            <a:r>
              <a:rPr lang="ru-RU" sz="3100" b="1" dirty="0">
                <a:effectLst>
                  <a:outerShdw blurRad="38100" dist="38100" dir="2700000" algn="tl">
                    <a:srgbClr val="000000">
                      <a:alpha val="43137"/>
                    </a:srgbClr>
                  </a:outerShdw>
                </a:effectLst>
              </a:rPr>
              <a:t> Св. </a:t>
            </a:r>
            <a:r>
              <a:rPr lang="ru-RU" sz="3100" b="1" dirty="0" err="1">
                <a:effectLst>
                  <a:outerShdw blurRad="38100" dist="38100" dir="2700000" algn="tl">
                    <a:srgbClr val="000000">
                      <a:alpha val="43137"/>
                    </a:srgbClr>
                  </a:outerShdw>
                </a:effectLst>
              </a:rPr>
              <a:t>Володимира</a:t>
            </a:r>
            <a:r>
              <a:rPr lang="ru-RU" sz="3100" b="1" dirty="0">
                <a:effectLst>
                  <a:outerShdw blurRad="38100" dist="38100" dir="2700000" algn="tl">
                    <a:srgbClr val="000000">
                      <a:alpha val="43137"/>
                    </a:srgbClr>
                  </a:outerShdw>
                </a:effectLst>
              </a:rPr>
              <a:t>, </a:t>
            </a:r>
            <a:r>
              <a:rPr lang="ru-RU" sz="3100" b="1" dirty="0" err="1">
                <a:effectLst>
                  <a:outerShdw blurRad="38100" dist="38100" dir="2700000" algn="tl">
                    <a:srgbClr val="000000">
                      <a:alpha val="43137"/>
                    </a:srgbClr>
                  </a:outerShdw>
                </a:effectLst>
              </a:rPr>
              <a:t>Статуті</a:t>
            </a:r>
            <a:r>
              <a:rPr lang="ru-RU" sz="3100" b="1" dirty="0">
                <a:effectLst>
                  <a:outerShdw blurRad="38100" dist="38100" dir="2700000" algn="tl">
                    <a:srgbClr val="000000">
                      <a:alpha val="43137"/>
                    </a:srgbClr>
                  </a:outerShdw>
                </a:effectLst>
              </a:rPr>
              <a:t> </a:t>
            </a:r>
            <a:r>
              <a:rPr lang="ru-RU" sz="3100" b="1" dirty="0" err="1">
                <a:effectLst>
                  <a:outerShdw blurRad="38100" dist="38100" dir="2700000" algn="tl">
                    <a:srgbClr val="000000">
                      <a:alpha val="43137"/>
                    </a:srgbClr>
                  </a:outerShdw>
                </a:effectLst>
              </a:rPr>
              <a:t>Харківського</a:t>
            </a:r>
            <a:r>
              <a:rPr lang="ru-RU" sz="3100" b="1" dirty="0">
                <a:effectLst>
                  <a:outerShdw blurRad="38100" dist="38100" dir="2700000" algn="tl">
                    <a:srgbClr val="000000">
                      <a:alpha val="43137"/>
                    </a:srgbClr>
                  </a:outerShdw>
                </a:effectLst>
              </a:rPr>
              <a:t> </a:t>
            </a:r>
            <a:r>
              <a:rPr lang="ru-RU" sz="3100" b="1" dirty="0" err="1">
                <a:effectLst>
                  <a:outerShdw blurRad="38100" dist="38100" dir="2700000" algn="tl">
                    <a:srgbClr val="000000">
                      <a:alpha val="43137"/>
                    </a:srgbClr>
                  </a:outerShdw>
                </a:effectLst>
              </a:rPr>
              <a:t>університету</a:t>
            </a:r>
            <a:r>
              <a:rPr lang="ru-RU" sz="3100" b="1" dirty="0">
                <a:effectLst>
                  <a:outerShdw blurRad="38100" dist="38100" dir="2700000" algn="tl">
                    <a:srgbClr val="000000">
                      <a:alpha val="43137"/>
                    </a:srgbClr>
                  </a:outerShdw>
                </a:effectLst>
              </a:rPr>
              <a:t> </a:t>
            </a:r>
            <a:r>
              <a:rPr lang="ru-RU" sz="3100" b="1" dirty="0" err="1">
                <a:effectLst>
                  <a:outerShdw blurRad="38100" dist="38100" dir="2700000" algn="tl">
                    <a:srgbClr val="000000">
                      <a:alpha val="43137"/>
                    </a:srgbClr>
                  </a:outerShdw>
                </a:effectLst>
              </a:rPr>
              <a:t>було</a:t>
            </a:r>
            <a:r>
              <a:rPr lang="ru-RU" sz="3100" b="1" dirty="0">
                <a:effectLst>
                  <a:outerShdw blurRad="38100" dist="38100" dir="2700000" algn="tl">
                    <a:srgbClr val="000000">
                      <a:alpha val="43137"/>
                    </a:srgbClr>
                  </a:outerShdw>
                </a:effectLst>
              </a:rPr>
              <a:t> </a:t>
            </a:r>
            <a:r>
              <a:rPr lang="ru-RU" sz="3100" b="1" dirty="0" err="1">
                <a:effectLst>
                  <a:outerShdw blurRad="38100" dist="38100" dir="2700000" algn="tl">
                    <a:srgbClr val="000000">
                      <a:alpha val="43137"/>
                    </a:srgbClr>
                  </a:outerShdw>
                </a:effectLst>
              </a:rPr>
              <a:t>наголошено</a:t>
            </a:r>
            <a:r>
              <a:rPr lang="ru-RU" sz="3100" b="1" dirty="0">
                <a:effectLst>
                  <a:outerShdw blurRad="38100" dist="38100" dir="2700000" algn="tl">
                    <a:srgbClr val="000000">
                      <a:alpha val="43137"/>
                    </a:srgbClr>
                  </a:outerShdw>
                </a:effectLst>
              </a:rPr>
              <a:t> на </a:t>
            </a:r>
            <a:r>
              <a:rPr lang="ru-RU" sz="3100" b="1" dirty="0" err="1">
                <a:solidFill>
                  <a:srgbClr val="FF0000"/>
                </a:solidFill>
                <a:effectLst>
                  <a:outerShdw blurRad="38100" dist="38100" dir="2700000" algn="tl">
                    <a:srgbClr val="000000">
                      <a:alpha val="43137"/>
                    </a:srgbClr>
                  </a:outerShdw>
                </a:effectLst>
              </a:rPr>
              <a:t>обов’язковому</a:t>
            </a:r>
            <a:r>
              <a:rPr lang="ru-RU" sz="3100" b="1" dirty="0">
                <a:solidFill>
                  <a:srgbClr val="FF0000"/>
                </a:solidFill>
                <a:effectLst>
                  <a:outerShdw blurRad="38100" dist="38100" dir="2700000" algn="tl">
                    <a:srgbClr val="000000">
                      <a:alpha val="43137"/>
                    </a:srgbClr>
                  </a:outerShdw>
                </a:effectLst>
              </a:rPr>
              <a:t> </a:t>
            </a:r>
            <a:r>
              <a:rPr lang="ru-RU" sz="3100" b="1" dirty="0" err="1">
                <a:solidFill>
                  <a:srgbClr val="FF0000"/>
                </a:solidFill>
                <a:effectLst>
                  <a:outerShdw blurRad="38100" dist="38100" dir="2700000" algn="tl">
                    <a:srgbClr val="000000">
                      <a:alpha val="43137"/>
                    </a:srgbClr>
                  </a:outerShdw>
                </a:effectLst>
              </a:rPr>
              <a:t>написанні</a:t>
            </a:r>
            <a:r>
              <a:rPr lang="ru-RU" sz="3100" b="1" dirty="0">
                <a:solidFill>
                  <a:srgbClr val="FF0000"/>
                </a:solidFill>
                <a:effectLst>
                  <a:outerShdw blurRad="38100" dist="38100" dir="2700000" algn="tl">
                    <a:srgbClr val="000000">
                      <a:alpha val="43137"/>
                    </a:srgbClr>
                  </a:outerShdw>
                </a:effectLst>
              </a:rPr>
              <a:t> з </a:t>
            </a:r>
            <a:r>
              <a:rPr lang="ru-RU" sz="3100" b="1" dirty="0" err="1">
                <a:solidFill>
                  <a:srgbClr val="FF0000"/>
                </a:solidFill>
                <a:effectLst>
                  <a:outerShdw blurRad="38100" dist="38100" dir="2700000" algn="tl">
                    <a:srgbClr val="000000">
                      <a:alpha val="43137"/>
                    </a:srgbClr>
                  </a:outerShdw>
                </a:effectLst>
              </a:rPr>
              <a:t>першого</a:t>
            </a:r>
            <a:r>
              <a:rPr lang="ru-RU" sz="3100" b="1" dirty="0">
                <a:solidFill>
                  <a:srgbClr val="FF0000"/>
                </a:solidFill>
                <a:effectLst>
                  <a:outerShdw blurRad="38100" dist="38100" dir="2700000" algn="tl">
                    <a:srgbClr val="000000">
                      <a:alpha val="43137"/>
                    </a:srgbClr>
                  </a:outerShdw>
                </a:effectLst>
              </a:rPr>
              <a:t> року навчання </a:t>
            </a:r>
            <a:r>
              <a:rPr lang="ru-RU" sz="3100" b="1" dirty="0" err="1">
                <a:solidFill>
                  <a:srgbClr val="FF0000"/>
                </a:solidFill>
                <a:effectLst>
                  <a:outerShdw blurRad="38100" dist="38100" dir="2700000" algn="tl">
                    <a:srgbClr val="000000">
                      <a:alpha val="43137"/>
                    </a:srgbClr>
                  </a:outerShdw>
                </a:effectLst>
              </a:rPr>
              <a:t>наукових</a:t>
            </a:r>
            <a:r>
              <a:rPr lang="ru-RU" sz="3100" b="1" dirty="0">
                <a:solidFill>
                  <a:srgbClr val="FF0000"/>
                </a:solidFill>
                <a:effectLst>
                  <a:outerShdw blurRad="38100" dist="38100" dir="2700000" algn="tl">
                    <a:srgbClr val="000000">
                      <a:alpha val="43137"/>
                    </a:srgbClr>
                  </a:outerShdw>
                </a:effectLst>
              </a:rPr>
              <a:t> </a:t>
            </a:r>
            <a:r>
              <a:rPr lang="ru-RU" sz="3100" b="1" dirty="0" err="1">
                <a:solidFill>
                  <a:srgbClr val="FF0000"/>
                </a:solidFill>
                <a:effectLst>
                  <a:outerShdw blurRad="38100" dist="38100" dir="2700000" algn="tl">
                    <a:srgbClr val="000000">
                      <a:alpha val="43137"/>
                    </a:srgbClr>
                  </a:outerShdw>
                </a:effectLst>
              </a:rPr>
              <a:t>творів</a:t>
            </a:r>
            <a:r>
              <a:rPr lang="ru-RU" sz="3100" b="1" dirty="0">
                <a:effectLst>
                  <a:outerShdw blurRad="38100" dist="38100" dir="2700000" algn="tl">
                    <a:srgbClr val="000000">
                      <a:alpha val="43137"/>
                    </a:srgbClr>
                  </a:outerShdw>
                </a:effectLst>
              </a:rPr>
              <a:t>. </a:t>
            </a:r>
            <a:r>
              <a:rPr lang="ru-RU" sz="2700" b="1" dirty="0" smtClean="0">
                <a:effectLst>
                  <a:outerShdw blurRad="38100" dist="38100" dir="2700000" algn="tl">
                    <a:srgbClr val="000000">
                      <a:alpha val="43137"/>
                    </a:srgbClr>
                  </a:outerShdw>
                </a:effectLst>
              </a:rPr>
              <a:t/>
            </a:r>
            <a:br>
              <a:rPr lang="ru-RU" sz="2700" b="1" dirty="0" smtClean="0">
                <a:effectLst>
                  <a:outerShdw blurRad="38100" dist="38100" dir="2700000" algn="tl">
                    <a:srgbClr val="000000">
                      <a:alpha val="43137"/>
                    </a:srgbClr>
                  </a:outerShdw>
                </a:effectLst>
              </a:rPr>
            </a:br>
            <a:r>
              <a:rPr lang="ru-RU" sz="2700" b="1" dirty="0" err="1" smtClean="0">
                <a:effectLst>
                  <a:outerShdw blurRad="38100" dist="38100" dir="2700000" algn="tl">
                    <a:srgbClr val="000000">
                      <a:alpha val="43137"/>
                    </a:srgbClr>
                  </a:outerShdw>
                </a:effectLst>
              </a:rPr>
              <a:t>Ознайомлення</a:t>
            </a:r>
            <a:r>
              <a:rPr lang="ru-RU" sz="2700" b="1" dirty="0" smtClean="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студентів</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із</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класичними</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мовами</a:t>
            </a:r>
            <a:r>
              <a:rPr lang="ru-RU" sz="2700" b="1" dirty="0">
                <a:effectLst>
                  <a:outerShdw blurRad="38100" dist="38100" dir="2700000" algn="tl">
                    <a:srgbClr val="000000">
                      <a:alpha val="43137"/>
                    </a:srgbClr>
                  </a:outerShdw>
                </a:effectLst>
              </a:rPr>
              <a:t>, народною </a:t>
            </a:r>
            <a:r>
              <a:rPr lang="ru-RU" sz="2700" b="1" dirty="0" err="1">
                <a:effectLst>
                  <a:outerShdw blurRad="38100" dist="38100" dir="2700000" algn="tl">
                    <a:srgbClr val="000000">
                      <a:alpha val="43137"/>
                    </a:srgbClr>
                  </a:outerShdw>
                </a:effectLst>
              </a:rPr>
              <a:t>словесністю</a:t>
            </a:r>
            <a:r>
              <a:rPr lang="ru-RU" sz="2700" b="1" dirty="0">
                <a:effectLst>
                  <a:outerShdw blurRad="38100" dist="38100" dir="2700000" algn="tl">
                    <a:srgbClr val="000000">
                      <a:alpha val="43137"/>
                    </a:srgbClr>
                  </a:outerShdw>
                </a:effectLst>
              </a:rPr>
              <a:t>, текстами </a:t>
            </a:r>
            <a:r>
              <a:rPr lang="ru-RU" sz="2700" b="1" dirty="0" err="1">
                <a:effectLst>
                  <a:outerShdw blurRad="38100" dist="38100" dir="2700000" algn="tl">
                    <a:srgbClr val="000000">
                      <a:alpha val="43137"/>
                    </a:srgbClr>
                  </a:outerShdw>
                </a:effectLst>
              </a:rPr>
              <a:t>художніх</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творів</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російської</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грецької</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латинської</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літератур</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особливостями</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історії</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побуту</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відбувалося</a:t>
            </a:r>
            <a:r>
              <a:rPr lang="ru-RU" sz="2700" b="1" dirty="0">
                <a:effectLst>
                  <a:outerShdw blurRad="38100" dist="38100" dir="2700000" algn="tl">
                    <a:srgbClr val="000000">
                      <a:alpha val="43137"/>
                    </a:srgbClr>
                  </a:outerShdw>
                </a:effectLst>
              </a:rPr>
              <a:t> через «</a:t>
            </a:r>
            <a:r>
              <a:rPr lang="ru-RU" sz="2700" b="1" dirty="0" err="1">
                <a:effectLst>
                  <a:outerShdw blurRad="38100" dist="38100" dir="2700000" algn="tl">
                    <a:srgbClr val="000000">
                      <a:alpha val="43137"/>
                    </a:srgbClr>
                  </a:outerShdw>
                </a:effectLst>
              </a:rPr>
              <a:t>елементи</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наукової</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бесіди</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короткі</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диспути</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діалоги</a:t>
            </a:r>
            <a:r>
              <a:rPr lang="ru-RU" sz="2700" b="1" dirty="0">
                <a:effectLst>
                  <a:outerShdw blurRad="38100" dist="38100" dir="2700000" algn="tl">
                    <a:srgbClr val="000000">
                      <a:alpha val="43137"/>
                    </a:srgbClr>
                  </a:outerShdw>
                </a:effectLst>
              </a:rPr>
              <a:t> на </a:t>
            </a:r>
            <a:r>
              <a:rPr lang="ru-RU" sz="2700" b="1" dirty="0" err="1">
                <a:effectLst>
                  <a:outerShdw blurRad="38100" dist="38100" dir="2700000" algn="tl">
                    <a:srgbClr val="000000">
                      <a:alpha val="43137"/>
                    </a:srgbClr>
                  </a:outerShdw>
                </a:effectLst>
              </a:rPr>
              <a:t>лекціях</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порпання</a:t>
            </a:r>
            <a:r>
              <a:rPr lang="ru-RU" sz="2700" b="1" dirty="0">
                <a:effectLst>
                  <a:outerShdw blurRad="38100" dist="38100" dir="2700000" algn="tl">
                    <a:srgbClr val="000000">
                      <a:alpha val="43137"/>
                    </a:srgbClr>
                  </a:outerShdw>
                </a:effectLst>
              </a:rPr>
              <a:t> в </a:t>
            </a:r>
            <a:r>
              <a:rPr lang="ru-RU" sz="2700" b="1" dirty="0" err="1">
                <a:effectLst>
                  <a:outerShdw blurRad="38100" dist="38100" dir="2700000" algn="tl">
                    <a:srgbClr val="000000">
                      <a:alpha val="43137"/>
                    </a:srgbClr>
                  </a:outerShdw>
                </a:effectLst>
              </a:rPr>
              <a:t>наукових</a:t>
            </a:r>
            <a:r>
              <a:rPr lang="ru-RU" sz="2700" b="1" dirty="0">
                <a:effectLst>
                  <a:outerShdw blurRad="38100" dist="38100" dir="2700000" algn="tl">
                    <a:srgbClr val="000000">
                      <a:alpha val="43137"/>
                    </a:srgbClr>
                  </a:outerShdw>
                </a:effectLst>
              </a:rPr>
              <a:t> книгах», «</a:t>
            </a:r>
            <a:r>
              <a:rPr lang="ru-RU" sz="2700" b="1" dirty="0" err="1">
                <a:effectLst>
                  <a:outerShdw blurRad="38100" dist="38100" dir="2700000" algn="tl">
                    <a:srgbClr val="000000">
                      <a:alpha val="43137"/>
                    </a:srgbClr>
                  </a:outerShdw>
                </a:effectLst>
              </a:rPr>
              <a:t>розмірковування</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граматичний</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розбір</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давніх</a:t>
            </a:r>
            <a:r>
              <a:rPr lang="ru-RU" sz="2700" b="1" dirty="0">
                <a:effectLst>
                  <a:outerShdw blurRad="38100" dist="38100" dir="2700000" algn="tl">
                    <a:srgbClr val="000000">
                      <a:alpha val="43137"/>
                    </a:srgbClr>
                  </a:outerShdw>
                </a:effectLst>
              </a:rPr>
              <a:t> </a:t>
            </a:r>
            <a:r>
              <a:rPr lang="ru-RU" sz="2700" b="1" dirty="0" err="1">
                <a:effectLst>
                  <a:outerShdw blurRad="38100" dist="38100" dir="2700000" algn="tl">
                    <a:srgbClr val="000000">
                      <a:alpha val="43137"/>
                    </a:srgbClr>
                  </a:outerShdw>
                </a:effectLst>
              </a:rPr>
              <a:t>текстів</a:t>
            </a:r>
            <a:r>
              <a:rPr lang="ru-RU" sz="2700" b="1" dirty="0">
                <a:effectLst>
                  <a:outerShdw blurRad="38100" dist="38100" dir="2700000" algn="tl">
                    <a:srgbClr val="000000">
                      <a:alpha val="43137"/>
                    </a:srgbClr>
                  </a:outerShdw>
                </a:effectLst>
              </a:rPr>
              <a:t>. </a:t>
            </a:r>
            <a:r>
              <a:rPr lang="ru-RU" dirty="0"/>
              <a:t/>
            </a:r>
            <a:br>
              <a:rPr lang="ru-RU" dirty="0"/>
            </a:br>
            <a:endParaRPr lang="ru-RU" dirty="0"/>
          </a:p>
        </p:txBody>
      </p:sp>
    </p:spTree>
    <p:extLst>
      <p:ext uri="{BB962C8B-B14F-4D97-AF65-F5344CB8AC3E}">
        <p14:creationId xmlns:p14="http://schemas.microsoft.com/office/powerpoint/2010/main" val="6889323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208912" cy="5890666"/>
          </a:xfrm>
          <a:solidFill>
            <a:schemeClr val="bg1"/>
          </a:solidFill>
        </p:spPr>
        <p:txBody>
          <a:bodyPr>
            <a:normAutofit/>
          </a:bodyPr>
          <a:lstStyle/>
          <a:p>
            <a:r>
              <a:rPr lang="ru-RU" i="1" dirty="0">
                <a:solidFill>
                  <a:srgbClr val="FF0000"/>
                </a:solidFill>
                <a:effectLst>
                  <a:outerShdw blurRad="38100" dist="38100" dir="2700000" algn="tl">
                    <a:srgbClr val="000000">
                      <a:alpha val="43137"/>
                    </a:srgbClr>
                  </a:outerShdw>
                </a:effectLst>
              </a:rPr>
              <a:t>За типами </a:t>
            </a:r>
            <a:r>
              <a:rPr lang="ru-RU" i="1" dirty="0" err="1">
                <a:solidFill>
                  <a:srgbClr val="FF0000"/>
                </a:solidFill>
                <a:effectLst>
                  <a:outerShdw blurRad="38100" dist="38100" dir="2700000" algn="tl">
                    <a:srgbClr val="000000">
                      <a:alpha val="43137"/>
                    </a:srgbClr>
                  </a:outerShdw>
                </a:effectLst>
              </a:rPr>
              <a:t>документів</a:t>
            </a:r>
            <a:r>
              <a:rPr lang="ru-RU" i="1" dirty="0">
                <a:solidFill>
                  <a:srgbClr val="FF0000"/>
                </a:solidFill>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матеріал</a:t>
            </a:r>
            <a:r>
              <a:rPr lang="ru-RU" b="1" dirty="0">
                <a:effectLst>
                  <a:outerShdw blurRad="38100" dist="38100" dir="2700000" algn="tl">
                    <a:srgbClr val="000000">
                      <a:alpha val="43137"/>
                    </a:srgbClr>
                  </a:outerShdw>
                </a:effectLst>
              </a:rPr>
              <a:t> у списку </a:t>
            </a:r>
            <a:r>
              <a:rPr lang="ru-RU" b="1" dirty="0" err="1">
                <a:effectLst>
                  <a:outerShdw blurRad="38100" dist="38100" dir="2700000" algn="tl">
                    <a:srgbClr val="000000">
                      <a:alpha val="43137"/>
                    </a:srgbClr>
                  </a:outerShdw>
                </a:effectLst>
              </a:rPr>
              <a:t>розташовують</a:t>
            </a:r>
            <a:r>
              <a:rPr lang="ru-RU" b="1" dirty="0">
                <a:effectLst>
                  <a:outerShdw blurRad="38100" dist="38100" dir="2700000" algn="tl">
                    <a:srgbClr val="000000">
                      <a:alpha val="43137"/>
                    </a:srgbClr>
                  </a:outerShdw>
                </a:effectLst>
              </a:rPr>
              <a:t> за типом </a:t>
            </a:r>
            <a:r>
              <a:rPr lang="ru-RU" b="1" dirty="0" err="1">
                <a:effectLst>
                  <a:outerShdw blurRad="38100" dist="38100" dir="2700000" algn="tl">
                    <a:srgbClr val="000000">
                      <a:alpha val="43137"/>
                    </a:srgbClr>
                  </a:outerShdw>
                </a:effectLst>
              </a:rPr>
              <a:t>видання</a:t>
            </a:r>
            <a:r>
              <a:rPr lang="ru-RU" b="1" dirty="0">
                <a:effectLst>
                  <a:outerShdw blurRad="38100" dist="38100" dir="2700000" algn="tl">
                    <a:srgbClr val="000000">
                      <a:alpha val="43137"/>
                    </a:srgbClr>
                  </a:outerShdw>
                </a:effectLst>
              </a:rPr>
              <a:t> (книжки, статті, </a:t>
            </a:r>
            <a:r>
              <a:rPr lang="ru-RU" b="1" dirty="0" err="1">
                <a:effectLst>
                  <a:outerShdw blurRad="38100" dist="38100" dir="2700000" algn="tl">
                    <a:srgbClr val="000000">
                      <a:alpha val="43137"/>
                    </a:srgbClr>
                  </a:outerShdw>
                </a:effectLst>
              </a:rPr>
              <a:t>офіційні</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документи</a:t>
            </a:r>
            <a:r>
              <a:rPr lang="ru-RU" b="1" dirty="0">
                <a:effectLst>
                  <a:outerShdw blurRad="38100" dist="38100" dir="2700000" algn="tl">
                    <a:srgbClr val="000000">
                      <a:alpha val="43137"/>
                    </a:srgbClr>
                  </a:outerShdw>
                </a:effectLst>
              </a:rPr>
              <a:t>, </a:t>
            </a:r>
            <a:r>
              <a:rPr lang="ru-RU" b="1" dirty="0" err="1">
                <a:effectLst>
                  <a:outerShdw blurRad="38100" dist="38100" dir="2700000" algn="tl">
                    <a:srgbClr val="000000">
                      <a:alpha val="43137"/>
                    </a:srgbClr>
                  </a:outerShdw>
                </a:effectLst>
              </a:rPr>
              <a:t>стандарти</a:t>
            </a:r>
            <a:r>
              <a:rPr lang="ru-RU" b="1" dirty="0">
                <a:effectLst>
                  <a:outerShdw blurRad="38100" dist="38100" dir="2700000" algn="tl">
                    <a:srgbClr val="000000">
                      <a:alpha val="43137"/>
                    </a:srgbClr>
                  </a:outerShdw>
                </a:effectLst>
              </a:rPr>
              <a:t> тощо), а в межах </a:t>
            </a:r>
            <a:r>
              <a:rPr lang="ru-RU" b="1" dirty="0" err="1">
                <a:effectLst>
                  <a:outerShdw blurRad="38100" dist="38100" dir="2700000" algn="tl">
                    <a:srgbClr val="000000">
                      <a:alpha val="43137"/>
                    </a:srgbClr>
                  </a:outerShdw>
                </a:effectLst>
              </a:rPr>
              <a:t>розділу</a:t>
            </a:r>
            <a:r>
              <a:rPr lang="ru-RU" b="1" dirty="0">
                <a:effectLst>
                  <a:outerShdw blurRad="38100" dist="38100" dir="2700000" algn="tl">
                    <a:srgbClr val="000000">
                      <a:alpha val="43137"/>
                    </a:srgbClr>
                  </a:outerShdw>
                </a:effectLst>
              </a:rPr>
              <a:t> - за </a:t>
            </a:r>
            <a:r>
              <a:rPr lang="ru-RU" b="1" dirty="0" err="1">
                <a:effectLst>
                  <a:outerShdw blurRad="38100" dist="38100" dir="2700000" algn="tl">
                    <a:srgbClr val="000000">
                      <a:alpha val="43137"/>
                    </a:srgbClr>
                  </a:outerShdw>
                </a:effectLst>
              </a:rPr>
              <a:t>абеткою</a:t>
            </a:r>
            <a:r>
              <a:rPr lang="ru-RU" b="1" dirty="0">
                <a:effectLst>
                  <a:outerShdw blurRad="38100" dist="38100" dir="2700000" algn="tl">
                    <a:srgbClr val="000000">
                      <a:alpha val="43137"/>
                    </a:srgbClr>
                  </a:outerShdw>
                </a:effectLst>
              </a:rPr>
              <a:t>.</a:t>
            </a:r>
            <a:br>
              <a:rPr lang="ru-RU" b="1" dirty="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68629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5962674"/>
          </a:xfrm>
          <a:solidFill>
            <a:schemeClr val="bg1"/>
          </a:solidFill>
        </p:spPr>
        <p:txBody>
          <a:bodyPr>
            <a:normAutofit fontScale="90000"/>
          </a:bodyPr>
          <a:lstStyle/>
          <a:p>
            <a:r>
              <a:rPr lang="ru-RU" b="1" dirty="0" err="1">
                <a:solidFill>
                  <a:srgbClr val="FF0000"/>
                </a:solidFill>
                <a:effectLst>
                  <a:outerShdw blurRad="38100" dist="38100" dir="2700000" algn="tl">
                    <a:srgbClr val="000000">
                      <a:alpha val="43137"/>
                    </a:srgbClr>
                  </a:outerShdw>
                </a:effectLst>
              </a:rPr>
              <a:t>Хронологічний</a:t>
            </a:r>
            <a:r>
              <a:rPr lang="ru-RU" b="1" dirty="0">
                <a:solidFill>
                  <a:srgbClr val="FF0000"/>
                </a:solidFill>
                <a:effectLst>
                  <a:outerShdw blurRad="38100" dist="38100" dir="2700000" algn="tl">
                    <a:srgbClr val="000000">
                      <a:alpha val="43137"/>
                    </a:srgbClr>
                  </a:outerShdw>
                </a:effectLst>
              </a:rPr>
              <a:t> список </a:t>
            </a:r>
            <a:r>
              <a:rPr lang="ru-RU" b="1" i="1" dirty="0" err="1">
                <a:effectLst>
                  <a:outerShdw blurRad="38100" dist="38100" dir="2700000" algn="tl">
                    <a:srgbClr val="000000">
                      <a:alpha val="43137"/>
                    </a:srgbClr>
                  </a:outerShdw>
                </a:effectLst>
              </a:rPr>
              <a:t>зазвичай</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використовують</a:t>
            </a:r>
            <a:r>
              <a:rPr lang="ru-RU" b="1" i="1" dirty="0">
                <a:effectLst>
                  <a:outerShdw blurRad="38100" dist="38100" dir="2700000" algn="tl">
                    <a:srgbClr val="000000">
                      <a:alpha val="43137"/>
                    </a:srgbClr>
                  </a:outerShdw>
                </a:effectLst>
              </a:rPr>
              <a:t> у </a:t>
            </a:r>
            <a:r>
              <a:rPr lang="ru-RU" b="1" i="1" dirty="0" err="1">
                <a:effectLst>
                  <a:outerShdw blurRad="38100" dist="38100" dir="2700000" algn="tl">
                    <a:srgbClr val="000000">
                      <a:alpha val="43137"/>
                    </a:srgbClr>
                  </a:outerShdw>
                </a:effectLst>
              </a:rPr>
              <a:t>працях</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історичного</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спрямування</a:t>
            </a:r>
            <a:r>
              <a:rPr lang="ru-RU" b="1" i="1" dirty="0">
                <a:effectLst>
                  <a:outerShdw blurRad="38100" dist="38100" dir="2700000" algn="tl">
                    <a:srgbClr val="000000">
                      <a:alpha val="43137"/>
                    </a:srgbClr>
                  </a:outerShdw>
                </a:effectLst>
              </a:rPr>
              <a:t>, де </a:t>
            </a:r>
            <a:r>
              <a:rPr lang="ru-RU" b="1" i="1" dirty="0" err="1">
                <a:effectLst>
                  <a:outerShdw blurRad="38100" dist="38100" dir="2700000" algn="tl">
                    <a:srgbClr val="000000">
                      <a:alpha val="43137"/>
                    </a:srgbClr>
                  </a:outerShdw>
                </a:effectLst>
              </a:rPr>
              <a:t>важливо</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продемонструвати</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періоди</a:t>
            </a:r>
            <a:r>
              <a:rPr lang="ru-RU" b="1" i="1" dirty="0">
                <a:effectLst>
                  <a:outerShdw blurRad="38100" dist="38100" dir="2700000" algn="tl">
                    <a:srgbClr val="000000">
                      <a:alpha val="43137"/>
                    </a:srgbClr>
                  </a:outerShdw>
                </a:effectLst>
              </a:rPr>
              <a:t> і </a:t>
            </a:r>
            <a:r>
              <a:rPr lang="ru-RU" b="1" i="1" dirty="0" err="1">
                <a:effectLst>
                  <a:outerShdw blurRad="38100" dist="38100" dir="2700000" algn="tl">
                    <a:srgbClr val="000000">
                      <a:alpha val="43137"/>
                    </a:srgbClr>
                  </a:outerShdw>
                </a:effectLst>
              </a:rPr>
              <a:t>звернути</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увагу</a:t>
            </a:r>
            <a:r>
              <a:rPr lang="ru-RU" b="1" i="1" dirty="0">
                <a:effectLst>
                  <a:outerShdw blurRad="38100" dist="38100" dir="2700000" algn="tl">
                    <a:srgbClr val="000000">
                      <a:alpha val="43137"/>
                    </a:srgbClr>
                  </a:outerShdw>
                </a:effectLst>
              </a:rPr>
              <a:t> на те, коли </a:t>
            </a:r>
            <a:r>
              <a:rPr lang="ru-RU" b="1" i="1" dirty="0" err="1">
                <a:effectLst>
                  <a:outerShdw blurRad="38100" dist="38100" dir="2700000" algn="tl">
                    <a:srgbClr val="000000">
                      <a:alpha val="43137"/>
                    </a:srgbClr>
                  </a:outerShdw>
                </a:effectLst>
              </a:rPr>
              <a:t>опубліковано</a:t>
            </a:r>
            <a:r>
              <a:rPr lang="ru-RU" b="1" i="1" dirty="0">
                <a:effectLst>
                  <a:outerShdw blurRad="38100" dist="38100" dir="2700000" algn="tl">
                    <a:srgbClr val="000000">
                      <a:alpha val="43137"/>
                    </a:srgbClr>
                  </a:outerShdw>
                </a:effectLst>
              </a:rPr>
              <a:t> те </a:t>
            </a:r>
            <a:r>
              <a:rPr lang="ru-RU" b="1" i="1" dirty="0" err="1">
                <a:effectLst>
                  <a:outerShdw blurRad="38100" dist="38100" dir="2700000" algn="tl">
                    <a:srgbClr val="000000">
                      <a:alpha val="43137"/>
                    </a:srgbClr>
                  </a:outerShdw>
                </a:effectLst>
              </a:rPr>
              <a:t>чи</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інше</a:t>
            </a:r>
            <a:r>
              <a:rPr lang="ru-RU" b="1" i="1" dirty="0">
                <a:effectLst>
                  <a:outerShdw blurRad="38100" dist="38100" dir="2700000" algn="tl">
                    <a:srgbClr val="000000">
                      <a:alpha val="43137"/>
                    </a:srgbClr>
                  </a:outerShdw>
                </a:effectLst>
              </a:rPr>
              <a:t> </a:t>
            </a:r>
            <a:r>
              <a:rPr lang="ru-RU" b="1" i="1" dirty="0" err="1">
                <a:effectLst>
                  <a:outerShdw blurRad="38100" dist="38100" dir="2700000" algn="tl">
                    <a:srgbClr val="000000">
                      <a:alpha val="43137"/>
                    </a:srgbClr>
                  </a:outerShdw>
                </a:effectLst>
              </a:rPr>
              <a:t>джерело</a:t>
            </a:r>
            <a:r>
              <a:rPr lang="ru-RU" b="1" i="1" dirty="0">
                <a:effectLst>
                  <a:outerShdw blurRad="38100" dist="38100" dir="2700000" algn="tl">
                    <a:srgbClr val="000000">
                      <a:alpha val="43137"/>
                    </a:srgbClr>
                  </a:outerShdw>
                </a:effectLst>
              </a:rPr>
              <a:t>.</a:t>
            </a:r>
            <a:r>
              <a:rPr lang="ru-RU" dirty="0"/>
              <a:t/>
            </a:r>
            <a:br>
              <a:rPr lang="ru-RU" dirty="0"/>
            </a:br>
            <a:endParaRPr lang="ru-RU" dirty="0"/>
          </a:p>
        </p:txBody>
      </p:sp>
    </p:spTree>
    <p:extLst>
      <p:ext uri="{BB962C8B-B14F-4D97-AF65-F5344CB8AC3E}">
        <p14:creationId xmlns:p14="http://schemas.microsoft.com/office/powerpoint/2010/main" val="40545596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5746650"/>
          </a:xfrm>
          <a:solidFill>
            <a:schemeClr val="bg1"/>
          </a:solidFill>
        </p:spPr>
        <p:txBody>
          <a:bodyPr>
            <a:normAutofit/>
          </a:bodyPr>
          <a:lstStyle/>
          <a:p>
            <a:r>
              <a:rPr lang="ru-RU" b="1" dirty="0">
                <a:solidFill>
                  <a:srgbClr val="FF0000"/>
                </a:solidFill>
                <a:effectLst>
                  <a:outerShdw blurRad="38100" dist="38100" dir="2700000" algn="tl">
                    <a:srgbClr val="000000">
                      <a:alpha val="43137"/>
                    </a:srgbClr>
                  </a:outerShdw>
                </a:effectLst>
              </a:rPr>
              <a:t>У порядку </a:t>
            </a:r>
            <a:r>
              <a:rPr lang="ru-RU" b="1" dirty="0" err="1">
                <a:solidFill>
                  <a:srgbClr val="FF0000"/>
                </a:solidFill>
                <a:effectLst>
                  <a:outerShdw blurRad="38100" dist="38100" dir="2700000" algn="tl">
                    <a:srgbClr val="000000">
                      <a:alpha val="43137"/>
                    </a:srgbClr>
                  </a:outerShdw>
                </a:effectLst>
              </a:rPr>
              <a:t>цитування</a:t>
            </a:r>
            <a:r>
              <a:rPr lang="ru-RU" dirty="0"/>
              <a:t>: </a:t>
            </a:r>
            <a:r>
              <a:rPr lang="ru-RU" dirty="0" smtClean="0"/>
              <a:t/>
            </a:r>
            <a:br>
              <a:rPr lang="ru-RU" dirty="0" smtClean="0"/>
            </a:br>
            <a:r>
              <a:rPr lang="ru-RU" b="1" i="1" dirty="0" err="1" smtClean="0"/>
              <a:t>такий</a:t>
            </a:r>
            <a:r>
              <a:rPr lang="ru-RU" b="1" i="1" dirty="0" smtClean="0"/>
              <a:t> </a:t>
            </a:r>
            <a:r>
              <a:rPr lang="ru-RU" b="1" i="1" dirty="0" err="1"/>
              <a:t>спосіб</a:t>
            </a:r>
            <a:r>
              <a:rPr lang="ru-RU" b="1" i="1" dirty="0"/>
              <a:t> </a:t>
            </a:r>
            <a:r>
              <a:rPr lang="ru-RU" b="1" i="1" dirty="0" err="1"/>
              <a:t>застосовують</a:t>
            </a:r>
            <a:r>
              <a:rPr lang="ru-RU" b="1" i="1" dirty="0"/>
              <a:t> </a:t>
            </a:r>
            <a:r>
              <a:rPr lang="ru-RU" b="1" i="1" dirty="0" err="1"/>
              <a:t>зазвичай</a:t>
            </a:r>
            <a:r>
              <a:rPr lang="ru-RU" b="1" i="1" dirty="0"/>
              <a:t> у </a:t>
            </a:r>
            <a:r>
              <a:rPr lang="ru-RU" b="1" i="1" dirty="0" err="1"/>
              <a:t>статтях</a:t>
            </a:r>
            <a:r>
              <a:rPr lang="ru-RU" b="1" i="1" dirty="0"/>
              <a:t> (</a:t>
            </a:r>
            <a:r>
              <a:rPr lang="ru-RU" b="1" i="1" dirty="0" err="1"/>
              <a:t>доповідях</a:t>
            </a:r>
            <a:r>
              <a:rPr lang="ru-RU" b="1" i="1" dirty="0"/>
              <a:t>), де список </a:t>
            </a:r>
            <a:r>
              <a:rPr lang="ru-RU" b="1" i="1" dirty="0" err="1"/>
              <a:t>використаних</a:t>
            </a:r>
            <a:r>
              <a:rPr lang="ru-RU" b="1" i="1" dirty="0"/>
              <a:t> </a:t>
            </a:r>
            <a:r>
              <a:rPr lang="ru-RU" b="1" i="1" dirty="0" err="1"/>
              <a:t>джерел</a:t>
            </a:r>
            <a:r>
              <a:rPr lang="ru-RU" b="1" i="1" dirty="0"/>
              <a:t> </a:t>
            </a:r>
            <a:r>
              <a:rPr lang="ru-RU" b="1" i="1" dirty="0" smtClean="0"/>
              <a:t>невеликий</a:t>
            </a:r>
            <a:r>
              <a:rPr lang="ru-RU" dirty="0"/>
              <a:t/>
            </a:r>
            <a:br>
              <a:rPr lang="ru-RU" dirty="0"/>
            </a:br>
            <a:endParaRPr lang="ru-RU" dirty="0"/>
          </a:p>
        </p:txBody>
      </p:sp>
    </p:spTree>
    <p:extLst>
      <p:ext uri="{BB962C8B-B14F-4D97-AF65-F5344CB8AC3E}">
        <p14:creationId xmlns:p14="http://schemas.microsoft.com/office/powerpoint/2010/main" val="10508416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68313" y="260350"/>
            <a:ext cx="8229600" cy="1143000"/>
          </a:xfrm>
          <a:solidFill>
            <a:srgbClr val="BBFEA0"/>
          </a:solidFill>
        </p:spPr>
        <p:txBody>
          <a:bodyPr>
            <a:normAutofit fontScale="90000"/>
          </a:bodyPr>
          <a:lstStyle/>
          <a:p>
            <a:pPr eaLnBrk="1" hangingPunct="1"/>
            <a:r>
              <a:rPr lang="uk-UA" sz="4000" b="1" dirty="0" smtClean="0">
                <a:effectLst>
                  <a:outerShdw blurRad="38100" dist="38100" dir="2700000" algn="tl">
                    <a:srgbClr val="000000">
                      <a:alpha val="43137"/>
                    </a:srgbClr>
                  </a:outerShdw>
                </a:effectLst>
              </a:rPr>
              <a:t>СПИСОК ВИКОРИСТАНОЇ ЛІТЕРАТУРИ</a:t>
            </a:r>
            <a:endParaRPr lang="ru-RU" sz="4000" b="1" dirty="0" smtClean="0">
              <a:effectLst>
                <a:outerShdw blurRad="38100" dist="38100" dir="2700000" algn="tl">
                  <a:srgbClr val="000000">
                    <a:alpha val="43137"/>
                  </a:srgbClr>
                </a:outerShdw>
              </a:effectLst>
            </a:endParaRPr>
          </a:p>
        </p:txBody>
      </p:sp>
      <p:sp>
        <p:nvSpPr>
          <p:cNvPr id="47107" name="Rectangle 3"/>
          <p:cNvSpPr>
            <a:spLocks noGrp="1" noChangeArrowheads="1"/>
          </p:cNvSpPr>
          <p:nvPr>
            <p:ph type="body" idx="1"/>
          </p:nvPr>
        </p:nvSpPr>
        <p:spPr>
          <a:xfrm>
            <a:off x="251520" y="1600200"/>
            <a:ext cx="8640960" cy="4525963"/>
          </a:xfrm>
          <a:solidFill>
            <a:schemeClr val="bg1">
              <a:lumMod val="95000"/>
            </a:schemeClr>
          </a:solidFill>
        </p:spPr>
        <p:txBody>
          <a:bodyPr/>
          <a:lstStyle/>
          <a:p>
            <a:pPr marL="609600" indent="-609600" eaLnBrk="1" hangingPunct="1"/>
            <a:r>
              <a:rPr lang="uk-UA" b="1" dirty="0" smtClean="0">
                <a:effectLst>
                  <a:outerShdw blurRad="38100" dist="38100" dir="2700000" algn="tl">
                    <a:srgbClr val="000000">
                      <a:alpha val="43137"/>
                    </a:srgbClr>
                  </a:outerShdw>
                </a:effectLst>
              </a:rPr>
              <a:t>Як стати майстерним педагогом [Текст] : навчально-методичний посібник / за ред. Л.І. Даниленко. – К.: </a:t>
            </a:r>
            <a:r>
              <a:rPr lang="uk-UA" b="1" dirty="0" err="1" smtClean="0">
                <a:effectLst>
                  <a:outerShdw blurRad="38100" dist="38100" dir="2700000" algn="tl">
                    <a:srgbClr val="000000">
                      <a:alpha val="43137"/>
                    </a:srgbClr>
                  </a:outerShdw>
                </a:effectLst>
              </a:rPr>
              <a:t>Етіс</a:t>
            </a:r>
            <a:r>
              <a:rPr lang="uk-UA" b="1" dirty="0" smtClean="0">
                <a:effectLst>
                  <a:outerShdw blurRad="38100" dist="38100" dir="2700000" algn="tl">
                    <a:srgbClr val="000000">
                      <a:alpha val="43137"/>
                    </a:srgbClr>
                  </a:outerShdw>
                </a:effectLst>
              </a:rPr>
              <a:t> плюс, 2007. – 184 с.</a:t>
            </a:r>
          </a:p>
          <a:p>
            <a:pPr marL="609600" indent="-609600" eaLnBrk="1" hangingPunct="1"/>
            <a:r>
              <a:rPr lang="uk-UA" b="1" dirty="0" err="1" smtClean="0">
                <a:effectLst>
                  <a:outerShdw blurRad="38100" dist="38100" dir="2700000" algn="tl">
                    <a:srgbClr val="000000">
                      <a:alpha val="43137"/>
                    </a:srgbClr>
                  </a:outerShdw>
                </a:effectLst>
              </a:rPr>
              <a:t>Пуцов</a:t>
            </a:r>
            <a:r>
              <a:rPr lang="uk-UA" b="1" dirty="0" smtClean="0">
                <a:effectLst>
                  <a:outerShdw blurRad="38100" dist="38100" dir="2700000" algn="tl">
                    <a:srgbClr val="000000">
                      <a:alpha val="43137"/>
                    </a:srgbClr>
                  </a:outerShdw>
                </a:effectLst>
              </a:rPr>
              <a:t>, В.І. Особливості навчання дорослої людини [Текст] : </a:t>
            </a:r>
            <a:r>
              <a:rPr lang="uk-UA" b="1" dirty="0" err="1" smtClean="0">
                <a:effectLst>
                  <a:outerShdw blurRad="38100" dist="38100" dir="2700000" algn="tl">
                    <a:srgbClr val="000000">
                      <a:alpha val="43137"/>
                    </a:srgbClr>
                  </a:outerShdw>
                </a:effectLst>
              </a:rPr>
              <a:t>навч</a:t>
            </a:r>
            <a:r>
              <a:rPr lang="uk-UA" b="1" dirty="0" smtClean="0">
                <a:effectLst>
                  <a:outerShdw blurRad="38100" dist="38100" dir="2700000" algn="tl">
                    <a:srgbClr val="000000">
                      <a:alpha val="43137"/>
                    </a:srgbClr>
                  </a:outerShdw>
                </a:effectLst>
              </a:rPr>
              <a:t>. </a:t>
            </a:r>
            <a:r>
              <a:rPr lang="uk-UA" b="1" dirty="0" err="1" smtClean="0">
                <a:effectLst>
                  <a:outerShdw blurRad="38100" dist="38100" dir="2700000" algn="tl">
                    <a:srgbClr val="000000">
                      <a:alpha val="43137"/>
                    </a:srgbClr>
                  </a:outerShdw>
                </a:effectLst>
              </a:rPr>
              <a:t>посіб</a:t>
            </a:r>
            <a:r>
              <a:rPr lang="uk-UA" b="1" dirty="0" smtClean="0">
                <a:effectLst>
                  <a:outerShdw blurRad="38100" dist="38100" dir="2700000" algn="tl">
                    <a:srgbClr val="000000">
                      <a:alpha val="43137"/>
                    </a:srgbClr>
                  </a:outerShdw>
                </a:effectLst>
              </a:rPr>
              <a:t>. / В.І. </a:t>
            </a:r>
            <a:r>
              <a:rPr lang="uk-UA" b="1" dirty="0" err="1" smtClean="0">
                <a:effectLst>
                  <a:outerShdw blurRad="38100" dist="38100" dir="2700000" algn="tl">
                    <a:srgbClr val="000000">
                      <a:alpha val="43137"/>
                    </a:srgbClr>
                  </a:outerShdw>
                </a:effectLst>
              </a:rPr>
              <a:t>Пуцов</a:t>
            </a:r>
            <a:r>
              <a:rPr lang="uk-UA" b="1" dirty="0" smtClean="0">
                <a:effectLst>
                  <a:outerShdw blurRad="38100" dist="38100" dir="2700000" algn="tl">
                    <a:srgbClr val="000000">
                      <a:alpha val="43137"/>
                    </a:srgbClr>
                  </a:outerShdw>
                </a:effectLst>
              </a:rPr>
              <a:t>, Л.Я. </a:t>
            </a:r>
            <a:r>
              <a:rPr lang="uk-UA" b="1" dirty="0" err="1" smtClean="0">
                <a:effectLst>
                  <a:outerShdw blurRad="38100" dist="38100" dir="2700000" algn="tl">
                    <a:srgbClr val="000000">
                      <a:alpha val="43137"/>
                    </a:srgbClr>
                  </a:outerShdw>
                </a:effectLst>
              </a:rPr>
              <a:t>Набока</a:t>
            </a:r>
            <a:r>
              <a:rPr lang="uk-UA" b="1" dirty="0" smtClean="0">
                <a:effectLst>
                  <a:outerShdw blurRad="38100" dist="38100" dir="2700000" algn="tl">
                    <a:srgbClr val="000000">
                      <a:alpha val="43137"/>
                    </a:srgbClr>
                  </a:outerShdw>
                </a:effectLst>
              </a:rPr>
              <a:t>. – К.: ЦІППО, 2015. – 60 с.</a:t>
            </a:r>
            <a:endParaRPr lang="ru-RU"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729618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solidFill>
            <a:srgbClr val="BBFEA0"/>
          </a:solidFill>
        </p:spPr>
        <p:txBody>
          <a:bodyPr/>
          <a:lstStyle/>
          <a:p>
            <a:pPr eaLnBrk="1" hangingPunct="1"/>
            <a:r>
              <a:rPr lang="uk-UA" sz="5400" b="1" smtClean="0"/>
              <a:t>ДИСЕРТАЦІЯ</a:t>
            </a:r>
            <a:endParaRPr lang="ru-RU" sz="5400" b="1" smtClean="0"/>
          </a:p>
        </p:txBody>
      </p:sp>
      <p:sp>
        <p:nvSpPr>
          <p:cNvPr id="48131" name="Rectangle 3"/>
          <p:cNvSpPr>
            <a:spLocks noGrp="1" noChangeArrowheads="1"/>
          </p:cNvSpPr>
          <p:nvPr>
            <p:ph type="body" idx="1"/>
          </p:nvPr>
        </p:nvSpPr>
        <p:spPr>
          <a:solidFill>
            <a:schemeClr val="bg1">
              <a:lumMod val="95000"/>
            </a:schemeClr>
          </a:solidFill>
          <a:ln>
            <a:solidFill>
              <a:schemeClr val="hlink"/>
            </a:solidFill>
            <a:miter lim="800000"/>
            <a:headEnd/>
            <a:tailEnd/>
          </a:ln>
        </p:spPr>
        <p:txBody>
          <a:bodyPr/>
          <a:lstStyle/>
          <a:p>
            <a:pPr marL="609600" indent="-609600" eaLnBrk="1" hangingPunct="1"/>
            <a:r>
              <a:rPr lang="uk-UA" b="1" dirty="0" smtClean="0"/>
              <a:t>Дьяченко, Б.А. Розвиток професіоналізму молодого вчителя в системі післядипломної освіти [Текст] : автореф. …дис. канд. пед. наук (13.00.04) / Б.А. Дьяченко; [Центр. ін-т післядипломної пед. освіти АПН України]. – К., 2000. – 19 с.</a:t>
            </a:r>
            <a:endParaRPr lang="ru-RU" b="1" dirty="0" smtClean="0"/>
          </a:p>
        </p:txBody>
      </p:sp>
    </p:spTree>
    <p:extLst>
      <p:ext uri="{BB962C8B-B14F-4D97-AF65-F5344CB8AC3E}">
        <p14:creationId xmlns:p14="http://schemas.microsoft.com/office/powerpoint/2010/main" val="22186577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solidFill>
            <a:srgbClr val="BBFEA0"/>
          </a:solidFill>
        </p:spPr>
        <p:txBody>
          <a:bodyPr/>
          <a:lstStyle/>
          <a:p>
            <a:pPr eaLnBrk="1" hangingPunct="1"/>
            <a:r>
              <a:rPr lang="uk-UA" sz="4800" b="1" smtClean="0"/>
              <a:t>ЖУРНАЛ, ГАЗЕТА</a:t>
            </a:r>
            <a:endParaRPr lang="ru-RU" sz="4800" b="1" smtClean="0"/>
          </a:p>
        </p:txBody>
      </p:sp>
      <p:sp>
        <p:nvSpPr>
          <p:cNvPr id="49155" name="Rectangle 3"/>
          <p:cNvSpPr>
            <a:spLocks noGrp="1" noChangeArrowheads="1"/>
          </p:cNvSpPr>
          <p:nvPr>
            <p:ph type="body" idx="1"/>
          </p:nvPr>
        </p:nvSpPr>
        <p:spPr>
          <a:solidFill>
            <a:schemeClr val="bg1">
              <a:lumMod val="95000"/>
            </a:schemeClr>
          </a:solidFill>
        </p:spPr>
        <p:txBody>
          <a:bodyPr/>
          <a:lstStyle/>
          <a:p>
            <a:pPr marL="609600" indent="-609600" eaLnBrk="1" hangingPunct="1"/>
            <a:r>
              <a:rPr lang="uk-UA" sz="4000" b="1" dirty="0" err="1" smtClean="0"/>
              <a:t>Сігаєва</a:t>
            </a:r>
            <a:r>
              <a:rPr lang="uk-UA" sz="4000" b="1" dirty="0" smtClean="0"/>
              <a:t>, Л.Є. Неперервна освіта в Україні: її складові і тенденції розвитку [Текст] / Л.Є. </a:t>
            </a:r>
            <a:r>
              <a:rPr lang="uk-UA" sz="4000" b="1" dirty="0" err="1" smtClean="0"/>
              <a:t>Сігаєва</a:t>
            </a:r>
            <a:r>
              <a:rPr lang="uk-UA" sz="4000" b="1" dirty="0" smtClean="0"/>
              <a:t> // Післядипломна освіта в Україні. – 2009. – № 1. – С. 45-46.</a:t>
            </a:r>
            <a:endParaRPr lang="ru-RU" sz="4000" b="1" dirty="0" smtClean="0"/>
          </a:p>
        </p:txBody>
      </p:sp>
    </p:spTree>
    <p:extLst>
      <p:ext uri="{BB962C8B-B14F-4D97-AF65-F5344CB8AC3E}">
        <p14:creationId xmlns:p14="http://schemas.microsoft.com/office/powerpoint/2010/main" val="1457427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solidFill>
            <a:srgbClr val="BBFEA0"/>
          </a:solidFill>
          <a:ln>
            <a:solidFill>
              <a:schemeClr val="accent2"/>
            </a:solidFill>
            <a:miter lim="800000"/>
            <a:headEnd/>
            <a:tailEnd/>
          </a:ln>
        </p:spPr>
        <p:txBody>
          <a:bodyPr/>
          <a:lstStyle/>
          <a:p>
            <a:pPr eaLnBrk="1" hangingPunct="1"/>
            <a:r>
              <a:rPr lang="uk-UA" sz="5400" b="1" smtClean="0"/>
              <a:t>Інтернет-ресурси:</a:t>
            </a:r>
            <a:r>
              <a:rPr lang="ru-RU" smtClean="0"/>
              <a:t> </a:t>
            </a:r>
          </a:p>
        </p:txBody>
      </p:sp>
      <p:sp>
        <p:nvSpPr>
          <p:cNvPr id="50179" name="Rectangle 3"/>
          <p:cNvSpPr>
            <a:spLocks noGrp="1" noChangeArrowheads="1"/>
          </p:cNvSpPr>
          <p:nvPr>
            <p:ph type="body" idx="1"/>
          </p:nvPr>
        </p:nvSpPr>
        <p:spPr>
          <a:xfrm>
            <a:off x="179388" y="1600200"/>
            <a:ext cx="8507412" cy="4525963"/>
          </a:xfrm>
          <a:solidFill>
            <a:schemeClr val="bg1">
              <a:lumMod val="95000"/>
            </a:schemeClr>
          </a:solidFill>
          <a:ln>
            <a:solidFill>
              <a:schemeClr val="hlink"/>
            </a:solidFill>
            <a:miter lim="800000"/>
            <a:headEnd/>
            <a:tailEnd/>
          </a:ln>
        </p:spPr>
        <p:txBody>
          <a:bodyPr/>
          <a:lstStyle/>
          <a:p>
            <a:pPr marL="609600" indent="-609600" algn="ctr" eaLnBrk="1" hangingPunct="1">
              <a:buFontTx/>
              <a:buNone/>
            </a:pPr>
            <a:r>
              <a:rPr lang="uk-UA" sz="3600" b="1" dirty="0" smtClean="0"/>
              <a:t>Губаш, О.П. Післядипломна освіта вчителів і управління нею як педагогічна проблема [Електронний ресурс] / О.П. Губаш. – Режим доступу: </a:t>
            </a:r>
            <a:r>
              <a:rPr lang="en-US" sz="3600" b="1" dirty="0" smtClean="0"/>
              <a:t>www</a:t>
            </a:r>
            <a:r>
              <a:rPr lang="uk-UA" sz="3600" b="1" dirty="0" smtClean="0"/>
              <a:t>. </a:t>
            </a:r>
            <a:r>
              <a:rPr lang="pl-PL" sz="3600" b="1" dirty="0" smtClean="0"/>
              <a:t>URL</a:t>
            </a:r>
            <a:r>
              <a:rPr lang="uk-UA" sz="3600" b="1" dirty="0" smtClean="0"/>
              <a:t>:</a:t>
            </a:r>
            <a:r>
              <a:rPr lang="uk-UA" dirty="0" smtClean="0"/>
              <a:t> </a:t>
            </a:r>
            <a:r>
              <a:rPr lang="en-US" dirty="0" err="1" smtClean="0">
                <a:hlinkClick r:id="rId2"/>
              </a:rPr>
              <a:t>mhtml</a:t>
            </a:r>
            <a:r>
              <a:rPr lang="uk-UA" dirty="0" smtClean="0">
                <a:hlinkClick r:id="rId2"/>
              </a:rPr>
              <a:t>:</a:t>
            </a:r>
            <a:r>
              <a:rPr lang="en-US" dirty="0" smtClean="0">
                <a:hlinkClick r:id="rId2"/>
              </a:rPr>
              <a:t>http</a:t>
            </a:r>
            <a:r>
              <a:rPr lang="uk-UA" dirty="0" smtClean="0">
                <a:hlinkClick r:id="rId2"/>
              </a:rPr>
              <a:t>://</a:t>
            </a:r>
            <a:r>
              <a:rPr lang="en-US" dirty="0" err="1" smtClean="0">
                <a:hlinkClick r:id="rId2"/>
              </a:rPr>
              <a:t>lkartashova</a:t>
            </a:r>
            <a:r>
              <a:rPr lang="uk-UA" dirty="0" smtClean="0">
                <a:hlinkClick r:id="rId2"/>
              </a:rPr>
              <a:t>.</a:t>
            </a:r>
            <a:r>
              <a:rPr lang="en-US" dirty="0" smtClean="0">
                <a:hlinkClick r:id="rId2"/>
              </a:rPr>
              <a:t>at</a:t>
            </a:r>
            <a:r>
              <a:rPr lang="uk-UA" dirty="0" smtClean="0">
                <a:hlinkClick r:id="rId2"/>
              </a:rPr>
              <a:t>.</a:t>
            </a:r>
            <a:r>
              <a:rPr lang="en-US" dirty="0" err="1" smtClean="0">
                <a:hlinkClick r:id="rId2"/>
              </a:rPr>
              <a:t>ua</a:t>
            </a:r>
            <a:r>
              <a:rPr lang="uk-UA" dirty="0" smtClean="0">
                <a:hlinkClick r:id="rId2"/>
              </a:rPr>
              <a:t>/</a:t>
            </a:r>
            <a:r>
              <a:rPr lang="en-US" dirty="0" err="1" smtClean="0">
                <a:hlinkClick r:id="rId2"/>
              </a:rPr>
              <a:t>Gubash</a:t>
            </a:r>
            <a:r>
              <a:rPr lang="uk-UA" dirty="0" smtClean="0">
                <a:hlinkClick r:id="rId2"/>
              </a:rPr>
              <a:t>.</a:t>
            </a:r>
            <a:r>
              <a:rPr lang="en-US" dirty="0" err="1" smtClean="0">
                <a:hlinkClick r:id="rId2"/>
              </a:rPr>
              <a:t>mht</a:t>
            </a:r>
            <a:endParaRPr lang="ru-RU" dirty="0" smtClean="0"/>
          </a:p>
        </p:txBody>
      </p:sp>
    </p:spTree>
    <p:extLst>
      <p:ext uri="{BB962C8B-B14F-4D97-AF65-F5344CB8AC3E}">
        <p14:creationId xmlns:p14="http://schemas.microsoft.com/office/powerpoint/2010/main" val="7830036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solidFill>
            <a:srgbClr val="BBFEA0"/>
          </a:solidFill>
        </p:spPr>
        <p:txBody>
          <a:bodyPr/>
          <a:lstStyle/>
          <a:p>
            <a:pPr eaLnBrk="1" hangingPunct="1"/>
            <a:r>
              <a:rPr lang="uk-UA" smtClean="0"/>
              <a:t>Література іноземною мовою</a:t>
            </a:r>
            <a:endParaRPr lang="ru-RU" smtClean="0"/>
          </a:p>
        </p:txBody>
      </p:sp>
      <p:sp>
        <p:nvSpPr>
          <p:cNvPr id="51203" name="Rectangle 3"/>
          <p:cNvSpPr>
            <a:spLocks noGrp="1" noChangeArrowheads="1"/>
          </p:cNvSpPr>
          <p:nvPr>
            <p:ph type="body" idx="1"/>
          </p:nvPr>
        </p:nvSpPr>
        <p:spPr>
          <a:solidFill>
            <a:schemeClr val="bg1">
              <a:lumMod val="95000"/>
            </a:schemeClr>
          </a:solidFill>
          <a:ln>
            <a:solidFill>
              <a:schemeClr val="hlink"/>
            </a:solidFill>
            <a:miter lim="800000"/>
            <a:headEnd/>
            <a:tailEnd/>
          </a:ln>
        </p:spPr>
        <p:txBody>
          <a:bodyPr/>
          <a:lstStyle/>
          <a:p>
            <a:pPr marL="609600" indent="-609600" eaLnBrk="1" hangingPunct="1"/>
            <a:r>
              <a:rPr lang="en-US" dirty="0" err="1" smtClean="0"/>
              <a:t>Hutmacher</a:t>
            </a:r>
            <a:r>
              <a:rPr lang="en-US" dirty="0" smtClean="0"/>
              <a:t>, </a:t>
            </a:r>
            <a:r>
              <a:rPr lang="en-US" dirty="0" err="1" smtClean="0"/>
              <a:t>Walo</a:t>
            </a:r>
            <a:r>
              <a:rPr lang="en-US" dirty="0" smtClean="0"/>
              <a:t>. Key competencies for Europe </a:t>
            </a:r>
            <a:r>
              <a:rPr lang="uk-UA" dirty="0" smtClean="0"/>
              <a:t>[</a:t>
            </a:r>
            <a:r>
              <a:rPr lang="en-US" dirty="0" smtClean="0"/>
              <a:t>Text</a:t>
            </a:r>
            <a:r>
              <a:rPr lang="uk-UA" dirty="0" smtClean="0"/>
              <a:t>] : </a:t>
            </a:r>
            <a:r>
              <a:rPr lang="en-US" dirty="0" smtClean="0"/>
              <a:t>report of the Symposium Berne, Switzerland 27-30 March, 1996. Council for Cultural Co-operation (CDCC) </a:t>
            </a:r>
            <a:r>
              <a:rPr lang="uk-UA" dirty="0" smtClean="0"/>
              <a:t>/</a:t>
            </a:r>
            <a:r>
              <a:rPr lang="en-US" dirty="0" smtClean="0"/>
              <a:t> </a:t>
            </a:r>
            <a:r>
              <a:rPr lang="en-US" dirty="0" err="1" smtClean="0"/>
              <a:t>Walo</a:t>
            </a:r>
            <a:r>
              <a:rPr lang="en-US" dirty="0" smtClean="0"/>
              <a:t> </a:t>
            </a:r>
            <a:r>
              <a:rPr lang="en-US" dirty="0" err="1" smtClean="0"/>
              <a:t>Hutmacher</a:t>
            </a:r>
            <a:r>
              <a:rPr lang="en-US" dirty="0" smtClean="0"/>
              <a:t> // Secondary Education for Europe Strasburg. – 1997. – P. 8-17.</a:t>
            </a:r>
            <a:endParaRPr lang="ru-RU" dirty="0" smtClean="0"/>
          </a:p>
        </p:txBody>
      </p:sp>
    </p:spTree>
    <p:extLst>
      <p:ext uri="{BB962C8B-B14F-4D97-AF65-F5344CB8AC3E}">
        <p14:creationId xmlns:p14="http://schemas.microsoft.com/office/powerpoint/2010/main" val="27496104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Заголовок 1"/>
          <p:cNvSpPr>
            <a:spLocks noGrp="1"/>
          </p:cNvSpPr>
          <p:nvPr>
            <p:ph type="title"/>
          </p:nvPr>
        </p:nvSpPr>
        <p:spPr>
          <a:xfrm>
            <a:off x="611188" y="274638"/>
            <a:ext cx="8075612" cy="5457825"/>
          </a:xfrm>
        </p:spPr>
        <p:txBody>
          <a:bodyPr/>
          <a:lstStyle/>
          <a:p>
            <a:r>
              <a:rPr lang="ru-RU" smtClean="0"/>
              <a:t>ТРАНС</a:t>
            </a:r>
            <a:r>
              <a:rPr lang="uk-UA" smtClean="0"/>
              <a:t>ЛІТЕРАЦІЯ</a:t>
            </a:r>
            <a:br>
              <a:rPr lang="uk-UA" smtClean="0"/>
            </a:br>
            <a:r>
              <a:rPr lang="ru-RU" smtClean="0"/>
              <a:t/>
            </a:r>
            <a:br>
              <a:rPr lang="ru-RU" smtClean="0"/>
            </a:br>
            <a:r>
              <a:rPr lang="en-AU" smtClean="0"/>
              <a:t>http://translate.meta.ua/translit/</a:t>
            </a:r>
            <a:r>
              <a:rPr lang="uk-UA" smtClean="0"/>
              <a:t/>
            </a:r>
            <a:br>
              <a:rPr lang="uk-UA" smtClean="0"/>
            </a:br>
            <a:r>
              <a:rPr lang="uk-UA" smtClean="0"/>
              <a:t/>
            </a:r>
            <a:br>
              <a:rPr lang="uk-UA" smtClean="0"/>
            </a:br>
            <a:r>
              <a:rPr lang="en-AU" smtClean="0">
                <a:hlinkClick r:id="rId2"/>
              </a:rPr>
              <a:t>http://www.slovnyk.ua/services/translit.php</a:t>
            </a:r>
            <a:r>
              <a:rPr lang="uk-UA" smtClean="0"/>
              <a:t/>
            </a:r>
            <a:br>
              <a:rPr lang="uk-UA" smtClean="0"/>
            </a:br>
            <a:r>
              <a:rPr lang="uk-UA" smtClean="0"/>
              <a:t/>
            </a:r>
            <a:br>
              <a:rPr lang="uk-UA" smtClean="0"/>
            </a:br>
            <a:r>
              <a:rPr lang="en-AU" smtClean="0"/>
              <a:t>http://translit.kh.ua/</a:t>
            </a:r>
            <a:endParaRPr lang="ru-RU" smtClean="0"/>
          </a:p>
        </p:txBody>
      </p:sp>
    </p:spTree>
    <p:extLst>
      <p:ext uri="{BB962C8B-B14F-4D97-AF65-F5344CB8AC3E}">
        <p14:creationId xmlns:p14="http://schemas.microsoft.com/office/powerpoint/2010/main" val="18949571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7240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50825" y="0"/>
            <a:ext cx="8569325" cy="706438"/>
          </a:xfrm>
          <a:solidFill>
            <a:srgbClr val="FFFF00"/>
          </a:solidFill>
          <a:ln>
            <a:solidFill>
              <a:schemeClr val="folHlink"/>
            </a:solidFill>
            <a:miter lim="800000"/>
            <a:headEnd/>
            <a:tailEnd/>
          </a:ln>
        </p:spPr>
        <p:txBody>
          <a:bodyPr>
            <a:normAutofit fontScale="90000"/>
          </a:bodyPr>
          <a:lstStyle/>
          <a:p>
            <a:pPr eaLnBrk="1" hangingPunct="1"/>
            <a:r>
              <a:rPr lang="ru-RU" b="1" dirty="0" err="1" smtClean="0">
                <a:latin typeface="Times New Roman" pitchFamily="18" charset="0"/>
              </a:rPr>
              <a:t>Функції</a:t>
            </a:r>
            <a:r>
              <a:rPr lang="ru-RU" b="1" dirty="0" smtClean="0">
                <a:latin typeface="Times New Roman" pitchFamily="18" charset="0"/>
              </a:rPr>
              <a:t> </a:t>
            </a:r>
            <a:r>
              <a:rPr lang="ru-RU" b="1" dirty="0" err="1" smtClean="0">
                <a:latin typeface="Times New Roman" pitchFamily="18" charset="0"/>
              </a:rPr>
              <a:t>наукового</a:t>
            </a:r>
            <a:r>
              <a:rPr lang="ru-RU" b="1" dirty="0" smtClean="0">
                <a:latin typeface="Times New Roman" pitchFamily="18" charset="0"/>
              </a:rPr>
              <a:t> стилю:</a:t>
            </a:r>
          </a:p>
        </p:txBody>
      </p:sp>
      <p:sp>
        <p:nvSpPr>
          <p:cNvPr id="12291" name="Rectangle 3"/>
          <p:cNvSpPr>
            <a:spLocks noGrp="1" noChangeArrowheads="1"/>
          </p:cNvSpPr>
          <p:nvPr>
            <p:ph type="body" idx="1"/>
          </p:nvPr>
        </p:nvSpPr>
        <p:spPr>
          <a:xfrm>
            <a:off x="0" y="765175"/>
            <a:ext cx="8964613" cy="6092825"/>
          </a:xfrm>
          <a:solidFill>
            <a:schemeClr val="accent1">
              <a:lumMod val="20000"/>
              <a:lumOff val="80000"/>
            </a:schemeClr>
          </a:solidFill>
          <a:ln>
            <a:solidFill>
              <a:schemeClr val="hlink"/>
            </a:solidFill>
            <a:miter lim="800000"/>
            <a:headEnd/>
            <a:tailEnd/>
          </a:ln>
        </p:spPr>
        <p:txBody>
          <a:bodyPr/>
          <a:lstStyle/>
          <a:p>
            <a:pPr eaLnBrk="1" hangingPunct="1"/>
            <a:r>
              <a:rPr lang="uk-UA" sz="4000" b="1" i="1" dirty="0" smtClean="0">
                <a:latin typeface="Times New Roman" pitchFamily="18" charset="0"/>
              </a:rPr>
              <a:t>Інформативна </a:t>
            </a:r>
            <a:r>
              <a:rPr lang="uk-UA" dirty="0" smtClean="0">
                <a:latin typeface="Times New Roman" pitchFamily="18" charset="0"/>
              </a:rPr>
              <a:t>(функція повідомлення)</a:t>
            </a:r>
          </a:p>
          <a:p>
            <a:pPr eaLnBrk="1" hangingPunct="1"/>
            <a:r>
              <a:rPr lang="uk-UA" sz="4000" b="1" i="1" dirty="0" err="1" smtClean="0">
                <a:latin typeface="Times New Roman" pitchFamily="18" charset="0"/>
              </a:rPr>
              <a:t>Епістемічна</a:t>
            </a:r>
            <a:r>
              <a:rPr lang="uk-UA" sz="4000" b="1" i="1" dirty="0" smtClean="0">
                <a:latin typeface="Times New Roman" pitchFamily="18" charset="0"/>
              </a:rPr>
              <a:t> </a:t>
            </a:r>
            <a:r>
              <a:rPr lang="uk-UA" dirty="0" smtClean="0">
                <a:latin typeface="Times New Roman" pitchFamily="18" charset="0"/>
              </a:rPr>
              <a:t>(тлумачення явищ, обґрунтування гіпотез, класифікація понять)</a:t>
            </a:r>
          </a:p>
          <a:p>
            <a:pPr eaLnBrk="1" hangingPunct="1"/>
            <a:r>
              <a:rPr lang="uk-UA" sz="4000" b="1" i="1" dirty="0" smtClean="0">
                <a:latin typeface="Times New Roman" pitchFamily="18" charset="0"/>
              </a:rPr>
              <a:t>Комунікативна</a:t>
            </a:r>
          </a:p>
          <a:p>
            <a:pPr eaLnBrk="1" hangingPunct="1"/>
            <a:r>
              <a:rPr lang="uk-UA" sz="4000" b="1" i="1" dirty="0" err="1" smtClean="0">
                <a:latin typeface="Times New Roman" pitchFamily="18" charset="0"/>
              </a:rPr>
              <a:t>Перформативна</a:t>
            </a:r>
            <a:r>
              <a:rPr lang="uk-UA" sz="4000" b="1" i="1" dirty="0" smtClean="0">
                <a:latin typeface="Times New Roman" pitchFamily="18" charset="0"/>
              </a:rPr>
              <a:t> </a:t>
            </a:r>
            <a:r>
              <a:rPr lang="uk-UA" dirty="0" smtClean="0">
                <a:latin typeface="Times New Roman" pitchFamily="18" charset="0"/>
              </a:rPr>
              <a:t>(установлення фактів,    зв</a:t>
            </a:r>
            <a:r>
              <a:rPr lang="en-US" dirty="0" smtClean="0">
                <a:latin typeface="Times New Roman" pitchFamily="18" charset="0"/>
              </a:rPr>
              <a:t>’</a:t>
            </a:r>
            <a:r>
              <a:rPr lang="uk-UA" dirty="0" smtClean="0">
                <a:latin typeface="Times New Roman" pitchFamily="18" charset="0"/>
              </a:rPr>
              <a:t>язків)</a:t>
            </a:r>
          </a:p>
          <a:p>
            <a:pPr eaLnBrk="1" hangingPunct="1"/>
            <a:r>
              <a:rPr lang="uk-UA" sz="4000" b="1" i="1" dirty="0" smtClean="0">
                <a:latin typeface="Times New Roman" pitchFamily="18" charset="0"/>
              </a:rPr>
              <a:t>Гносеологічна </a:t>
            </a:r>
            <a:r>
              <a:rPr lang="uk-UA" dirty="0" smtClean="0">
                <a:latin typeface="Times New Roman" pitchFamily="18" charset="0"/>
              </a:rPr>
              <a:t>(пізнавальна)</a:t>
            </a:r>
          </a:p>
          <a:p>
            <a:pPr eaLnBrk="1" hangingPunct="1"/>
            <a:r>
              <a:rPr lang="uk-UA" sz="4000" b="1" i="1" dirty="0" smtClean="0">
                <a:latin typeface="Times New Roman" pitchFamily="18" charset="0"/>
              </a:rPr>
              <a:t>Когнітивна </a:t>
            </a:r>
            <a:r>
              <a:rPr lang="uk-UA" dirty="0" smtClean="0">
                <a:latin typeface="Times New Roman" pitchFamily="18" charset="0"/>
              </a:rPr>
              <a:t>(нові знання)</a:t>
            </a:r>
          </a:p>
          <a:p>
            <a:pPr eaLnBrk="1" hangingPunct="1"/>
            <a:r>
              <a:rPr lang="uk-UA" sz="4000" b="1" i="1" dirty="0" smtClean="0">
                <a:latin typeface="Times New Roman" pitchFamily="18" charset="0"/>
              </a:rPr>
              <a:t>Уплив, аргументований доказ, діалог</a:t>
            </a:r>
            <a:endParaRPr lang="ru-RU" sz="4000" b="1" i="1" dirty="0" smtClean="0">
              <a:latin typeface="Times New Roman" pitchFamily="18" charset="0"/>
            </a:endParaRPr>
          </a:p>
        </p:txBody>
      </p:sp>
      <p:pic>
        <p:nvPicPr>
          <p:cNvPr id="12292" name="Picture 4" descr="J00991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083594" y="3425032"/>
            <a:ext cx="4859337"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J00991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368256" y="2632869"/>
            <a:ext cx="485933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28361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531813"/>
            <a:ext cx="9253538" cy="738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8538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body" idx="1"/>
          </p:nvPr>
        </p:nvSpPr>
        <p:spPr>
          <a:xfrm>
            <a:off x="395288" y="188913"/>
            <a:ext cx="8291512" cy="6264275"/>
          </a:xfrm>
          <a:solidFill>
            <a:schemeClr val="bg1"/>
          </a:solidFill>
        </p:spPr>
        <p:txBody>
          <a:bodyPr/>
          <a:lstStyle/>
          <a:p>
            <a:pPr eaLnBrk="1" hangingPunct="1">
              <a:defRPr/>
            </a:pPr>
            <a:r>
              <a:rPr lang="ru-RU" sz="3600" b="1" dirty="0" err="1" smtClean="0">
                <a:solidFill>
                  <a:srgbClr val="FF0000"/>
                </a:solidFill>
                <a:effectLst>
                  <a:outerShdw blurRad="38100" dist="38100" dir="2700000" algn="tl">
                    <a:srgbClr val="000000">
                      <a:alpha val="43137"/>
                    </a:srgbClr>
                  </a:outerShdw>
                </a:effectLst>
              </a:rPr>
              <a:t>Тези</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від</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thesis</a:t>
            </a:r>
            <a:r>
              <a:rPr lang="ru-RU" sz="3600" b="1" dirty="0" smtClean="0">
                <a:effectLst>
                  <a:outerShdw blurRad="38100" dist="38100" dir="2700000" algn="tl">
                    <a:srgbClr val="000000">
                      <a:alpha val="43137"/>
                    </a:srgbClr>
                  </a:outerShdw>
                </a:effectLst>
              </a:rPr>
              <a:t> - </a:t>
            </a:r>
            <a:r>
              <a:rPr lang="ru-RU" sz="3600" b="1" dirty="0" err="1" smtClean="0">
                <a:effectLst>
                  <a:outerShdw blurRad="38100" dist="38100" dir="2700000" algn="tl">
                    <a:srgbClr val="000000">
                      <a:alpha val="43137"/>
                    </a:srgbClr>
                  </a:outerShdw>
                </a:effectLst>
              </a:rPr>
              <a:t>положення</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твердження</a:t>
            </a:r>
            <a:r>
              <a:rPr lang="ru-RU" sz="3600" b="1" dirty="0" smtClean="0">
                <a:effectLst>
                  <a:outerShdw blurRad="38100" dist="38100" dir="2700000" algn="tl">
                    <a:srgbClr val="000000">
                      <a:alpha val="43137"/>
                    </a:srgbClr>
                  </a:outerShdw>
                </a:effectLst>
              </a:rPr>
              <a:t>) – </a:t>
            </a:r>
            <a:r>
              <a:rPr lang="ru-RU" sz="3600" b="1" dirty="0" err="1" smtClean="0">
                <a:effectLst>
                  <a:outerShdw blurRad="38100" dist="38100" dir="2700000" algn="tl">
                    <a:srgbClr val="000000">
                      <a:alpha val="43137"/>
                    </a:srgbClr>
                  </a:outerShdw>
                </a:effectLst>
              </a:rPr>
              <a:t>це</a:t>
            </a:r>
            <a:r>
              <a:rPr lang="ru-RU" sz="3600" b="1" dirty="0" smtClean="0">
                <a:effectLst>
                  <a:outerShdw blurRad="38100" dist="38100" dir="2700000" algn="tl">
                    <a:srgbClr val="000000">
                      <a:alpha val="43137"/>
                    </a:srgbClr>
                  </a:outerShdw>
                </a:effectLst>
              </a:rPr>
              <a:t> коротко, точно, </a:t>
            </a:r>
            <a:r>
              <a:rPr lang="ru-RU" sz="3600" b="1" dirty="0" err="1" smtClean="0">
                <a:effectLst>
                  <a:outerShdw blurRad="38100" dist="38100" dir="2700000" algn="tl">
                    <a:srgbClr val="000000">
                      <a:alpha val="43137"/>
                    </a:srgbClr>
                  </a:outerShdw>
                </a:effectLst>
              </a:rPr>
              <a:t>послідовно</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сформульовані</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ідеї</a:t>
            </a:r>
            <a:r>
              <a:rPr lang="ru-RU" sz="3600" b="1" dirty="0" smtClean="0">
                <a:effectLst>
                  <a:outerShdw blurRad="38100" dist="38100" dir="2700000" algn="tl">
                    <a:srgbClr val="000000">
                      <a:alpha val="43137"/>
                    </a:srgbClr>
                  </a:outerShdw>
                </a:effectLst>
              </a:rPr>
              <a:t>, думки, </a:t>
            </a:r>
            <a:r>
              <a:rPr lang="ru-RU" sz="3600" b="1" dirty="0" err="1" smtClean="0">
                <a:effectLst>
                  <a:outerShdw blurRad="38100" dist="38100" dir="2700000" algn="tl">
                    <a:srgbClr val="000000">
                      <a:alpha val="43137"/>
                    </a:srgbClr>
                  </a:outerShdw>
                </a:effectLst>
              </a:rPr>
              <a:t>положення</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наукової</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доповіді</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повідомлення</a:t>
            </a:r>
            <a:r>
              <a:rPr lang="ru-RU" sz="3600" b="1" dirty="0" smtClean="0">
                <a:effectLst>
                  <a:outerShdw blurRad="38100" dist="38100" dir="2700000" algn="tl">
                    <a:srgbClr val="000000">
                      <a:alpha val="43137"/>
                    </a:srgbClr>
                  </a:outerShdw>
                </a:effectLst>
              </a:rPr>
              <a:t>, статті </a:t>
            </a:r>
            <a:r>
              <a:rPr lang="ru-RU" sz="3600" b="1" dirty="0" err="1" smtClean="0">
                <a:effectLst>
                  <a:outerShdw blurRad="38100" dist="38100" dir="2700000" algn="tl">
                    <a:srgbClr val="000000">
                      <a:alpha val="43137"/>
                    </a:srgbClr>
                  </a:outerShdw>
                </a:effectLst>
              </a:rPr>
              <a:t>або</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іншої</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наукової</a:t>
            </a:r>
            <a:r>
              <a:rPr lang="ru-RU" sz="3600" b="1" dirty="0" smtClean="0">
                <a:effectLst>
                  <a:outerShdw blurRad="38100" dist="38100" dir="2700000" algn="tl">
                    <a:srgbClr val="000000">
                      <a:alpha val="43137"/>
                    </a:srgbClr>
                  </a:outerShdw>
                </a:effectLst>
              </a:rPr>
              <a:t> </a:t>
            </a:r>
            <a:r>
              <a:rPr lang="ru-RU" sz="3600" b="1" dirty="0" err="1" smtClean="0">
                <a:effectLst>
                  <a:outerShdw blurRad="38100" dist="38100" dir="2700000" algn="tl">
                    <a:srgbClr val="000000">
                      <a:alpha val="43137"/>
                    </a:srgbClr>
                  </a:outerShdw>
                </a:effectLst>
              </a:rPr>
              <a:t>праці</a:t>
            </a:r>
            <a:r>
              <a:rPr lang="ru-RU" dirty="0" smtClean="0"/>
              <a:t>.</a:t>
            </a:r>
          </a:p>
          <a:p>
            <a:pPr eaLnBrk="1" hangingPunct="1">
              <a:defRPr/>
            </a:pPr>
            <a:endParaRPr lang="ru-RU" sz="2800" i="1" dirty="0" smtClean="0">
              <a:effectLst>
                <a:outerShdw blurRad="38100" dist="38100" dir="2700000" algn="tl">
                  <a:srgbClr val="000000">
                    <a:alpha val="43137"/>
                  </a:srgbClr>
                </a:outerShdw>
              </a:effectLst>
            </a:endParaRPr>
          </a:p>
          <a:p>
            <a:pPr eaLnBrk="1" hangingPunct="1">
              <a:defRPr/>
            </a:pPr>
            <a:r>
              <a:rPr lang="ru-RU" sz="2800" i="1" dirty="0" err="1" smtClean="0">
                <a:effectLst>
                  <a:outerShdw blurRad="38100" dist="38100" dir="2700000" algn="tl">
                    <a:srgbClr val="000000">
                      <a:alpha val="43137"/>
                    </a:srgbClr>
                  </a:outerShdw>
                </a:effectLst>
              </a:rPr>
              <a:t>Тези</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доповіді</a:t>
            </a:r>
            <a:r>
              <a:rPr lang="ru-RU" sz="2800" i="1" dirty="0" smtClean="0">
                <a:effectLst>
                  <a:outerShdw blurRad="38100" dist="38100" dir="2700000" algn="tl">
                    <a:srgbClr val="000000">
                      <a:alpha val="43137"/>
                    </a:srgbClr>
                  </a:outerShdw>
                </a:effectLst>
              </a:rPr>
              <a:t> - </a:t>
            </a:r>
            <a:r>
              <a:rPr lang="ru-RU" sz="2800" i="1" dirty="0" err="1" smtClean="0">
                <a:effectLst>
                  <a:outerShdw blurRad="38100" dist="38100" dir="2700000" algn="tl">
                    <a:srgbClr val="000000">
                      <a:alpha val="43137"/>
                    </a:srgbClr>
                  </a:outerShdw>
                </a:effectLst>
              </a:rPr>
              <a:t>це</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опубліковані</a:t>
            </a:r>
            <a:r>
              <a:rPr lang="ru-RU" sz="2800" i="1" dirty="0" smtClean="0">
                <a:effectLst>
                  <a:outerShdw blurRad="38100" dist="38100" dir="2700000" algn="tl">
                    <a:srgbClr val="000000">
                      <a:alpha val="43137"/>
                    </a:srgbClr>
                  </a:outerShdw>
                </a:effectLst>
              </a:rPr>
              <a:t> на початку </a:t>
            </a:r>
            <a:r>
              <a:rPr lang="ru-RU" sz="2800" i="1" dirty="0" err="1" smtClean="0">
                <a:effectLst>
                  <a:outerShdw blurRad="38100" dist="38100" dir="2700000" algn="tl">
                    <a:srgbClr val="000000">
                      <a:alpha val="43137"/>
                    </a:srgbClr>
                  </a:outerShdw>
                </a:effectLst>
              </a:rPr>
              <a:t>наукової</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конференції</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з´їзду</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симпозіуму</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матеріали</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попереднього</a:t>
            </a:r>
            <a:r>
              <a:rPr lang="ru-RU" sz="2800" i="1" dirty="0" smtClean="0">
                <a:effectLst>
                  <a:outerShdw blurRad="38100" dist="38100" dir="2700000" algn="tl">
                    <a:srgbClr val="000000">
                      <a:alpha val="43137"/>
                    </a:srgbClr>
                  </a:outerShdw>
                </a:effectLst>
              </a:rPr>
              <a:t> характеру, </a:t>
            </a:r>
            <a:r>
              <a:rPr lang="ru-RU" sz="2800" i="1" dirty="0" err="1" smtClean="0">
                <a:effectLst>
                  <a:outerShdw blurRad="38100" dist="38100" dir="2700000" algn="tl">
                    <a:srgbClr val="000000">
                      <a:alpha val="43137"/>
                    </a:srgbClr>
                  </a:outerShdw>
                </a:effectLst>
              </a:rPr>
              <a:t>що</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містять</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виклад</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основних</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аспектів</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наукової</a:t>
            </a:r>
            <a:r>
              <a:rPr lang="ru-RU" sz="2800" i="1" dirty="0" smtClean="0">
                <a:effectLst>
                  <a:outerShdw blurRad="38100" dist="38100" dir="2700000" algn="tl">
                    <a:srgbClr val="000000">
                      <a:alpha val="43137"/>
                    </a:srgbClr>
                  </a:outerShdw>
                </a:effectLst>
              </a:rPr>
              <a:t> </a:t>
            </a:r>
            <a:r>
              <a:rPr lang="ru-RU" sz="2800" i="1" dirty="0" err="1" smtClean="0">
                <a:effectLst>
                  <a:outerShdw blurRad="38100" dist="38100" dir="2700000" algn="tl">
                    <a:srgbClr val="000000">
                      <a:alpha val="43137"/>
                    </a:srgbClr>
                  </a:outerShdw>
                </a:effectLst>
              </a:rPr>
              <a:t>доповіді</a:t>
            </a:r>
            <a:r>
              <a:rPr lang="ru-RU" sz="2800" i="1" dirty="0" smtClean="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9491993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6669360"/>
          </a:xfrm>
          <a:solidFill>
            <a:schemeClr val="bg1"/>
          </a:solidFill>
        </p:spPr>
        <p:txBody>
          <a:bodyPr>
            <a:normAutofit fontScale="90000"/>
          </a:bodyPr>
          <a:lstStyle/>
          <a:p>
            <a:r>
              <a:rPr lang="ru-RU" b="1" dirty="0" err="1">
                <a:solidFill>
                  <a:srgbClr val="FF0000"/>
                </a:solidFill>
              </a:rPr>
              <a:t>Відповідно</a:t>
            </a:r>
            <a:r>
              <a:rPr lang="ru-RU" b="1" dirty="0">
                <a:solidFill>
                  <a:srgbClr val="FF0000"/>
                </a:solidFill>
              </a:rPr>
              <a:t> до мети </a:t>
            </a:r>
            <a:r>
              <a:rPr lang="ru-RU" b="1" dirty="0" err="1">
                <a:solidFill>
                  <a:srgbClr val="FF0000"/>
                </a:solidFill>
              </a:rPr>
              <a:t>тези</a:t>
            </a:r>
            <a:r>
              <a:rPr lang="ru-RU" b="1" dirty="0">
                <a:solidFill>
                  <a:srgbClr val="FF0000"/>
                </a:solidFill>
              </a:rPr>
              <a:t> </a:t>
            </a:r>
            <a:r>
              <a:rPr lang="ru-RU" dirty="0" smtClean="0"/>
              <a:t>:</a:t>
            </a:r>
            <a:r>
              <a:rPr lang="ru-RU" dirty="0"/>
              <a:t/>
            </a:r>
            <a:br>
              <a:rPr lang="ru-RU" dirty="0"/>
            </a:br>
            <a:r>
              <a:rPr lang="ru-RU" sz="4000" b="1" i="1" dirty="0" err="1">
                <a:solidFill>
                  <a:srgbClr val="FF0000"/>
                </a:solidFill>
                <a:effectLst>
                  <a:outerShdw blurRad="38100" dist="38100" dir="2700000" algn="tl">
                    <a:srgbClr val="000000">
                      <a:alpha val="43137"/>
                    </a:srgbClr>
                  </a:outerShdw>
                </a:effectLst>
              </a:rPr>
              <a:t>Вторинні</a:t>
            </a:r>
            <a:r>
              <a:rPr lang="ru-RU" sz="4000" b="1" i="1" dirty="0">
                <a:solidFill>
                  <a:srgbClr val="FF0000"/>
                </a:solidFill>
                <a:effectLst>
                  <a:outerShdw blurRad="38100" dist="38100" dir="2700000" algn="tl">
                    <a:srgbClr val="000000">
                      <a:alpha val="43137"/>
                    </a:srgbClr>
                  </a:outerShdw>
                </a:effectLst>
              </a:rPr>
              <a:t> </a:t>
            </a:r>
            <a:r>
              <a:rPr lang="ru-RU" sz="4000" b="1" i="1" dirty="0" err="1">
                <a:solidFill>
                  <a:srgbClr val="FF0000"/>
                </a:solidFill>
                <a:effectLst>
                  <a:outerShdw blurRad="38100" dist="38100" dir="2700000" algn="tl">
                    <a:srgbClr val="000000">
                      <a:alpha val="43137"/>
                    </a:srgbClr>
                  </a:outerShdw>
                </a:effectLst>
              </a:rPr>
              <a:t>тези</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слугують</a:t>
            </a:r>
            <a:r>
              <a:rPr lang="ru-RU" sz="4000" b="1" i="1" dirty="0">
                <a:effectLst>
                  <a:outerShdw blurRad="38100" dist="38100" dir="2700000" algn="tl">
                    <a:srgbClr val="000000">
                      <a:alpha val="43137"/>
                    </a:srgbClr>
                  </a:outerShdw>
                </a:effectLst>
              </a:rPr>
              <a:t> для </a:t>
            </a:r>
            <a:r>
              <a:rPr lang="ru-RU" sz="4000" b="1" i="1" dirty="0" err="1">
                <a:effectLst>
                  <a:outerShdw blurRad="38100" dist="38100" dir="2700000" algn="tl">
                    <a:srgbClr val="000000">
                      <a:alpha val="43137"/>
                    </a:srgbClr>
                  </a:outerShdw>
                </a:effectLst>
              </a:rPr>
              <a:t>виділення</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основної</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інформації</a:t>
            </a:r>
            <a:r>
              <a:rPr lang="ru-RU" sz="4000" b="1" i="1" dirty="0">
                <a:effectLst>
                  <a:outerShdw blurRad="38100" dist="38100" dir="2700000" algn="tl">
                    <a:srgbClr val="000000">
                      <a:alpha val="43137"/>
                    </a:srgbClr>
                  </a:outerShdw>
                </a:effectLst>
              </a:rPr>
              <a:t> в </a:t>
            </a:r>
            <a:r>
              <a:rPr lang="ru-RU" sz="4000" b="1" i="1" dirty="0" err="1" smtClean="0">
                <a:effectLst>
                  <a:outerShdw blurRad="38100" dist="38100" dir="2700000" algn="tl">
                    <a:srgbClr val="000000">
                      <a:alpha val="43137"/>
                    </a:srgbClr>
                  </a:outerShdw>
                </a:effectLst>
              </a:rPr>
              <a:t>джерелі</a:t>
            </a:r>
            <a:r>
              <a:rPr lang="ru-RU" sz="4000" b="1" i="1" dirty="0" smtClean="0">
                <a:effectLst>
                  <a:outerShdw blurRad="38100" dist="38100" dir="2700000" algn="tl">
                    <a:srgbClr val="000000">
                      <a:alpha val="43137"/>
                    </a:srgbClr>
                  </a:outerShdw>
                </a:effectLst>
              </a:rPr>
              <a:t> </a:t>
            </a:r>
            <a:r>
              <a:rPr lang="ru-RU" sz="4000" b="1" i="1" dirty="0">
                <a:effectLst>
                  <a:outerShdw blurRad="38100" dist="38100" dir="2700000" algn="tl">
                    <a:srgbClr val="000000">
                      <a:alpha val="43137"/>
                    </a:srgbClr>
                  </a:outerShdw>
                </a:effectLst>
              </a:rPr>
              <a:t>(</a:t>
            </a:r>
            <a:r>
              <a:rPr lang="ru-RU" sz="4000" b="1" i="1" dirty="0" err="1">
                <a:effectLst>
                  <a:outerShdw blurRad="38100" dist="38100" dir="2700000" algn="tl">
                    <a:srgbClr val="000000">
                      <a:alpha val="43137"/>
                    </a:srgbClr>
                  </a:outerShdw>
                </a:effectLst>
              </a:rPr>
              <a:t>наприклад</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підручнику</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монографії</a:t>
            </a:r>
            <a:r>
              <a:rPr lang="ru-RU" sz="4000" b="1" i="1" dirty="0">
                <a:effectLst>
                  <a:outerShdw blurRad="38100" dist="38100" dir="2700000" algn="tl">
                    <a:srgbClr val="000000">
                      <a:alpha val="43137"/>
                    </a:srgbClr>
                  </a:outerShdw>
                </a:effectLst>
              </a:rPr>
              <a:t>, статті) </a:t>
            </a:r>
            <a:r>
              <a:rPr lang="ru-RU" sz="4000" b="1" i="1" dirty="0" err="1">
                <a:effectLst>
                  <a:outerShdw blurRad="38100" dist="38100" dir="2700000" algn="tl">
                    <a:srgbClr val="000000">
                      <a:alpha val="43137"/>
                    </a:srgbClr>
                  </a:outerShdw>
                </a:effectLst>
              </a:rPr>
              <a:t>під</a:t>
            </a:r>
            <a:r>
              <a:rPr lang="ru-RU" sz="4000" b="1" i="1" dirty="0">
                <a:effectLst>
                  <a:outerShdw blurRad="38100" dist="38100" dir="2700000" algn="tl">
                    <a:srgbClr val="000000">
                      <a:alpha val="43137"/>
                    </a:srgbClr>
                  </a:outerShdw>
                </a:effectLst>
              </a:rPr>
              <a:t> час </a:t>
            </a:r>
            <a:r>
              <a:rPr lang="ru-RU" sz="4000" b="1" i="1" dirty="0" err="1">
                <a:effectLst>
                  <a:outerShdw blurRad="38100" dist="38100" dir="2700000" algn="tl">
                    <a:srgbClr val="000000">
                      <a:alpha val="43137"/>
                    </a:srgbClr>
                  </a:outerShdw>
                </a:effectLst>
              </a:rPr>
              <a:t>читання</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реферування</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їх</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призначення</a:t>
            </a:r>
            <a:r>
              <a:rPr lang="ru-RU" sz="4000" b="1" i="1" dirty="0">
                <a:effectLst>
                  <a:outerShdw blurRad="38100" dist="38100" dir="2700000" algn="tl">
                    <a:srgbClr val="000000">
                      <a:alpha val="43137"/>
                    </a:srgbClr>
                  </a:outerShdw>
                </a:effectLst>
              </a:rPr>
              <a:t> - створити модель </a:t>
            </a:r>
            <a:r>
              <a:rPr lang="ru-RU" sz="4000" b="1" i="1" dirty="0" err="1">
                <a:effectLst>
                  <a:outerShdw blurRad="38100" dist="38100" dir="2700000" algn="tl">
                    <a:srgbClr val="000000">
                      <a:alpha val="43137"/>
                    </a:srgbClr>
                  </a:outerShdw>
                </a:effectLst>
              </a:rPr>
              <a:t>змісту</a:t>
            </a:r>
            <a:r>
              <a:rPr lang="ru-RU" sz="4000" b="1" i="1" dirty="0">
                <a:effectLst>
                  <a:outerShdw blurRad="38100" dist="38100" dir="2700000" algn="tl">
                    <a:srgbClr val="000000">
                      <a:alpha val="43137"/>
                    </a:srgbClr>
                  </a:outerShdw>
                </a:effectLst>
              </a:rPr>
              <a:t> тексту, яку </a:t>
            </a:r>
            <a:r>
              <a:rPr lang="ru-RU" sz="4000" b="1" i="1" dirty="0" err="1">
                <a:effectLst>
                  <a:outerShdw blurRad="38100" dist="38100" dir="2700000" algn="tl">
                    <a:srgbClr val="000000">
                      <a:alpha val="43137"/>
                    </a:srgbClr>
                  </a:outerShdw>
                </a:effectLst>
              </a:rPr>
              <a:t>можна</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було</a:t>
            </a:r>
            <a:r>
              <a:rPr lang="ru-RU" sz="4000" b="1" i="1" dirty="0">
                <a:effectLst>
                  <a:outerShdw blurRad="38100" dist="38100" dir="2700000" algn="tl">
                    <a:srgbClr val="000000">
                      <a:alpha val="43137"/>
                    </a:srgbClr>
                  </a:outerShdw>
                </a:effectLst>
              </a:rPr>
              <a:t> б </a:t>
            </a:r>
            <a:r>
              <a:rPr lang="ru-RU" sz="4000" b="1" i="1" dirty="0" err="1">
                <a:effectLst>
                  <a:outerShdw blurRad="38100" dist="38100" dir="2700000" algn="tl">
                    <a:srgbClr val="000000">
                      <a:alpha val="43137"/>
                    </a:srgbClr>
                  </a:outerShdw>
                </a:effectLst>
              </a:rPr>
              <a:t>осмислювати</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далі</a:t>
            </a:r>
            <a:r>
              <a:rPr lang="ru-RU" sz="4000" b="1" i="1" dirty="0">
                <a:effectLst>
                  <a:outerShdw blurRad="38100" dist="38100" dir="2700000" algn="tl">
                    <a:srgbClr val="000000">
                      <a:alpha val="43137"/>
                    </a:srgbClr>
                  </a:outerShdw>
                </a:effectLst>
              </a:rPr>
              <a:t>, а </a:t>
            </a:r>
            <a:r>
              <a:rPr lang="ru-RU" sz="4000" b="1" i="1" dirty="0" err="1">
                <a:effectLst>
                  <a:outerShdw blurRad="38100" dist="38100" dir="2700000" algn="tl">
                    <a:srgbClr val="000000">
                      <a:alpha val="43137"/>
                    </a:srgbClr>
                  </a:outerShdw>
                </a:effectLst>
              </a:rPr>
              <a:t>обсяг</a:t>
            </a:r>
            <a:r>
              <a:rPr lang="ru-RU" sz="4000" b="1" i="1" dirty="0">
                <a:effectLst>
                  <a:outerShdw blurRad="38100" dist="38100" dir="2700000" algn="tl">
                    <a:srgbClr val="000000">
                      <a:alpha val="43137"/>
                    </a:srgbClr>
                  </a:outerShdw>
                </a:effectLst>
              </a:rPr>
              <a:t> тез </a:t>
            </a:r>
            <a:r>
              <a:rPr lang="ru-RU" sz="4000" b="1" i="1" dirty="0" err="1">
                <a:effectLst>
                  <a:outerShdw blurRad="38100" dist="38100" dir="2700000" algn="tl">
                    <a:srgbClr val="000000">
                      <a:alpha val="43137"/>
                    </a:srgbClr>
                  </a:outerShdw>
                </a:effectLst>
              </a:rPr>
              <a:t>відповідає</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кількості</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інформаційних</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центрів</a:t>
            </a:r>
            <a:r>
              <a:rPr lang="ru-RU" sz="4000" b="1" i="1" dirty="0">
                <a:effectLst>
                  <a:outerShdw blurRad="38100" dist="38100" dir="2700000" algn="tl">
                    <a:srgbClr val="000000">
                      <a:alpha val="43137"/>
                    </a:srgbClr>
                  </a:outerShdw>
                </a:effectLst>
              </a:rPr>
              <a:t> тексту, </a:t>
            </a:r>
            <a:r>
              <a:rPr lang="ru-RU" sz="4000" b="1" i="1" dirty="0" err="1">
                <a:effectLst>
                  <a:outerShdw blurRad="38100" dist="38100" dir="2700000" algn="tl">
                    <a:srgbClr val="000000">
                      <a:alpha val="43137"/>
                    </a:srgbClr>
                  </a:outerShdw>
                </a:effectLst>
              </a:rPr>
              <a:t>зазвичай</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їх</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складають</a:t>
            </a:r>
            <a:r>
              <a:rPr lang="ru-RU" sz="4000" b="1" i="1" dirty="0">
                <a:effectLst>
                  <a:outerShdw blurRad="38100" dist="38100" dir="2700000" algn="tl">
                    <a:srgbClr val="000000">
                      <a:alpha val="43137"/>
                    </a:srgbClr>
                  </a:outerShdw>
                </a:effectLst>
              </a:rPr>
              <a:t> </a:t>
            </a:r>
            <a:r>
              <a:rPr lang="ru-RU" sz="4000" b="1" i="1" dirty="0" err="1">
                <a:effectLst>
                  <a:outerShdw blurRad="38100" dist="38100" dir="2700000" algn="tl">
                    <a:srgbClr val="000000">
                      <a:alpha val="43137"/>
                    </a:srgbClr>
                  </a:outerShdw>
                </a:effectLst>
              </a:rPr>
              <a:t>мовою</a:t>
            </a:r>
            <a:r>
              <a:rPr lang="ru-RU" sz="4000" b="1" i="1" dirty="0">
                <a:effectLst>
                  <a:outerShdw blurRad="38100" dist="38100" dir="2700000" algn="tl">
                    <a:srgbClr val="000000">
                      <a:alpha val="43137"/>
                    </a:srgbClr>
                  </a:outerShdw>
                </a:effectLst>
              </a:rPr>
              <a:t> автора.</a:t>
            </a:r>
            <a:r>
              <a:rPr lang="ru-RU" dirty="0"/>
              <a:t/>
            </a:r>
            <a:br>
              <a:rPr lang="ru-RU" dirty="0"/>
            </a:br>
            <a:endParaRPr lang="ru-RU" dirty="0"/>
          </a:p>
        </p:txBody>
      </p:sp>
    </p:spTree>
    <p:extLst>
      <p:ext uri="{BB962C8B-B14F-4D97-AF65-F5344CB8AC3E}">
        <p14:creationId xmlns:p14="http://schemas.microsoft.com/office/powerpoint/2010/main" val="22684735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322714"/>
          </a:xfrm>
          <a:solidFill>
            <a:schemeClr val="bg1"/>
          </a:solidFill>
        </p:spPr>
        <p:txBody>
          <a:bodyPr>
            <a:normAutofit fontScale="90000"/>
          </a:bodyPr>
          <a:lstStyle/>
          <a:p>
            <a:r>
              <a:rPr lang="ru-RU" b="1" dirty="0" err="1"/>
              <a:t>Оригінальні</a:t>
            </a:r>
            <a:r>
              <a:rPr lang="ru-RU" b="1" dirty="0"/>
              <a:t> </a:t>
            </a:r>
            <a:r>
              <a:rPr lang="ru-RU" b="1" dirty="0" err="1"/>
              <a:t>тези</a:t>
            </a:r>
            <a:r>
              <a:rPr lang="ru-RU" b="1" dirty="0"/>
              <a:t> </a:t>
            </a:r>
            <a:r>
              <a:rPr lang="ru-RU" b="1" dirty="0" err="1"/>
              <a:t>створюють</a:t>
            </a:r>
            <a:r>
              <a:rPr lang="ru-RU" b="1" dirty="0"/>
              <a:t> як </a:t>
            </a:r>
            <a:r>
              <a:rPr lang="ru-RU" b="1" dirty="0" err="1"/>
              <a:t>первинний</a:t>
            </a:r>
            <a:r>
              <a:rPr lang="ru-RU" b="1" dirty="0"/>
              <a:t> </a:t>
            </a:r>
            <a:r>
              <a:rPr lang="ru-RU" b="1" dirty="0" smtClean="0"/>
              <a:t>текст</a:t>
            </a:r>
            <a:r>
              <a:rPr lang="ru-RU" dirty="0" smtClean="0"/>
              <a:t>:</a:t>
            </a:r>
            <a:br>
              <a:rPr lang="ru-RU" dirty="0" smtClean="0"/>
            </a:br>
            <a:r>
              <a:rPr lang="ru-RU" dirty="0" smtClean="0"/>
              <a:t>- </a:t>
            </a:r>
            <a:r>
              <a:rPr lang="ru-RU" dirty="0" err="1"/>
              <a:t>ключовими</a:t>
            </a:r>
            <a:r>
              <a:rPr lang="ru-RU" dirty="0"/>
              <a:t> </a:t>
            </a:r>
            <a:r>
              <a:rPr lang="ru-RU" dirty="0" err="1"/>
              <a:t>елементами</a:t>
            </a:r>
            <a:r>
              <a:rPr lang="ru-RU" dirty="0"/>
              <a:t> </a:t>
            </a:r>
            <a:r>
              <a:rPr lang="ru-RU" dirty="0" err="1"/>
              <a:t>майбутньої</a:t>
            </a:r>
            <a:r>
              <a:rPr lang="ru-RU" dirty="0"/>
              <a:t> </a:t>
            </a:r>
            <a:r>
              <a:rPr lang="ru-RU" dirty="0" err="1"/>
              <a:t>наукової</a:t>
            </a:r>
            <a:r>
              <a:rPr lang="ru-RU" dirty="0"/>
              <a:t> </a:t>
            </a:r>
            <a:r>
              <a:rPr lang="ru-RU" dirty="0" err="1"/>
              <a:t>розвідки</a:t>
            </a:r>
            <a:r>
              <a:rPr lang="ru-RU" dirty="0"/>
              <a:t> (планом, </a:t>
            </a:r>
            <a:r>
              <a:rPr lang="ru-RU" dirty="0" err="1"/>
              <a:t>начерком</a:t>
            </a:r>
            <a:r>
              <a:rPr lang="ru-RU" dirty="0"/>
              <a:t> </a:t>
            </a:r>
            <a:r>
              <a:rPr lang="ru-RU" dirty="0" err="1"/>
              <a:t>основних</a:t>
            </a:r>
            <a:r>
              <a:rPr lang="ru-RU" dirty="0"/>
              <a:t> </a:t>
            </a:r>
            <a:r>
              <a:rPr lang="ru-RU" dirty="0" err="1"/>
              <a:t>положень</a:t>
            </a:r>
            <a:r>
              <a:rPr lang="ru-RU" dirty="0"/>
              <a:t>);</a:t>
            </a:r>
            <a:br>
              <a:rPr lang="ru-RU" dirty="0"/>
            </a:br>
            <a:r>
              <a:rPr lang="ru-RU" dirty="0"/>
              <a:t>- </a:t>
            </a:r>
            <a:r>
              <a:rPr lang="ru-RU" dirty="0" err="1"/>
              <a:t>стислою</a:t>
            </a:r>
            <a:r>
              <a:rPr lang="ru-RU" dirty="0"/>
              <a:t> формою </a:t>
            </a:r>
            <a:r>
              <a:rPr lang="ru-RU" dirty="0" err="1"/>
              <a:t>презентації</a:t>
            </a:r>
            <a:r>
              <a:rPr lang="ru-RU" dirty="0"/>
              <a:t> результатів </a:t>
            </a:r>
            <a:r>
              <a:rPr lang="ru-RU" dirty="0" err="1"/>
              <a:t>наукових</a:t>
            </a:r>
            <a:r>
              <a:rPr lang="ru-RU" dirty="0"/>
              <a:t> </a:t>
            </a:r>
            <a:r>
              <a:rPr lang="ru-RU" dirty="0" err="1"/>
              <a:t>досліджень</a:t>
            </a:r>
            <a:r>
              <a:rPr lang="ru-RU" dirty="0"/>
              <a:t> </a:t>
            </a:r>
            <a:r>
              <a:rPr lang="ru-RU" dirty="0" err="1"/>
              <a:t>під</a:t>
            </a:r>
            <a:r>
              <a:rPr lang="ru-RU" dirty="0"/>
              <a:t> час </a:t>
            </a:r>
            <a:r>
              <a:rPr lang="ru-RU" dirty="0" err="1"/>
              <a:t>виступу</a:t>
            </a:r>
            <a:r>
              <a:rPr lang="ru-RU" dirty="0"/>
              <a:t> на </a:t>
            </a:r>
            <a:r>
              <a:rPr lang="ru-RU" dirty="0" err="1"/>
              <a:t>науковій</a:t>
            </a:r>
            <a:r>
              <a:rPr lang="ru-RU" dirty="0"/>
              <a:t> </a:t>
            </a:r>
            <a:r>
              <a:rPr lang="ru-RU" dirty="0" err="1"/>
              <a:t>конференції</a:t>
            </a:r>
            <a:r>
              <a:rPr lang="ru-RU" dirty="0"/>
              <a:t>.</a:t>
            </a:r>
            <a:br>
              <a:rPr lang="ru-RU" dirty="0"/>
            </a:br>
            <a:endParaRPr lang="ru-RU" dirty="0"/>
          </a:p>
        </p:txBody>
      </p:sp>
    </p:spTree>
    <p:extLst>
      <p:ext uri="{BB962C8B-B14F-4D97-AF65-F5344CB8AC3E}">
        <p14:creationId xmlns:p14="http://schemas.microsoft.com/office/powerpoint/2010/main" val="27493151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type="body" idx="1"/>
          </p:nvPr>
        </p:nvSpPr>
        <p:spPr>
          <a:xfrm>
            <a:off x="457200" y="692150"/>
            <a:ext cx="8229600" cy="5434013"/>
          </a:xfrm>
          <a:solidFill>
            <a:schemeClr val="bg1">
              <a:lumMod val="95000"/>
            </a:schemeClr>
          </a:solidFill>
        </p:spPr>
        <p:txBody>
          <a:bodyPr/>
          <a:lstStyle/>
          <a:p>
            <a:pPr eaLnBrk="1" hangingPunct="1">
              <a:defRPr/>
            </a:pPr>
            <a:r>
              <a:rPr lang="ru-RU" sz="4000" b="1" dirty="0" err="1" smtClean="0">
                <a:effectLst>
                  <a:outerShdw blurRad="38100" dist="38100" dir="2700000" algn="tl">
                    <a:srgbClr val="000000">
                      <a:alpha val="43137"/>
                    </a:srgbClr>
                  </a:outerShdw>
                </a:effectLst>
              </a:rPr>
              <a:t>Обсяг</a:t>
            </a:r>
            <a:r>
              <a:rPr lang="ru-RU" sz="4000" b="1" dirty="0" smtClean="0">
                <a:effectLst>
                  <a:outerShdw blurRad="38100" dist="38100" dir="2700000" algn="tl">
                    <a:srgbClr val="000000">
                      <a:alpha val="43137"/>
                    </a:srgbClr>
                  </a:outerShdw>
                </a:effectLst>
              </a:rPr>
              <a:t> тез </a:t>
            </a:r>
            <a:r>
              <a:rPr lang="ru-RU" sz="4000" b="1" dirty="0" err="1" smtClean="0">
                <a:effectLst>
                  <a:outerShdw blurRad="38100" dist="38100" dir="2700000" algn="tl">
                    <a:srgbClr val="000000">
                      <a:alpha val="43137"/>
                    </a:srgbClr>
                  </a:outerShdw>
                </a:effectLst>
              </a:rPr>
              <a:t>може</a:t>
            </a:r>
            <a:r>
              <a:rPr lang="ru-RU" sz="4000" b="1" dirty="0" smtClean="0">
                <a:effectLst>
                  <a:outerShdw blurRad="38100" dist="38100" dir="2700000" algn="tl">
                    <a:srgbClr val="000000">
                      <a:alpha val="43137"/>
                    </a:srgbClr>
                  </a:outerShdw>
                </a:effectLst>
              </a:rPr>
              <a:t> бути в межах </a:t>
            </a:r>
          </a:p>
          <a:p>
            <a:pPr marL="0" indent="0" algn="ctr" eaLnBrk="1" hangingPunct="1">
              <a:buNone/>
              <a:defRPr/>
            </a:pPr>
            <a:r>
              <a:rPr lang="ru-RU" sz="4000" b="1" dirty="0" smtClean="0">
                <a:effectLst>
                  <a:outerShdw blurRad="38100" dist="38100" dir="2700000" algn="tl">
                    <a:srgbClr val="000000">
                      <a:alpha val="43137"/>
                    </a:srgbClr>
                  </a:outerShdw>
                </a:effectLst>
              </a:rPr>
              <a:t>2-3 </a:t>
            </a:r>
            <a:r>
              <a:rPr lang="ru-RU" sz="4000" b="1" dirty="0" err="1" smtClean="0">
                <a:effectLst>
                  <a:outerShdw blurRad="38100" dist="38100" dir="2700000" algn="tl">
                    <a:srgbClr val="000000">
                      <a:alpha val="43137"/>
                    </a:srgbClr>
                  </a:outerShdw>
                </a:effectLst>
              </a:rPr>
              <a:t>сторінки</a:t>
            </a:r>
            <a:r>
              <a:rPr lang="ru-RU" sz="4000" b="1" dirty="0" smtClean="0">
                <a:effectLst>
                  <a:outerShdw blurRad="38100" dist="38100" dir="2700000" algn="tl">
                    <a:srgbClr val="000000">
                      <a:alpha val="43137"/>
                    </a:srgbClr>
                  </a:outerShdw>
                </a:effectLst>
              </a:rPr>
              <a:t> машинописного тексту через 1,5-2 </a:t>
            </a:r>
            <a:r>
              <a:rPr lang="ru-RU" sz="4000" b="1" dirty="0" err="1" smtClean="0">
                <a:effectLst>
                  <a:outerShdw blurRad="38100" dist="38100" dir="2700000" algn="tl">
                    <a:srgbClr val="000000">
                      <a:alpha val="43137"/>
                    </a:srgbClr>
                  </a:outerShdw>
                </a:effectLst>
              </a:rPr>
              <a:t>інтервали</a:t>
            </a:r>
            <a:r>
              <a:rPr lang="ru-RU" sz="4000" b="1" dirty="0" smtClean="0">
                <a:effectLst>
                  <a:outerShdw blurRad="38100" dist="38100" dir="2700000" algn="tl">
                    <a:srgbClr val="000000">
                      <a:alpha val="43137"/>
                    </a:srgbClr>
                  </a:outerShdw>
                </a:effectLst>
              </a:rPr>
              <a:t>.</a:t>
            </a:r>
          </a:p>
          <a:p>
            <a:pPr eaLnBrk="1" hangingPunct="1">
              <a:defRPr/>
            </a:pPr>
            <a:r>
              <a:rPr lang="ru-RU" sz="4000" b="1" dirty="0" smtClean="0">
                <a:effectLst>
                  <a:outerShdw blurRad="38100" dist="38100" dir="2700000" algn="tl">
                    <a:srgbClr val="000000">
                      <a:alpha val="43137"/>
                    </a:srgbClr>
                  </a:outerShdw>
                </a:effectLst>
              </a:rPr>
              <a:t>Алгоритм </a:t>
            </a:r>
            <a:r>
              <a:rPr lang="ru-RU" sz="4000" b="1" dirty="0" err="1" smtClean="0">
                <a:effectLst>
                  <a:outerShdw blurRad="38100" dist="38100" dir="2700000" algn="tl">
                    <a:srgbClr val="000000">
                      <a:alpha val="43137"/>
                    </a:srgbClr>
                  </a:outerShdw>
                </a:effectLst>
              </a:rPr>
              <a:t>тези</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можна</a:t>
            </a:r>
            <a:r>
              <a:rPr lang="ru-RU" sz="4000" b="1" dirty="0" smtClean="0">
                <a:effectLst>
                  <a:outerShdw blurRad="38100" dist="38100" dir="2700000" algn="tl">
                    <a:srgbClr val="000000">
                      <a:alpha val="43137"/>
                    </a:srgbClr>
                  </a:outerShdw>
                </a:effectLst>
              </a:rPr>
              <a:t> подати так:</a:t>
            </a:r>
          </a:p>
          <a:p>
            <a:pPr marL="0" indent="0" algn="ctr" eaLnBrk="1" hangingPunct="1">
              <a:buFontTx/>
              <a:buNone/>
              <a:defRPr/>
            </a:pPr>
            <a:r>
              <a:rPr lang="ru-RU" sz="4000" b="1" dirty="0" smtClean="0">
                <a:solidFill>
                  <a:srgbClr val="FF0000"/>
                </a:solidFill>
                <a:effectLst>
                  <a:outerShdw blurRad="38100" dist="38100" dir="2700000" algn="tl">
                    <a:srgbClr val="000000">
                      <a:alpha val="43137"/>
                    </a:srgbClr>
                  </a:outerShdw>
                </a:effectLst>
              </a:rPr>
              <a:t>теза - </a:t>
            </a:r>
            <a:r>
              <a:rPr lang="ru-RU" sz="4000" b="1" dirty="0" err="1" smtClean="0">
                <a:solidFill>
                  <a:srgbClr val="FF0000"/>
                </a:solidFill>
                <a:effectLst>
                  <a:outerShdw blurRad="38100" dist="38100" dir="2700000" algn="tl">
                    <a:srgbClr val="000000">
                      <a:alpha val="43137"/>
                    </a:srgbClr>
                  </a:outerShdw>
                </a:effectLst>
              </a:rPr>
              <a:t>обґрунтування</a:t>
            </a:r>
            <a:r>
              <a:rPr lang="ru-RU" sz="4000" b="1" dirty="0" smtClean="0">
                <a:solidFill>
                  <a:srgbClr val="FF0000"/>
                </a:solidFill>
                <a:effectLst>
                  <a:outerShdw blurRad="38100" dist="38100" dir="2700000" algn="tl">
                    <a:srgbClr val="000000">
                      <a:alpha val="43137"/>
                    </a:srgbClr>
                  </a:outerShdw>
                </a:effectLst>
              </a:rPr>
              <a:t> - доказ - аргумент - результат - перспектива</a:t>
            </a:r>
            <a:r>
              <a:rPr lang="ru-RU" dirty="0" smtClean="0"/>
              <a:t>.</a:t>
            </a:r>
          </a:p>
        </p:txBody>
      </p:sp>
    </p:spTree>
    <p:extLst>
      <p:ext uri="{BB962C8B-B14F-4D97-AF65-F5344CB8AC3E}">
        <p14:creationId xmlns:p14="http://schemas.microsoft.com/office/powerpoint/2010/main" val="11947376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9600" cy="6120680"/>
          </a:xfrm>
          <a:solidFill>
            <a:schemeClr val="bg1"/>
          </a:solidFill>
        </p:spPr>
        <p:txBody>
          <a:bodyPr>
            <a:normAutofit fontScale="90000"/>
          </a:bodyPr>
          <a:lstStyle/>
          <a:p>
            <a:r>
              <a:rPr lang="ru-RU" b="1" dirty="0" err="1"/>
              <a:t>Тези</a:t>
            </a:r>
            <a:r>
              <a:rPr lang="ru-RU" b="1" dirty="0"/>
              <a:t> </a:t>
            </a:r>
            <a:r>
              <a:rPr lang="ru-RU" b="1" dirty="0" err="1"/>
              <a:t>мають</a:t>
            </a:r>
            <a:r>
              <a:rPr lang="ru-RU" b="1" dirty="0"/>
              <a:t> </a:t>
            </a:r>
            <a:r>
              <a:rPr lang="ru-RU" b="1" dirty="0" err="1"/>
              <a:t>чітко</a:t>
            </a:r>
            <a:r>
              <a:rPr lang="ru-RU" b="1" dirty="0"/>
              <a:t> </a:t>
            </a:r>
            <a:r>
              <a:rPr lang="ru-RU" b="1" dirty="0" err="1"/>
              <a:t>регламентовану</a:t>
            </a:r>
            <a:r>
              <a:rPr lang="ru-RU" b="1" dirty="0"/>
              <a:t> </a:t>
            </a:r>
            <a:r>
              <a:rPr lang="ru-RU" b="1" dirty="0" err="1">
                <a:solidFill>
                  <a:srgbClr val="FF0000"/>
                </a:solidFill>
              </a:rPr>
              <a:t>змістово-композиційну</a:t>
            </a:r>
            <a:r>
              <a:rPr lang="ru-RU" b="1" dirty="0">
                <a:solidFill>
                  <a:srgbClr val="FF0000"/>
                </a:solidFill>
              </a:rPr>
              <a:t> структуру</a:t>
            </a:r>
            <a:r>
              <a:rPr lang="ru-RU" b="1" dirty="0"/>
              <a:t>, в </a:t>
            </a:r>
            <a:r>
              <a:rPr lang="ru-RU" b="1" dirty="0" err="1"/>
              <a:t>якій</a:t>
            </a:r>
            <a:r>
              <a:rPr lang="ru-RU" b="1" dirty="0"/>
              <a:t> </a:t>
            </a:r>
            <a:r>
              <a:rPr lang="ru-RU" b="1" dirty="0" err="1"/>
              <a:t>виокремлюють</a:t>
            </a:r>
            <a:r>
              <a:rPr lang="ru-RU" b="1" dirty="0"/>
              <a:t> </a:t>
            </a:r>
            <a:r>
              <a:rPr lang="ru-RU" b="1" dirty="0" err="1"/>
              <a:t>такі</a:t>
            </a:r>
            <a:r>
              <a:rPr lang="ru-RU" b="1" dirty="0"/>
              <a:t> </a:t>
            </a:r>
            <a:r>
              <a:rPr lang="ru-RU" b="1" dirty="0" err="1"/>
              <a:t>складові</a:t>
            </a:r>
            <a:r>
              <a:rPr lang="ru-RU" dirty="0"/>
              <a:t>:</a:t>
            </a:r>
            <a:br>
              <a:rPr lang="ru-RU" dirty="0"/>
            </a:br>
            <a:r>
              <a:rPr lang="ru-RU" i="1" dirty="0"/>
              <a:t>1. Преамбула (1 -2 </a:t>
            </a:r>
            <a:r>
              <a:rPr lang="ru-RU" i="1" dirty="0" err="1"/>
              <a:t>тези</a:t>
            </a:r>
            <a:r>
              <a:rPr lang="ru-RU" i="1" dirty="0"/>
              <a:t>);</a:t>
            </a:r>
            <a:br>
              <a:rPr lang="ru-RU" i="1" dirty="0"/>
            </a:br>
            <a:r>
              <a:rPr lang="ru-RU" i="1" dirty="0"/>
              <a:t>2. </a:t>
            </a:r>
            <a:r>
              <a:rPr lang="ru-RU" i="1" dirty="0" err="1"/>
              <a:t>Основний</a:t>
            </a:r>
            <a:r>
              <a:rPr lang="ru-RU" i="1" dirty="0"/>
              <a:t> </a:t>
            </a:r>
            <a:r>
              <a:rPr lang="ru-RU" i="1" dirty="0" err="1"/>
              <a:t>тезовий</a:t>
            </a:r>
            <a:r>
              <a:rPr lang="ru-RU" i="1" dirty="0"/>
              <a:t> </a:t>
            </a:r>
            <a:r>
              <a:rPr lang="ru-RU" i="1" dirty="0" err="1"/>
              <a:t>виклад</a:t>
            </a:r>
            <a:r>
              <a:rPr lang="ru-RU" i="1" dirty="0"/>
              <a:t> (3-6 тез);</a:t>
            </a:r>
            <a:br>
              <a:rPr lang="ru-RU" i="1" dirty="0"/>
            </a:br>
            <a:r>
              <a:rPr lang="ru-RU" i="1" dirty="0"/>
              <a:t>3. </a:t>
            </a:r>
            <a:r>
              <a:rPr lang="ru-RU" i="1" dirty="0" err="1"/>
              <a:t>Висновкова</a:t>
            </a:r>
            <a:r>
              <a:rPr lang="ru-RU" i="1" dirty="0"/>
              <a:t> теза/</a:t>
            </a:r>
            <a:r>
              <a:rPr lang="ru-RU" i="1" dirty="0" err="1"/>
              <a:t>тези</a:t>
            </a:r>
            <a:r>
              <a:rPr lang="ru-RU" i="1" dirty="0"/>
              <a:t> (1-2).</a:t>
            </a:r>
            <a:br>
              <a:rPr lang="ru-RU" i="1" dirty="0"/>
            </a:br>
            <a:endParaRPr lang="ru-RU" i="1" dirty="0"/>
          </a:p>
        </p:txBody>
      </p:sp>
    </p:spTree>
    <p:extLst>
      <p:ext uri="{BB962C8B-B14F-4D97-AF65-F5344CB8AC3E}">
        <p14:creationId xmlns:p14="http://schemas.microsoft.com/office/powerpoint/2010/main" val="33767850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5962674"/>
          </a:xfrm>
          <a:solidFill>
            <a:schemeClr val="bg1"/>
          </a:solidFill>
        </p:spPr>
        <p:txBody>
          <a:bodyPr>
            <a:normAutofit/>
          </a:bodyPr>
          <a:lstStyle/>
          <a:p>
            <a:r>
              <a:rPr lang="ru-RU" dirty="0"/>
              <a:t>У </a:t>
            </a:r>
            <a:r>
              <a:rPr lang="ru-RU" dirty="0" err="1"/>
              <a:t>преамбулі</a:t>
            </a:r>
            <a:r>
              <a:rPr lang="ru-RU" dirty="0"/>
              <a:t> </a:t>
            </a:r>
            <a:r>
              <a:rPr lang="ru-RU" dirty="0" err="1"/>
              <a:t>стисло</a:t>
            </a:r>
            <a:r>
              <a:rPr lang="ru-RU" dirty="0"/>
              <a:t> </a:t>
            </a:r>
            <a:r>
              <a:rPr lang="ru-RU" dirty="0" err="1"/>
              <a:t>формулюють</a:t>
            </a:r>
            <a:r>
              <a:rPr lang="ru-RU" dirty="0"/>
              <a:t> проблему дослідження і </a:t>
            </a:r>
            <a:r>
              <a:rPr lang="ru-RU" dirty="0" err="1"/>
              <a:t>обґрунтовують</a:t>
            </a:r>
            <a:r>
              <a:rPr lang="ru-RU" dirty="0"/>
              <a:t> </a:t>
            </a:r>
            <a:r>
              <a:rPr lang="ru-RU" dirty="0" err="1"/>
              <a:t>актуальність</a:t>
            </a:r>
            <a:r>
              <a:rPr lang="ru-RU" dirty="0"/>
              <a:t> теми з </a:t>
            </a:r>
            <a:r>
              <a:rPr lang="ru-RU" dirty="0" err="1"/>
              <a:t>погляду</a:t>
            </a:r>
            <a:r>
              <a:rPr lang="ru-RU" dirty="0"/>
              <a:t> </a:t>
            </a:r>
            <a:r>
              <a:rPr lang="ru-RU" dirty="0" err="1"/>
              <a:t>сучасного</a:t>
            </a:r>
            <a:r>
              <a:rPr lang="ru-RU" dirty="0"/>
              <a:t> стану науки і практики</a:t>
            </a:r>
          </a:p>
        </p:txBody>
      </p:sp>
    </p:spTree>
    <p:extLst>
      <p:ext uri="{BB962C8B-B14F-4D97-AF65-F5344CB8AC3E}">
        <p14:creationId xmlns:p14="http://schemas.microsoft.com/office/powerpoint/2010/main" val="19963194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6322714"/>
          </a:xfrm>
          <a:solidFill>
            <a:schemeClr val="bg1"/>
          </a:solidFill>
        </p:spPr>
        <p:txBody>
          <a:bodyPr>
            <a:normAutofit fontScale="90000"/>
          </a:bodyPr>
          <a:lstStyle/>
          <a:p>
            <a:r>
              <a:rPr lang="ru-RU" sz="4000" b="1" dirty="0" err="1">
                <a:solidFill>
                  <a:srgbClr val="FF0000"/>
                </a:solidFill>
                <a:effectLst>
                  <a:outerShdw blurRad="38100" dist="38100" dir="2700000" algn="tl">
                    <a:srgbClr val="000000">
                      <a:alpha val="43137"/>
                    </a:srgbClr>
                  </a:outerShdw>
                </a:effectLst>
              </a:rPr>
              <a:t>Основний</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тезовий</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виклад</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передбачає</a:t>
            </a:r>
            <a:r>
              <a:rPr lang="ru-RU" sz="4000" b="1" dirty="0">
                <a:solidFill>
                  <a:srgbClr val="FF0000"/>
                </a:solidFill>
                <a:effectLst>
                  <a:outerShdw blurRad="38100" dist="38100" dir="2700000" algn="tl">
                    <a:srgbClr val="000000">
                      <a:alpha val="43137"/>
                    </a:srgbClr>
                  </a:outerShdw>
                </a:effectLst>
              </a:rPr>
              <a:t> </a:t>
            </a:r>
            <a:r>
              <a:rPr lang="ru-RU" sz="4000" b="1" dirty="0" err="1">
                <a:solidFill>
                  <a:srgbClr val="FF0000"/>
                </a:solidFill>
                <a:effectLst>
                  <a:outerShdw blurRad="38100" dist="38100" dir="2700000" algn="tl">
                    <a:srgbClr val="000000">
                      <a:alpha val="43137"/>
                    </a:srgbClr>
                  </a:outerShdw>
                </a:effectLst>
              </a:rPr>
              <a:t>розв'язання</a:t>
            </a:r>
            <a:r>
              <a:rPr lang="ru-RU" sz="4000" b="1" dirty="0">
                <a:solidFill>
                  <a:srgbClr val="FF0000"/>
                </a:solidFill>
                <a:effectLst>
                  <a:outerShdw blurRad="38100" dist="38100" dir="2700000" algn="tl">
                    <a:srgbClr val="000000">
                      <a:alpha val="43137"/>
                    </a:srgbClr>
                  </a:outerShdw>
                </a:effectLst>
              </a:rPr>
              <a:t> таких </a:t>
            </a:r>
            <a:r>
              <a:rPr lang="ru-RU" sz="4000" b="1" dirty="0" err="1">
                <a:solidFill>
                  <a:srgbClr val="FF0000"/>
                </a:solidFill>
                <a:effectLst>
                  <a:outerShdw blurRad="38100" dist="38100" dir="2700000" algn="tl">
                    <a:srgbClr val="000000">
                      <a:alpha val="43137"/>
                    </a:srgbClr>
                  </a:outerShdw>
                </a:effectLst>
              </a:rPr>
              <a:t>завдань</a:t>
            </a:r>
            <a:r>
              <a:rPr lang="ru-RU" sz="4000" dirty="0" smtClean="0"/>
              <a:t>:</a:t>
            </a:r>
            <a:r>
              <a:rPr lang="ru-RU" sz="4000" dirty="0"/>
              <a:t> </a:t>
            </a:r>
            <a:r>
              <a:rPr lang="ru-RU" sz="4000" dirty="0" smtClean="0"/>
              <a:t/>
            </a:r>
            <a:br>
              <a:rPr lang="ru-RU" sz="4000" dirty="0" smtClean="0"/>
            </a:br>
            <a:r>
              <a:rPr lang="ru-RU" sz="4000" dirty="0" err="1" smtClean="0"/>
              <a:t>сформулювати</a:t>
            </a:r>
            <a:r>
              <a:rPr lang="ru-RU" sz="4000" dirty="0" smtClean="0"/>
              <a:t> </a:t>
            </a:r>
            <a:r>
              <a:rPr lang="ru-RU" sz="4000" dirty="0"/>
              <a:t>мету дослідження, </a:t>
            </a:r>
            <a:r>
              <a:rPr lang="ru-RU" sz="4000" dirty="0" err="1"/>
              <a:t>схарактеризувати</a:t>
            </a:r>
            <a:r>
              <a:rPr lang="ru-RU" sz="4000" dirty="0"/>
              <a:t> </a:t>
            </a:r>
            <a:r>
              <a:rPr lang="ru-RU" sz="4000" dirty="0" err="1"/>
              <a:t>об'єкт</a:t>
            </a:r>
            <a:r>
              <a:rPr lang="ru-RU" sz="4000" dirty="0"/>
              <a:t> і </a:t>
            </a:r>
            <a:r>
              <a:rPr lang="ru-RU" sz="4000" dirty="0" err="1"/>
              <a:t>матеріал</a:t>
            </a:r>
            <a:r>
              <a:rPr lang="ru-RU" sz="4000" dirty="0"/>
              <a:t> дослідження;</a:t>
            </a:r>
            <a:br>
              <a:rPr lang="ru-RU" sz="4000" dirty="0"/>
            </a:br>
            <a:r>
              <a:rPr lang="ru-RU" sz="4000" dirty="0"/>
              <a:t> </a:t>
            </a:r>
            <a:br>
              <a:rPr lang="ru-RU" sz="4000" dirty="0"/>
            </a:br>
            <a:r>
              <a:rPr lang="ru-RU" sz="4000" dirty="0" err="1" smtClean="0"/>
              <a:t>описати</a:t>
            </a:r>
            <a:r>
              <a:rPr lang="ru-RU" sz="4000" dirty="0" smtClean="0"/>
              <a:t> </a:t>
            </a:r>
            <a:r>
              <a:rPr lang="ru-RU" sz="4000" dirty="0" err="1"/>
              <a:t>перебіг</a:t>
            </a:r>
            <a:r>
              <a:rPr lang="ru-RU" sz="4000" dirty="0"/>
              <a:t> дослідження;</a:t>
            </a:r>
            <a:br>
              <a:rPr lang="ru-RU" sz="4000" dirty="0"/>
            </a:br>
            <a:r>
              <a:rPr lang="ru-RU" sz="4000" dirty="0"/>
              <a:t> </a:t>
            </a:r>
            <a:br>
              <a:rPr lang="ru-RU" sz="4000" dirty="0"/>
            </a:br>
            <a:r>
              <a:rPr lang="ru-RU" sz="4000" dirty="0" err="1" smtClean="0"/>
              <a:t>визначити</a:t>
            </a:r>
            <a:r>
              <a:rPr lang="ru-RU" sz="4000" dirty="0" smtClean="0"/>
              <a:t> </a:t>
            </a:r>
            <a:r>
              <a:rPr lang="ru-RU" sz="4000" dirty="0" err="1"/>
              <a:t>критерії</a:t>
            </a:r>
            <a:r>
              <a:rPr lang="ru-RU" sz="4000" dirty="0"/>
              <a:t> </a:t>
            </a:r>
            <a:r>
              <a:rPr lang="ru-RU" sz="4000" dirty="0" err="1"/>
              <a:t>оцінювання</a:t>
            </a:r>
            <a:r>
              <a:rPr lang="ru-RU" sz="4000" dirty="0"/>
              <a:t> і </a:t>
            </a:r>
            <a:r>
              <a:rPr lang="ru-RU" sz="4000" dirty="0" err="1"/>
              <a:t>технологію</a:t>
            </a:r>
            <a:r>
              <a:rPr lang="ru-RU" sz="4000" dirty="0"/>
              <a:t> </a:t>
            </a:r>
            <a:r>
              <a:rPr lang="ru-RU" sz="4000" dirty="0" err="1"/>
              <a:t>оброблення</a:t>
            </a:r>
            <a:r>
              <a:rPr lang="ru-RU" sz="4000" dirty="0"/>
              <a:t> результатів.</a:t>
            </a:r>
            <a:r>
              <a:rPr lang="ru-RU" dirty="0"/>
              <a:t/>
            </a:r>
            <a:br>
              <a:rPr lang="ru-RU" dirty="0"/>
            </a:br>
            <a:endParaRPr lang="ru-RU" dirty="0"/>
          </a:p>
        </p:txBody>
      </p:sp>
    </p:spTree>
    <p:extLst>
      <p:ext uri="{BB962C8B-B14F-4D97-AF65-F5344CB8AC3E}">
        <p14:creationId xmlns:p14="http://schemas.microsoft.com/office/powerpoint/2010/main" val="334728486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5386610"/>
          </a:xfrm>
          <a:solidFill>
            <a:schemeClr val="bg1"/>
          </a:solidFill>
        </p:spPr>
        <p:txBody>
          <a:bodyPr>
            <a:normAutofit/>
          </a:bodyPr>
          <a:lstStyle/>
          <a:p>
            <a:r>
              <a:rPr lang="ru-RU" dirty="0" err="1"/>
              <a:t>Висновкова</a:t>
            </a:r>
            <a:r>
              <a:rPr lang="ru-RU" dirty="0"/>
              <a:t> теза </a:t>
            </a:r>
            <a:r>
              <a:rPr lang="ru-RU" dirty="0" err="1"/>
              <a:t>презентує</a:t>
            </a:r>
            <a:r>
              <a:rPr lang="ru-RU" dirty="0"/>
              <a:t> </a:t>
            </a:r>
            <a:r>
              <a:rPr lang="ru-RU" dirty="0" err="1"/>
              <a:t>результати</a:t>
            </a:r>
            <a:r>
              <a:rPr lang="ru-RU" dirty="0"/>
              <a:t> і </a:t>
            </a:r>
            <a:r>
              <a:rPr lang="ru-RU" dirty="0" err="1"/>
              <a:t>загальний</a:t>
            </a:r>
            <a:r>
              <a:rPr lang="ru-RU" dirty="0"/>
              <a:t> </a:t>
            </a:r>
            <a:r>
              <a:rPr lang="ru-RU" dirty="0" err="1"/>
              <a:t>висновок</a:t>
            </a:r>
            <a:r>
              <a:rPr lang="ru-RU" dirty="0"/>
              <a:t>, </a:t>
            </a:r>
            <a:r>
              <a:rPr lang="ru-RU" dirty="0" err="1"/>
              <a:t>перспективи</a:t>
            </a:r>
            <a:r>
              <a:rPr lang="ru-RU" dirty="0"/>
              <a:t> </a:t>
            </a:r>
            <a:r>
              <a:rPr lang="ru-RU" dirty="0" err="1"/>
              <a:t>подальшого</a:t>
            </a:r>
            <a:r>
              <a:rPr lang="ru-RU" dirty="0"/>
              <a:t> дослідження.</a:t>
            </a:r>
            <a:br>
              <a:rPr lang="ru-RU" dirty="0"/>
            </a:br>
            <a:endParaRPr lang="ru-RU" dirty="0"/>
          </a:p>
        </p:txBody>
      </p:sp>
    </p:spTree>
    <p:extLst>
      <p:ext uri="{BB962C8B-B14F-4D97-AF65-F5344CB8AC3E}">
        <p14:creationId xmlns:p14="http://schemas.microsoft.com/office/powerpoint/2010/main" val="32597369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normAutofit fontScale="90000"/>
          </a:bodyPr>
          <a:lstStyle/>
          <a:p>
            <a:pPr eaLnBrk="1" hangingPunct="1"/>
            <a:r>
              <a:rPr lang="ru-RU" sz="4000" smtClean="0"/>
              <a:t>Тези доповіді оформляють згідно до вимог:</a:t>
            </a:r>
            <a:br>
              <a:rPr lang="ru-RU" sz="4000" smtClean="0"/>
            </a:br>
            <a:endParaRPr lang="ru-RU" sz="4000" smtClean="0"/>
          </a:p>
        </p:txBody>
      </p:sp>
      <p:sp>
        <p:nvSpPr>
          <p:cNvPr id="61443" name="Rectangle 3"/>
          <p:cNvSpPr>
            <a:spLocks noGrp="1" noChangeArrowheads="1"/>
          </p:cNvSpPr>
          <p:nvPr>
            <p:ph type="body" idx="1"/>
          </p:nvPr>
        </p:nvSpPr>
        <p:spPr/>
        <p:txBody>
          <a:bodyPr/>
          <a:lstStyle/>
          <a:p>
            <a:pPr eaLnBrk="1" hangingPunct="1">
              <a:lnSpc>
                <a:spcPct val="80000"/>
              </a:lnSpc>
              <a:defRPr/>
            </a:pPr>
            <a:r>
              <a:rPr lang="ru-RU" sz="4000" b="1" dirty="0" smtClean="0">
                <a:effectLst>
                  <a:outerShdw blurRad="38100" dist="38100" dir="2700000" algn="tl">
                    <a:srgbClr val="000000">
                      <a:alpha val="43137"/>
                    </a:srgbClr>
                  </a:outerShdw>
                </a:effectLst>
              </a:rPr>
              <a:t>-   у правому </a:t>
            </a:r>
            <a:r>
              <a:rPr lang="ru-RU" sz="4000" b="1" dirty="0" err="1" smtClean="0">
                <a:effectLst>
                  <a:outerShdw blurRad="38100" dist="38100" dir="2700000" algn="tl">
                    <a:srgbClr val="000000">
                      <a:alpha val="43137"/>
                    </a:srgbClr>
                  </a:outerShdw>
                </a:effectLst>
              </a:rPr>
              <a:t>верхньому</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куті</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розміщують</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прізвище</a:t>
            </a:r>
            <a:r>
              <a:rPr lang="ru-RU" sz="4000" b="1" dirty="0" smtClean="0">
                <a:effectLst>
                  <a:outerShdw blurRad="38100" dist="38100" dir="2700000" algn="tl">
                    <a:srgbClr val="000000">
                      <a:alpha val="43137"/>
                    </a:srgbClr>
                  </a:outerShdw>
                </a:effectLst>
              </a:rPr>
              <a:t> автора та </a:t>
            </a:r>
            <a:r>
              <a:rPr lang="ru-RU" sz="4000" b="1" dirty="0" err="1" smtClean="0">
                <a:effectLst>
                  <a:outerShdw blurRad="38100" dist="38100" dir="2700000" algn="tl">
                    <a:srgbClr val="000000">
                      <a:alpha val="43137"/>
                    </a:srgbClr>
                  </a:outerShdw>
                </a:effectLst>
              </a:rPr>
              <a:t>його</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ініціали</a:t>
            </a:r>
            <a:r>
              <a:rPr lang="ru-RU" sz="4000" b="1" dirty="0" smtClean="0">
                <a:effectLst>
                  <a:outerShdw blurRad="38100" dist="38100" dir="2700000" algn="tl">
                    <a:srgbClr val="000000">
                      <a:alpha val="43137"/>
                    </a:srgbClr>
                  </a:outerShdw>
                </a:effectLst>
              </a:rPr>
              <a:t> та </a:t>
            </a:r>
            <a:r>
              <a:rPr lang="ru-RU" sz="4000" b="1" dirty="0" err="1" smtClean="0">
                <a:effectLst>
                  <a:outerShdw blurRad="38100" dist="38100" dir="2700000" algn="tl">
                    <a:srgbClr val="000000">
                      <a:alpha val="43137"/>
                    </a:srgbClr>
                  </a:outerShdw>
                </a:effectLst>
              </a:rPr>
              <a:t>доповнюють</a:t>
            </a:r>
            <a:r>
              <a:rPr lang="ru-RU" sz="4000" b="1" dirty="0" smtClean="0">
                <a:effectLst>
                  <a:outerShdw blurRad="38100" dist="38100" dir="2700000" algn="tl">
                    <a:srgbClr val="000000">
                      <a:alpha val="43137"/>
                    </a:srgbClr>
                  </a:outerShdw>
                </a:effectLst>
              </a:rPr>
              <a:t> </a:t>
            </a:r>
            <a:r>
              <a:rPr lang="ru-RU" sz="4000" b="1" dirty="0" err="1" smtClean="0">
                <a:effectLst>
                  <a:outerShdw blurRad="38100" dist="38100" dir="2700000" algn="tl">
                    <a:srgbClr val="000000">
                      <a:alpha val="43137"/>
                    </a:srgbClr>
                  </a:outerShdw>
                </a:effectLst>
              </a:rPr>
              <a:t>відомостями</a:t>
            </a:r>
            <a:r>
              <a:rPr lang="ru-RU" sz="4000" b="1" dirty="0" smtClean="0">
                <a:effectLst>
                  <a:outerShdw blurRad="38100" dist="38100" dir="2700000" algn="tl">
                    <a:srgbClr val="000000">
                      <a:alpha val="43137"/>
                    </a:srgbClr>
                  </a:outerShdw>
                </a:effectLst>
              </a:rPr>
              <a:t> про </a:t>
            </a:r>
            <a:r>
              <a:rPr lang="ru-RU" sz="4000" b="1" dirty="0" err="1" smtClean="0">
                <a:effectLst>
                  <a:outerShdw blurRad="38100" dist="38100" dir="2700000" algn="tl">
                    <a:srgbClr val="000000">
                      <a:alpha val="43137"/>
                    </a:srgbClr>
                  </a:outerShdw>
                </a:effectLst>
              </a:rPr>
              <a:t>нього</a:t>
            </a:r>
            <a:r>
              <a:rPr lang="ru-RU" sz="4000" b="1" dirty="0" smtClean="0">
                <a:effectLst>
                  <a:outerShdw blurRad="38100" dist="38100" dir="2700000" algn="tl">
                    <a:srgbClr val="000000">
                      <a:alpha val="43137"/>
                    </a:srgbClr>
                  </a:outerShdw>
                </a:effectLst>
              </a:rPr>
              <a:t>;</a:t>
            </a:r>
          </a:p>
          <a:p>
            <a:pPr eaLnBrk="1" hangingPunct="1">
              <a:lnSpc>
                <a:spcPct val="80000"/>
              </a:lnSpc>
              <a:defRPr/>
            </a:pPr>
            <a:r>
              <a:rPr lang="ru-RU" sz="4000" b="1" dirty="0" smtClean="0">
                <a:effectLst>
                  <a:outerShdw blurRad="38100" dist="38100" dir="2700000" algn="tl">
                    <a:srgbClr val="000000">
                      <a:alpha val="43137"/>
                    </a:srgbClr>
                  </a:outerShdw>
                </a:effectLst>
              </a:rPr>
              <a:t>-   </a:t>
            </a:r>
            <a:r>
              <a:rPr lang="ru-RU" sz="4000" b="1" dirty="0" err="1" smtClean="0">
                <a:solidFill>
                  <a:srgbClr val="FF0000"/>
                </a:solidFill>
                <a:effectLst>
                  <a:outerShdw blurRad="38100" dist="38100" dir="2700000" algn="tl">
                    <a:srgbClr val="000000">
                      <a:alpha val="43137"/>
                    </a:srgbClr>
                  </a:outerShdw>
                </a:effectLst>
              </a:rPr>
              <a:t>назва</a:t>
            </a:r>
            <a:r>
              <a:rPr lang="ru-RU" sz="4000" b="1" dirty="0" smtClean="0">
                <a:solidFill>
                  <a:srgbClr val="FF0000"/>
                </a:solidFill>
                <a:effectLst>
                  <a:outerShdw blurRad="38100" dist="38100" dir="2700000" algn="tl">
                    <a:srgbClr val="000000">
                      <a:alpha val="43137"/>
                    </a:srgbClr>
                  </a:outerShdw>
                </a:effectLst>
              </a:rPr>
              <a:t> тез </a:t>
            </a:r>
            <a:r>
              <a:rPr lang="ru-RU" sz="4000" b="1" dirty="0" err="1" smtClean="0">
                <a:solidFill>
                  <a:srgbClr val="FF0000"/>
                </a:solidFill>
                <a:effectLst>
                  <a:outerShdw blurRad="38100" dist="38100" dir="2700000" algn="tl">
                    <a:srgbClr val="000000">
                      <a:alpha val="43137"/>
                    </a:srgbClr>
                  </a:outerShdw>
                </a:effectLst>
              </a:rPr>
              <a:t>доповіді</a:t>
            </a:r>
            <a:r>
              <a:rPr lang="ru-RU" sz="4000" b="1" dirty="0" smtClean="0">
                <a:solidFill>
                  <a:srgbClr val="FF0000"/>
                </a:solidFill>
                <a:effectLst>
                  <a:outerShdw blurRad="38100" dist="38100" dir="2700000" algn="tl">
                    <a:srgbClr val="000000">
                      <a:alpha val="43137"/>
                    </a:srgbClr>
                  </a:outerShdw>
                </a:effectLst>
              </a:rPr>
              <a:t> коротко </a:t>
            </a:r>
            <a:r>
              <a:rPr lang="ru-RU" sz="4000" b="1" dirty="0" err="1" smtClean="0">
                <a:solidFill>
                  <a:srgbClr val="FF0000"/>
                </a:solidFill>
                <a:effectLst>
                  <a:outerShdw blurRad="38100" dist="38100" dir="2700000" algn="tl">
                    <a:srgbClr val="000000">
                      <a:alpha val="43137"/>
                    </a:srgbClr>
                  </a:outerShdw>
                </a:effectLst>
              </a:rPr>
              <a:t>відображає</a:t>
            </a:r>
            <a:r>
              <a:rPr lang="ru-RU" sz="4000" b="1" dirty="0" smtClean="0">
                <a:solidFill>
                  <a:srgbClr val="FF0000"/>
                </a:solidFill>
                <a:effectLst>
                  <a:outerShdw blurRad="38100" dist="38100" dir="2700000" algn="tl">
                    <a:srgbClr val="000000">
                      <a:alpha val="43137"/>
                    </a:srgbClr>
                  </a:outerShdw>
                </a:effectLst>
              </a:rPr>
              <a:t> </a:t>
            </a:r>
            <a:r>
              <a:rPr lang="ru-RU" sz="4000" b="1" dirty="0" err="1" smtClean="0">
                <a:solidFill>
                  <a:srgbClr val="FF0000"/>
                </a:solidFill>
                <a:effectLst>
                  <a:outerShdw blurRad="38100" dist="38100" dir="2700000" algn="tl">
                    <a:srgbClr val="000000">
                      <a:alpha val="43137"/>
                    </a:srgbClr>
                  </a:outerShdw>
                </a:effectLst>
              </a:rPr>
              <a:t>головну</a:t>
            </a:r>
            <a:r>
              <a:rPr lang="ru-RU" sz="4000" b="1" dirty="0" smtClean="0">
                <a:solidFill>
                  <a:srgbClr val="FF0000"/>
                </a:solidFill>
                <a:effectLst>
                  <a:outerShdw blurRad="38100" dist="38100" dir="2700000" algn="tl">
                    <a:srgbClr val="000000">
                      <a:alpha val="43137"/>
                    </a:srgbClr>
                  </a:outerShdw>
                </a:effectLst>
              </a:rPr>
              <a:t> </a:t>
            </a:r>
            <a:r>
              <a:rPr lang="ru-RU" sz="4000" b="1" dirty="0" err="1" smtClean="0">
                <a:solidFill>
                  <a:srgbClr val="FF0000"/>
                </a:solidFill>
                <a:effectLst>
                  <a:outerShdw blurRad="38100" dist="38100" dir="2700000" algn="tl">
                    <a:srgbClr val="000000">
                      <a:alpha val="43137"/>
                    </a:srgbClr>
                  </a:outerShdw>
                </a:effectLst>
              </a:rPr>
              <a:t>ідею</a:t>
            </a:r>
            <a:r>
              <a:rPr lang="ru-RU" sz="4000" b="1" dirty="0" smtClean="0">
                <a:solidFill>
                  <a:srgbClr val="FF0000"/>
                </a:solidFill>
                <a:effectLst>
                  <a:outerShdw blurRad="38100" dist="38100" dir="2700000" algn="tl">
                    <a:srgbClr val="000000">
                      <a:alpha val="43137"/>
                    </a:srgbClr>
                  </a:outerShdw>
                </a:effectLst>
              </a:rPr>
              <a:t>, думку, </a:t>
            </a:r>
            <a:r>
              <a:rPr lang="ru-RU" sz="4000" b="1" dirty="0" err="1" smtClean="0">
                <a:solidFill>
                  <a:srgbClr val="FF0000"/>
                </a:solidFill>
                <a:effectLst>
                  <a:outerShdw blurRad="38100" dist="38100" dir="2700000" algn="tl">
                    <a:srgbClr val="000000">
                      <a:alpha val="43137"/>
                    </a:srgbClr>
                  </a:outerShdw>
                </a:effectLst>
              </a:rPr>
              <a:t>положення</a:t>
            </a:r>
            <a:r>
              <a:rPr lang="ru-RU" sz="4000" b="1" dirty="0" smtClean="0">
                <a:solidFill>
                  <a:srgbClr val="FF0000"/>
                </a:solidFill>
                <a:effectLst>
                  <a:outerShdw blurRad="38100" dist="38100" dir="2700000" algn="tl">
                    <a:srgbClr val="000000">
                      <a:alpha val="43137"/>
                    </a:srgbClr>
                  </a:outerShdw>
                </a:effectLst>
              </a:rPr>
              <a:t> (2-5 </a:t>
            </a:r>
            <a:r>
              <a:rPr lang="ru-RU" sz="4000" b="1" dirty="0" err="1" smtClean="0">
                <a:solidFill>
                  <a:srgbClr val="FF0000"/>
                </a:solidFill>
                <a:effectLst>
                  <a:outerShdw blurRad="38100" dist="38100" dir="2700000" algn="tl">
                    <a:srgbClr val="000000">
                      <a:alpha val="43137"/>
                    </a:srgbClr>
                  </a:outerShdw>
                </a:effectLst>
              </a:rPr>
              <a:t>слів</a:t>
            </a:r>
            <a:r>
              <a:rPr lang="ru-RU" sz="4000" b="1" dirty="0" smtClean="0">
                <a:solidFill>
                  <a:srgbClr val="FF0000"/>
                </a:solidFill>
                <a:effectLst>
                  <a:outerShdw blurRad="38100" dist="38100" dir="2700000" algn="tl">
                    <a:srgbClr val="000000">
                      <a:alpha val="43137"/>
                    </a:srgbClr>
                  </a:outerShdw>
                </a:effectLst>
              </a:rPr>
              <a:t>);</a:t>
            </a:r>
          </a:p>
          <a:p>
            <a:pPr marL="0" indent="0" eaLnBrk="1" hangingPunct="1">
              <a:lnSpc>
                <a:spcPct val="80000"/>
              </a:lnSpc>
              <a:buFontTx/>
              <a:buNone/>
              <a:defRPr/>
            </a:pPr>
            <a:endParaRPr lang="ru-RU" sz="2800" dirty="0" smtClean="0"/>
          </a:p>
        </p:txBody>
      </p:sp>
    </p:spTree>
    <p:extLst>
      <p:ext uri="{BB962C8B-B14F-4D97-AF65-F5344CB8AC3E}">
        <p14:creationId xmlns:p14="http://schemas.microsoft.com/office/powerpoint/2010/main" val="398593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8313" y="11113"/>
            <a:ext cx="8229600" cy="1143000"/>
          </a:xfrm>
          <a:solidFill>
            <a:srgbClr val="E9EFAF"/>
          </a:solidFill>
          <a:ln>
            <a:solidFill>
              <a:schemeClr val="folHlink"/>
            </a:solidFill>
            <a:miter lim="800000"/>
            <a:headEnd/>
            <a:tailEnd/>
          </a:ln>
        </p:spPr>
        <p:txBody>
          <a:bodyPr/>
          <a:lstStyle/>
          <a:p>
            <a:pPr eaLnBrk="1" hangingPunct="1"/>
            <a:r>
              <a:rPr lang="ru-RU" b="1" smtClean="0">
                <a:latin typeface="Times New Roman" pitchFamily="18" charset="0"/>
              </a:rPr>
              <a:t>Підстилі наукового стилю:</a:t>
            </a:r>
          </a:p>
        </p:txBody>
      </p:sp>
      <p:sp>
        <p:nvSpPr>
          <p:cNvPr id="21507" name="Rectangle 6"/>
          <p:cNvSpPr>
            <a:spLocks noGrp="1" noChangeArrowheads="1"/>
          </p:cNvSpPr>
          <p:nvPr>
            <p:ph type="body" sz="half" idx="1"/>
          </p:nvPr>
        </p:nvSpPr>
        <p:spPr>
          <a:xfrm>
            <a:off x="179512" y="1341438"/>
            <a:ext cx="8820472" cy="5516562"/>
          </a:xfrm>
          <a:solidFill>
            <a:schemeClr val="bg1">
              <a:lumMod val="95000"/>
            </a:schemeClr>
          </a:solidFill>
        </p:spPr>
        <p:txBody>
          <a:bodyPr/>
          <a:lstStyle/>
          <a:p>
            <a:pPr eaLnBrk="1" hangingPunct="1">
              <a:lnSpc>
                <a:spcPct val="90000"/>
              </a:lnSpc>
              <a:defRPr/>
            </a:pPr>
            <a:r>
              <a:rPr lang="uk-UA" sz="3600" b="1" u="sng" dirty="0" smtClean="0">
                <a:solidFill>
                  <a:srgbClr val="FF0000"/>
                </a:solidFill>
                <a:latin typeface="Times New Roman" pitchFamily="18" charset="0"/>
              </a:rPr>
              <a:t>ВЛАСНЕ НАУКОВИЙ</a:t>
            </a:r>
            <a:r>
              <a:rPr lang="uk-UA" sz="3600" b="1" i="1" dirty="0" smtClean="0">
                <a:solidFill>
                  <a:srgbClr val="FF0000"/>
                </a:solidFill>
                <a:latin typeface="Times New Roman" pitchFamily="18" charset="0"/>
              </a:rPr>
              <a:t> </a:t>
            </a:r>
            <a:r>
              <a:rPr lang="uk-UA" b="1" i="1" dirty="0" smtClean="0">
                <a:effectLst>
                  <a:outerShdw blurRad="38100" dist="38100" dir="2700000" algn="tl">
                    <a:srgbClr val="000000">
                      <a:alpha val="43137"/>
                    </a:srgbClr>
                  </a:outerShdw>
                </a:effectLst>
                <a:latin typeface="Times New Roman" pitchFamily="18" charset="0"/>
              </a:rPr>
              <a:t>(стаття, доповідь)</a:t>
            </a:r>
            <a:endParaRPr lang="uk-UA" b="1" dirty="0" smtClean="0">
              <a:solidFill>
                <a:srgbClr val="FF0000"/>
              </a:solidFill>
              <a:effectLst>
                <a:outerShdw blurRad="38100" dist="38100" dir="2700000" algn="tl">
                  <a:srgbClr val="000000">
                    <a:alpha val="43137"/>
                  </a:srgbClr>
                </a:outerShdw>
              </a:effectLst>
              <a:latin typeface="Times New Roman" pitchFamily="18" charset="0"/>
            </a:endParaRPr>
          </a:p>
          <a:p>
            <a:pPr eaLnBrk="1" hangingPunct="1">
              <a:lnSpc>
                <a:spcPct val="90000"/>
              </a:lnSpc>
              <a:defRPr/>
            </a:pPr>
            <a:r>
              <a:rPr lang="uk-UA" sz="3600" b="1" u="sng" dirty="0" smtClean="0">
                <a:solidFill>
                  <a:srgbClr val="FF0000"/>
                </a:solidFill>
                <a:latin typeface="Times New Roman" pitchFamily="18" charset="0"/>
              </a:rPr>
              <a:t>НАУКОВО-ПОПУЛЯРНИЙ</a:t>
            </a:r>
            <a:r>
              <a:rPr lang="uk-UA" sz="3200" b="1" dirty="0" smtClean="0">
                <a:solidFill>
                  <a:srgbClr val="FF0000"/>
                </a:solidFill>
                <a:latin typeface="Times New Roman" pitchFamily="18" charset="0"/>
              </a:rPr>
              <a:t> </a:t>
            </a:r>
          </a:p>
          <a:p>
            <a:pPr marL="0" indent="0" eaLnBrk="1" hangingPunct="1">
              <a:lnSpc>
                <a:spcPct val="90000"/>
              </a:lnSpc>
              <a:buFontTx/>
              <a:buNone/>
              <a:defRPr/>
            </a:pPr>
            <a:r>
              <a:rPr lang="uk-UA" sz="3200" b="1" i="1" dirty="0">
                <a:solidFill>
                  <a:srgbClr val="FF0000"/>
                </a:solidFill>
                <a:effectLst>
                  <a:outerShdw blurRad="38100" dist="38100" dir="2700000" algn="tl">
                    <a:srgbClr val="000000">
                      <a:alpha val="43137"/>
                    </a:srgbClr>
                  </a:outerShdw>
                </a:effectLst>
                <a:latin typeface="Times New Roman" pitchFamily="18" charset="0"/>
              </a:rPr>
              <a:t> </a:t>
            </a:r>
            <a:r>
              <a:rPr lang="uk-UA" sz="3200" b="1" i="1" dirty="0" smtClean="0">
                <a:solidFill>
                  <a:srgbClr val="FF0000"/>
                </a:solidFill>
                <a:effectLst>
                  <a:outerShdw blurRad="38100" dist="38100" dir="2700000" algn="tl">
                    <a:srgbClr val="000000">
                      <a:alpha val="43137"/>
                    </a:srgbClr>
                  </a:outerShdw>
                </a:effectLst>
                <a:latin typeface="Times New Roman" pitchFamily="18" charset="0"/>
              </a:rPr>
              <a:t>   </a:t>
            </a:r>
            <a:r>
              <a:rPr lang="uk-UA" b="1" i="1" dirty="0" smtClean="0">
                <a:effectLst>
                  <a:outerShdw blurRad="38100" dist="38100" dir="2700000" algn="tl">
                    <a:srgbClr val="000000">
                      <a:alpha val="43137"/>
                    </a:srgbClr>
                  </a:outerShdw>
                </a:effectLst>
                <a:latin typeface="Times New Roman" pitchFamily="18" charset="0"/>
              </a:rPr>
              <a:t>(нариси, книги, лекції)</a:t>
            </a:r>
            <a:endParaRPr lang="uk-UA" b="1" dirty="0" smtClean="0">
              <a:solidFill>
                <a:srgbClr val="FF0000"/>
              </a:solidFill>
              <a:effectLst>
                <a:outerShdw blurRad="38100" dist="38100" dir="2700000" algn="tl">
                  <a:srgbClr val="000000">
                    <a:alpha val="43137"/>
                  </a:srgbClr>
                </a:outerShdw>
              </a:effectLst>
              <a:latin typeface="Times New Roman" pitchFamily="18" charset="0"/>
            </a:endParaRPr>
          </a:p>
          <a:p>
            <a:pPr eaLnBrk="1" hangingPunct="1">
              <a:lnSpc>
                <a:spcPct val="90000"/>
              </a:lnSpc>
              <a:defRPr/>
            </a:pPr>
            <a:r>
              <a:rPr lang="uk-UA" sz="3600" b="1" u="sng" dirty="0" smtClean="0">
                <a:solidFill>
                  <a:srgbClr val="FF0000"/>
                </a:solidFill>
                <a:latin typeface="Times New Roman" pitchFamily="18" charset="0"/>
              </a:rPr>
              <a:t>НАУКОВО-НАВЧАЛЬНИЙ</a:t>
            </a:r>
            <a:r>
              <a:rPr lang="uk-UA" sz="3200" b="1" dirty="0" smtClean="0">
                <a:solidFill>
                  <a:srgbClr val="FF0000"/>
                </a:solidFill>
                <a:latin typeface="Times New Roman" pitchFamily="18" charset="0"/>
              </a:rPr>
              <a:t> </a:t>
            </a:r>
          </a:p>
          <a:p>
            <a:pPr marL="0" indent="0" eaLnBrk="1" hangingPunct="1">
              <a:lnSpc>
                <a:spcPct val="90000"/>
              </a:lnSpc>
              <a:buFontTx/>
              <a:buNone/>
              <a:defRPr/>
            </a:pPr>
            <a:r>
              <a:rPr lang="uk-UA" sz="3200" b="1" i="1" dirty="0">
                <a:solidFill>
                  <a:srgbClr val="FF0000"/>
                </a:solidFill>
                <a:effectLst>
                  <a:outerShdw blurRad="38100" dist="38100" dir="2700000" algn="tl">
                    <a:srgbClr val="000000">
                      <a:alpha val="43137"/>
                    </a:srgbClr>
                  </a:outerShdw>
                </a:effectLst>
                <a:latin typeface="Times New Roman" pitchFamily="18" charset="0"/>
              </a:rPr>
              <a:t> </a:t>
            </a:r>
            <a:r>
              <a:rPr lang="uk-UA" sz="3200" b="1" i="1" dirty="0" smtClean="0">
                <a:solidFill>
                  <a:srgbClr val="FF0000"/>
                </a:solidFill>
                <a:effectLst>
                  <a:outerShdw blurRad="38100" dist="38100" dir="2700000" algn="tl">
                    <a:srgbClr val="000000">
                      <a:alpha val="43137"/>
                    </a:srgbClr>
                  </a:outerShdw>
                </a:effectLst>
                <a:latin typeface="Times New Roman" pitchFamily="18" charset="0"/>
              </a:rPr>
              <a:t>  </a:t>
            </a:r>
            <a:r>
              <a:rPr lang="uk-UA" b="1" i="1" dirty="0" smtClean="0">
                <a:effectLst>
                  <a:outerShdw blurRad="38100" dist="38100" dir="2700000" algn="tl">
                    <a:srgbClr val="000000">
                      <a:alpha val="43137"/>
                    </a:srgbClr>
                  </a:outerShdw>
                </a:effectLst>
                <a:latin typeface="Times New Roman" pitchFamily="18" charset="0"/>
              </a:rPr>
              <a:t>(програми, посібники, конспекти, лекції)</a:t>
            </a:r>
            <a:endParaRPr lang="uk-UA" b="1" dirty="0" smtClean="0">
              <a:solidFill>
                <a:srgbClr val="FF0000"/>
              </a:solidFill>
              <a:effectLst>
                <a:outerShdw blurRad="38100" dist="38100" dir="2700000" algn="tl">
                  <a:srgbClr val="000000">
                    <a:alpha val="43137"/>
                  </a:srgbClr>
                </a:outerShdw>
              </a:effectLst>
              <a:latin typeface="Times New Roman" pitchFamily="18" charset="0"/>
            </a:endParaRPr>
          </a:p>
          <a:p>
            <a:pPr eaLnBrk="1" hangingPunct="1">
              <a:lnSpc>
                <a:spcPct val="90000"/>
              </a:lnSpc>
              <a:defRPr/>
            </a:pPr>
            <a:r>
              <a:rPr lang="uk-UA" sz="3600" b="1" u="sng" dirty="0" smtClean="0">
                <a:solidFill>
                  <a:srgbClr val="FF0000"/>
                </a:solidFill>
                <a:latin typeface="Times New Roman" pitchFamily="18" charset="0"/>
              </a:rPr>
              <a:t>НАУКОВО-ІНФОРМАТИВНИЙ</a:t>
            </a:r>
            <a:r>
              <a:rPr lang="uk-UA" sz="3200" b="1" dirty="0" smtClean="0">
                <a:solidFill>
                  <a:srgbClr val="FF0000"/>
                </a:solidFill>
                <a:latin typeface="Times New Roman" pitchFamily="18" charset="0"/>
              </a:rPr>
              <a:t> </a:t>
            </a:r>
            <a:r>
              <a:rPr lang="uk-UA" b="1" i="1" dirty="0" smtClean="0">
                <a:effectLst>
                  <a:outerShdw blurRad="38100" dist="38100" dir="2700000" algn="tl">
                    <a:srgbClr val="000000">
                      <a:alpha val="43137"/>
                    </a:srgbClr>
                  </a:outerShdw>
                </a:effectLst>
                <a:latin typeface="Times New Roman" pitchFamily="18" charset="0"/>
              </a:rPr>
              <a:t>(анотація, рецензія, резюме, реферат)</a:t>
            </a:r>
            <a:endParaRPr lang="uk-UA" b="1" dirty="0" smtClean="0">
              <a:solidFill>
                <a:srgbClr val="FF0000"/>
              </a:solidFill>
              <a:effectLst>
                <a:outerShdw blurRad="38100" dist="38100" dir="2700000" algn="tl">
                  <a:srgbClr val="000000">
                    <a:alpha val="43137"/>
                  </a:srgbClr>
                </a:outerShdw>
              </a:effectLst>
              <a:latin typeface="Times New Roman" pitchFamily="18" charset="0"/>
            </a:endParaRPr>
          </a:p>
          <a:p>
            <a:pPr eaLnBrk="1" hangingPunct="1">
              <a:lnSpc>
                <a:spcPct val="90000"/>
              </a:lnSpc>
              <a:defRPr/>
            </a:pPr>
            <a:r>
              <a:rPr lang="uk-UA" sz="3600" b="1" u="sng" dirty="0" smtClean="0">
                <a:solidFill>
                  <a:srgbClr val="FF0000"/>
                </a:solidFill>
                <a:latin typeface="Times New Roman" pitchFamily="18" charset="0"/>
              </a:rPr>
              <a:t>НАУКОВО-ДОВІДКОВИЙ</a:t>
            </a:r>
            <a:r>
              <a:rPr lang="uk-UA" sz="3200" b="1" dirty="0" smtClean="0">
                <a:solidFill>
                  <a:srgbClr val="FF0000"/>
                </a:solidFill>
                <a:latin typeface="Times New Roman" pitchFamily="18" charset="0"/>
              </a:rPr>
              <a:t> </a:t>
            </a:r>
          </a:p>
          <a:p>
            <a:pPr marL="0" indent="0" eaLnBrk="1" hangingPunct="1">
              <a:lnSpc>
                <a:spcPct val="90000"/>
              </a:lnSpc>
              <a:buFontTx/>
              <a:buNone/>
              <a:defRPr/>
            </a:pPr>
            <a:r>
              <a:rPr lang="uk-UA" b="1" i="1" dirty="0" smtClean="0">
                <a:effectLst>
                  <a:outerShdw blurRad="38100" dist="38100" dir="2700000" algn="tl">
                    <a:srgbClr val="000000">
                      <a:alpha val="43137"/>
                    </a:srgbClr>
                  </a:outerShdw>
                </a:effectLst>
                <a:latin typeface="Times New Roman" pitchFamily="18" charset="0"/>
              </a:rPr>
              <a:t>(словники, енциклопедії, довідники, каталоги)</a:t>
            </a:r>
          </a:p>
        </p:txBody>
      </p:sp>
    </p:spTree>
    <p:extLst>
      <p:ext uri="{BB962C8B-B14F-4D97-AF65-F5344CB8AC3E}">
        <p14:creationId xmlns:p14="http://schemas.microsoft.com/office/powerpoint/2010/main" val="6094607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388" y="188913"/>
            <a:ext cx="8785225" cy="6789737"/>
          </a:xfrm>
          <a:prstGeom prst="rect">
            <a:avLst/>
          </a:prstGeom>
          <a:solidFill>
            <a:schemeClr val="bg1">
              <a:lumMod val="95000"/>
            </a:schemeClr>
          </a:solidFill>
        </p:spPr>
        <p:txBody>
          <a:bodyPr>
            <a:spAutoFit/>
          </a:bodyPr>
          <a:lstStyle/>
          <a:p>
            <a:pPr algn="ctr">
              <a:lnSpc>
                <a:spcPct val="80000"/>
              </a:lnSpc>
              <a:defRPr/>
            </a:pPr>
            <a:r>
              <a:rPr lang="ru-RU" sz="40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ПОСЛІДОВНІСТЬ ВИКЛАДУ ЗМІСТУ МОЖЕ БУТИ ТАКА: </a:t>
            </a:r>
          </a:p>
          <a:p>
            <a:pPr>
              <a:lnSpc>
                <a:spcPct val="80000"/>
              </a:lnSpc>
              <a:defRPr/>
            </a:pPr>
            <a:endParaRPr lang="ru-RU" sz="4000" b="1" dirty="0">
              <a:effectLst>
                <a:outerShdw blurRad="38100" dist="38100" dir="2700000" algn="tl">
                  <a:srgbClr val="000000">
                    <a:alpha val="43137"/>
                  </a:srgbClr>
                </a:outerShdw>
              </a:effectLst>
              <a:latin typeface="Times New Roman" pitchFamily="18" charset="0"/>
              <a:cs typeface="Times New Roman" pitchFamily="18" charset="0"/>
            </a:endParaRPr>
          </a:p>
          <a:p>
            <a:pPr>
              <a:lnSpc>
                <a:spcPct val="80000"/>
              </a:lnSpc>
              <a:defRPr/>
            </a:pP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актуальність</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проблеми</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p>
          <a:p>
            <a:pPr>
              <a:lnSpc>
                <a:spcPct val="80000"/>
              </a:lnSpc>
              <a:defRPr/>
            </a:pPr>
            <a:endParaRPr lang="ru-RU" sz="3600" b="1" dirty="0">
              <a:effectLst>
                <a:outerShdw blurRad="38100" dist="38100" dir="2700000" algn="tl">
                  <a:srgbClr val="000000">
                    <a:alpha val="43137"/>
                  </a:srgbClr>
                </a:outerShdw>
              </a:effectLst>
              <a:latin typeface="Times New Roman" pitchFamily="18" charset="0"/>
              <a:cs typeface="Times New Roman" pitchFamily="18" charset="0"/>
            </a:endParaRPr>
          </a:p>
          <a:p>
            <a:pPr>
              <a:lnSpc>
                <a:spcPct val="80000"/>
              </a:lnSpc>
              <a:defRPr/>
            </a:pPr>
            <a:r>
              <a:rPr lang="ru-RU" sz="4000" b="1" dirty="0">
                <a:effectLst>
                  <a:outerShdw blurRad="38100" dist="38100" dir="2700000" algn="tl">
                    <a:srgbClr val="000000">
                      <a:alpha val="43137"/>
                    </a:srgbClr>
                  </a:outerShdw>
                </a:effectLst>
                <a:latin typeface="Times New Roman" pitchFamily="18" charset="0"/>
                <a:cs typeface="Times New Roman" pitchFamily="18" charset="0"/>
              </a:rPr>
              <a:t>стан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розроблення</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проблеми</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в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науці</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і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практиці</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p>
          <a:p>
            <a:pPr>
              <a:lnSpc>
                <a:spcPct val="80000"/>
              </a:lnSpc>
              <a:defRPr/>
            </a:pPr>
            <a:endParaRPr lang="ru-RU" sz="3600" b="1" dirty="0">
              <a:effectLst>
                <a:outerShdw blurRad="38100" dist="38100" dir="2700000" algn="tl">
                  <a:srgbClr val="000000">
                    <a:alpha val="43137"/>
                  </a:srgbClr>
                </a:outerShdw>
              </a:effectLst>
              <a:latin typeface="Times New Roman" pitchFamily="18" charset="0"/>
              <a:cs typeface="Times New Roman" pitchFamily="18" charset="0"/>
            </a:endParaRPr>
          </a:p>
          <a:p>
            <a:pPr>
              <a:lnSpc>
                <a:spcPct val="80000"/>
              </a:lnSpc>
              <a:defRPr/>
            </a:pP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основна</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ідея</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положення</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висновки</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дослідження; </a:t>
            </a:r>
          </a:p>
          <a:p>
            <a:pPr>
              <a:lnSpc>
                <a:spcPct val="80000"/>
              </a:lnSpc>
              <a:defRPr/>
            </a:pPr>
            <a:endParaRPr lang="ru-RU" sz="3600" b="1" dirty="0">
              <a:effectLst>
                <a:outerShdw blurRad="38100" dist="38100" dir="2700000" algn="tl">
                  <a:srgbClr val="000000">
                    <a:alpha val="43137"/>
                  </a:srgbClr>
                </a:outerShdw>
              </a:effectLst>
              <a:latin typeface="Times New Roman" pitchFamily="18" charset="0"/>
              <a:cs typeface="Times New Roman" pitchFamily="18" charset="0"/>
            </a:endParaRPr>
          </a:p>
          <a:p>
            <a:pPr>
              <a:lnSpc>
                <a:spcPct val="80000"/>
              </a:lnSpc>
              <a:defRPr/>
            </a:pP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основні</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результати</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та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їх</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практичне</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err="1">
                <a:effectLst>
                  <a:outerShdw blurRad="38100" dist="38100" dir="2700000" algn="tl">
                    <a:srgbClr val="000000">
                      <a:alpha val="43137"/>
                    </a:srgbClr>
                  </a:outerShdw>
                </a:effectLst>
                <a:latin typeface="Times New Roman" pitchFamily="18" charset="0"/>
                <a:cs typeface="Times New Roman" pitchFamily="18" charset="0"/>
              </a:rPr>
              <a:t>значення</a:t>
            </a: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endParaRPr lang="ru-RU" dirty="0"/>
          </a:p>
          <a:p>
            <a:pPr>
              <a:lnSpc>
                <a:spcPct val="80000"/>
              </a:lnSpc>
              <a:defRPr/>
            </a:pPr>
            <a:endParaRPr lang="ru-RU" dirty="0"/>
          </a:p>
          <a:p>
            <a:pPr algn="r">
              <a:lnSpc>
                <a:spcPct val="80000"/>
              </a:lnSpc>
              <a:defRPr/>
            </a:pPr>
            <a:r>
              <a:rPr lang="ru-RU" b="1" i="1" dirty="0">
                <a:solidFill>
                  <a:srgbClr val="FF0000"/>
                </a:solidFill>
                <a:effectLst>
                  <a:outerShdw blurRad="38100" dist="38100" dir="2700000" algn="tl">
                    <a:srgbClr val="000000">
                      <a:alpha val="43137"/>
                    </a:srgbClr>
                  </a:outerShdw>
                </a:effectLst>
              </a:rPr>
              <a:t>У тезах </a:t>
            </a:r>
            <a:r>
              <a:rPr lang="ru-RU" b="1" i="1" dirty="0" err="1">
                <a:solidFill>
                  <a:srgbClr val="FF0000"/>
                </a:solidFill>
                <a:effectLst>
                  <a:outerShdw blurRad="38100" dist="38100" dir="2700000" algn="tl">
                    <a:srgbClr val="000000">
                      <a:alpha val="43137"/>
                    </a:srgbClr>
                  </a:outerShdw>
                </a:effectLst>
              </a:rPr>
              <a:t>зазвичай</a:t>
            </a:r>
            <a:r>
              <a:rPr lang="ru-RU" b="1" i="1" dirty="0">
                <a:solidFill>
                  <a:srgbClr val="FF0000"/>
                </a:solidFill>
                <a:effectLst>
                  <a:outerShdw blurRad="38100" dist="38100" dir="2700000" algn="tl">
                    <a:srgbClr val="000000">
                      <a:alpha val="43137"/>
                    </a:srgbClr>
                  </a:outerShdw>
                </a:effectLst>
              </a:rPr>
              <a:t> не </a:t>
            </a:r>
            <a:r>
              <a:rPr lang="ru-RU" b="1" i="1" dirty="0" err="1">
                <a:solidFill>
                  <a:srgbClr val="FF0000"/>
                </a:solidFill>
                <a:effectLst>
                  <a:outerShdw blurRad="38100" dist="38100" dir="2700000" algn="tl">
                    <a:srgbClr val="000000">
                      <a:alpha val="43137"/>
                    </a:srgbClr>
                  </a:outerShdw>
                </a:effectLst>
              </a:rPr>
              <a:t>використовують</a:t>
            </a:r>
            <a:r>
              <a:rPr lang="ru-RU" b="1" i="1" dirty="0">
                <a:solidFill>
                  <a:srgbClr val="FF0000"/>
                </a:solidFill>
                <a:effectLst>
                  <a:outerShdw blurRad="38100" dist="38100" dir="2700000" algn="tl">
                    <a:srgbClr val="000000">
                      <a:alpha val="43137"/>
                    </a:srgbClr>
                  </a:outerShdw>
                </a:effectLst>
              </a:rPr>
              <a:t> </a:t>
            </a:r>
            <a:r>
              <a:rPr lang="ru-RU" b="1" i="1" dirty="0" err="1">
                <a:solidFill>
                  <a:srgbClr val="FF0000"/>
                </a:solidFill>
                <a:effectLst>
                  <a:outerShdw blurRad="38100" dist="38100" dir="2700000" algn="tl">
                    <a:srgbClr val="000000">
                      <a:alpha val="43137"/>
                    </a:srgbClr>
                  </a:outerShdw>
                </a:effectLst>
              </a:rPr>
              <a:t>цитати</a:t>
            </a:r>
            <a:r>
              <a:rPr lang="ru-RU" b="1" i="1" dirty="0">
                <a:solidFill>
                  <a:srgbClr val="FF0000"/>
                </a:solidFill>
                <a:effectLst>
                  <a:outerShdw blurRad="38100" dist="38100" dir="2700000" algn="tl">
                    <a:srgbClr val="000000">
                      <a:alpha val="43137"/>
                    </a:srgbClr>
                  </a:outerShdw>
                </a:effectLst>
              </a:rPr>
              <a:t>, </a:t>
            </a:r>
            <a:r>
              <a:rPr lang="ru-RU" b="1" i="1" dirty="0" err="1">
                <a:solidFill>
                  <a:srgbClr val="FF0000"/>
                </a:solidFill>
                <a:effectLst>
                  <a:outerShdw blurRad="38100" dist="38100" dir="2700000" algn="tl">
                    <a:srgbClr val="000000">
                      <a:alpha val="43137"/>
                    </a:srgbClr>
                  </a:outerShdw>
                </a:effectLst>
              </a:rPr>
              <a:t>цифровий</a:t>
            </a:r>
            <a:r>
              <a:rPr lang="ru-RU" b="1" i="1" dirty="0">
                <a:solidFill>
                  <a:srgbClr val="FF0000"/>
                </a:solidFill>
                <a:effectLst>
                  <a:outerShdw blurRad="38100" dist="38100" dir="2700000" algn="tl">
                    <a:srgbClr val="000000">
                      <a:alpha val="43137"/>
                    </a:srgbClr>
                  </a:outerShdw>
                </a:effectLst>
              </a:rPr>
              <a:t> </a:t>
            </a:r>
            <a:r>
              <a:rPr lang="ru-RU" b="1" i="1" dirty="0" err="1">
                <a:solidFill>
                  <a:srgbClr val="FF0000"/>
                </a:solidFill>
                <a:effectLst>
                  <a:outerShdw blurRad="38100" dist="38100" dir="2700000" algn="tl">
                    <a:srgbClr val="000000">
                      <a:alpha val="43137"/>
                    </a:srgbClr>
                  </a:outerShdw>
                </a:effectLst>
              </a:rPr>
              <a:t>матеріал</a:t>
            </a:r>
            <a:r>
              <a:rPr lang="ru-RU" dirty="0"/>
              <a:t>.</a:t>
            </a:r>
          </a:p>
        </p:txBody>
      </p:sp>
    </p:spTree>
    <p:extLst>
      <p:ext uri="{BB962C8B-B14F-4D97-AF65-F5344CB8AC3E}">
        <p14:creationId xmlns:p14="http://schemas.microsoft.com/office/powerpoint/2010/main" val="27655918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755650" y="188913"/>
            <a:ext cx="7848600" cy="5903912"/>
          </a:xfrm>
          <a:solidFill>
            <a:schemeClr val="bg1"/>
          </a:solidFill>
          <a:ln>
            <a:solidFill>
              <a:srgbClr val="CC0000"/>
            </a:solidFill>
            <a:miter lim="800000"/>
            <a:headEnd/>
            <a:tailEnd/>
          </a:ln>
        </p:spPr>
        <p:txBody>
          <a:bodyPr/>
          <a:lstStyle/>
          <a:p>
            <a:pPr>
              <a:defRPr/>
            </a:pPr>
            <a:r>
              <a:rPr lang="uk-UA" sz="4800" b="1" i="1" dirty="0" smtClean="0">
                <a:solidFill>
                  <a:schemeClr val="tx1"/>
                </a:solidFill>
                <a:effectLst>
                  <a:outerShdw blurRad="38100" dist="38100" dir="2700000" algn="tl">
                    <a:srgbClr val="000000">
                      <a:alpha val="43137"/>
                    </a:srgbClr>
                  </a:outerShdw>
                </a:effectLst>
                <a:latin typeface="Times New Roman" pitchFamily="18" charset="0"/>
              </a:rPr>
              <a:t>Вважай нещасливим той день або час, в який ти не засвоїв нічого нового і нічого не додав до своєї освіти</a:t>
            </a:r>
            <a:r>
              <a:rPr lang="uk-UA" sz="4000" b="1" i="1" dirty="0" smtClean="0">
                <a:solidFill>
                  <a:schemeClr val="tx1"/>
                </a:solidFill>
                <a:effectLst>
                  <a:outerShdw blurRad="38100" dist="38100" dir="2700000" algn="tl">
                    <a:srgbClr val="000000">
                      <a:alpha val="43137"/>
                    </a:srgbClr>
                  </a:outerShdw>
                </a:effectLst>
                <a:latin typeface="Times New Roman" pitchFamily="18" charset="0"/>
              </a:rPr>
              <a:t/>
            </a:r>
            <a:br>
              <a:rPr lang="uk-UA" sz="4000" b="1" i="1" dirty="0" smtClean="0">
                <a:solidFill>
                  <a:schemeClr val="tx1"/>
                </a:solidFill>
                <a:effectLst>
                  <a:outerShdw blurRad="38100" dist="38100" dir="2700000" algn="tl">
                    <a:srgbClr val="000000">
                      <a:alpha val="43137"/>
                    </a:srgbClr>
                  </a:outerShdw>
                </a:effectLst>
                <a:latin typeface="Times New Roman" pitchFamily="18" charset="0"/>
              </a:rPr>
            </a:br>
            <a:r>
              <a:rPr lang="uk-UA" sz="2800" b="1" i="1" dirty="0" smtClean="0">
                <a:solidFill>
                  <a:schemeClr val="tx1"/>
                </a:solidFill>
                <a:effectLst>
                  <a:outerShdw blurRad="38100" dist="38100" dir="2700000" algn="tl">
                    <a:srgbClr val="000000">
                      <a:alpha val="43137"/>
                    </a:srgbClr>
                  </a:outerShdw>
                </a:effectLst>
                <a:latin typeface="Times New Roman" pitchFamily="18" charset="0"/>
              </a:rPr>
              <a:t/>
            </a:r>
            <a:br>
              <a:rPr lang="uk-UA" sz="2800" b="1" i="1" dirty="0" smtClean="0">
                <a:solidFill>
                  <a:schemeClr val="tx1"/>
                </a:solidFill>
                <a:effectLst>
                  <a:outerShdw blurRad="38100" dist="38100" dir="2700000" algn="tl">
                    <a:srgbClr val="000000">
                      <a:alpha val="43137"/>
                    </a:srgbClr>
                  </a:outerShdw>
                </a:effectLst>
                <a:latin typeface="Times New Roman" pitchFamily="18" charset="0"/>
              </a:rPr>
            </a:br>
            <a:r>
              <a:rPr lang="uk-UA" sz="2800" i="1" dirty="0" smtClean="0">
                <a:solidFill>
                  <a:schemeClr val="tx1"/>
                </a:solidFill>
                <a:latin typeface="Times New Roman" pitchFamily="18" charset="0"/>
              </a:rPr>
              <a:t>                        </a:t>
            </a:r>
            <a:r>
              <a:rPr lang="uk-UA" sz="2000" i="1" dirty="0" smtClean="0">
                <a:solidFill>
                  <a:schemeClr val="tx1"/>
                </a:solidFill>
                <a:latin typeface="Times New Roman" pitchFamily="18" charset="0"/>
              </a:rPr>
              <a:t>Ян </a:t>
            </a:r>
            <a:r>
              <a:rPr lang="uk-UA" sz="2000" i="1" dirty="0" err="1" smtClean="0">
                <a:solidFill>
                  <a:schemeClr val="tx1"/>
                </a:solidFill>
                <a:latin typeface="Times New Roman" pitchFamily="18" charset="0"/>
              </a:rPr>
              <a:t>Амос</a:t>
            </a:r>
            <a:r>
              <a:rPr lang="uk-UA" sz="2000" i="1" dirty="0" smtClean="0">
                <a:solidFill>
                  <a:schemeClr val="tx1"/>
                </a:solidFill>
                <a:latin typeface="Times New Roman" pitchFamily="18" charset="0"/>
              </a:rPr>
              <a:t> </a:t>
            </a:r>
            <a:r>
              <a:rPr lang="uk-UA" sz="2000" i="1" dirty="0" err="1" smtClean="0">
                <a:solidFill>
                  <a:schemeClr val="tx1"/>
                </a:solidFill>
                <a:latin typeface="Times New Roman" pitchFamily="18" charset="0"/>
              </a:rPr>
              <a:t>Коменський</a:t>
            </a:r>
            <a:endParaRPr lang="ru-RU" sz="2000" i="1" dirty="0" smtClean="0">
              <a:solidFill>
                <a:schemeClr val="tx1"/>
              </a:solidFill>
              <a:latin typeface="Times New Roman" pitchFamily="18" charset="0"/>
            </a:endParaRPr>
          </a:p>
        </p:txBody>
      </p:sp>
      <p:sp>
        <p:nvSpPr>
          <p:cNvPr id="133123" name="Picture 3" descr="J0099171"/>
          <p:cNvSpPr>
            <a:spLocks noChangeAspect="1" noChangeArrowheads="1"/>
          </p:cNvSpPr>
          <p:nvPr/>
        </p:nvSpPr>
        <p:spPr bwMode="auto">
          <a:xfrm rot="-5400000">
            <a:off x="-1322387" y="1322387"/>
            <a:ext cx="3429000" cy="784225"/>
          </a:xfrm>
          <a:prstGeom prst="rect">
            <a:avLst/>
          </a:prstGeom>
          <a:noFill/>
          <a:ln w="9525">
            <a:pattFill prst="shingle">
              <a:fgClr>
                <a:schemeClr val="tx1"/>
              </a:fgClr>
              <a:bgClr>
                <a:srgbClr val="FFFFFF"/>
              </a:bgClr>
            </a:pattFill>
            <a:miter lim="800000"/>
            <a:headEnd/>
            <a:tailEnd/>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133124" name="Picture 5" descr="J0099171"/>
          <p:cNvSpPr>
            <a:spLocks noChangeAspect="1" noChangeArrowheads="1"/>
          </p:cNvSpPr>
          <p:nvPr/>
        </p:nvSpPr>
        <p:spPr bwMode="auto">
          <a:xfrm rot="-5400000">
            <a:off x="7037388" y="1322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sp>
        <p:nvSpPr>
          <p:cNvPr id="133125" name="Picture 6" descr="J0099171"/>
          <p:cNvSpPr>
            <a:spLocks noChangeAspect="1" noChangeArrowheads="1"/>
          </p:cNvSpPr>
          <p:nvPr/>
        </p:nvSpPr>
        <p:spPr bwMode="auto">
          <a:xfrm rot="-5400000">
            <a:off x="7037388" y="4751387"/>
            <a:ext cx="3429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pic>
        <p:nvPicPr>
          <p:cNvPr id="93191" name="Picture 7" descr="J023407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5157788"/>
            <a:ext cx="1398587"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81890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ntr" presetSubtype="0" fill="hold" nodeType="withEffect">
                                  <p:stCondLst>
                                    <p:cond delay="0"/>
                                  </p:stCondLst>
                                  <p:childTnLst>
                                    <p:set>
                                      <p:cBhvr>
                                        <p:cTn id="6" dur="1" fill="hold">
                                          <p:stCondLst>
                                            <p:cond delay="0"/>
                                          </p:stCondLst>
                                        </p:cTn>
                                        <p:tgtEl>
                                          <p:spTgt spid="93191"/>
                                        </p:tgtEl>
                                        <p:attrNameLst>
                                          <p:attrName>style.visibility</p:attrName>
                                        </p:attrNameLst>
                                      </p:cBhvr>
                                      <p:to>
                                        <p:strVal val="visible"/>
                                      </p:to>
                                    </p:set>
                                    <p:anim from="(-#ppt_w/2)" to="(#ppt_x)" calcmode="lin" valueType="num">
                                      <p:cBhvr>
                                        <p:cTn id="7" dur="600" fill="hold">
                                          <p:stCondLst>
                                            <p:cond delay="0"/>
                                          </p:stCondLst>
                                        </p:cTn>
                                        <p:tgtEl>
                                          <p:spTgt spid="93191"/>
                                        </p:tgtEl>
                                        <p:attrNameLst>
                                          <p:attrName>ppt_x</p:attrName>
                                        </p:attrNameLst>
                                      </p:cBhvr>
                                    </p:anim>
                                    <p:anim from="0" to="-1.0" calcmode="lin" valueType="num">
                                      <p:cBhvr>
                                        <p:cTn id="8" dur="200" decel="50000" autoRev="1" fill="hold">
                                          <p:stCondLst>
                                            <p:cond delay="600"/>
                                          </p:stCondLst>
                                        </p:cTn>
                                        <p:tgtEl>
                                          <p:spTgt spid="93191"/>
                                        </p:tgtEl>
                                        <p:attrNameLst>
                                          <p:attrName>xshear</p:attrName>
                                        </p:attrNameLst>
                                      </p:cBhvr>
                                    </p:anim>
                                    <p:animScale>
                                      <p:cBhvr>
                                        <p:cTn id="9" dur="200" decel="100000" autoRev="1" fill="hold">
                                          <p:stCondLst>
                                            <p:cond delay="600"/>
                                          </p:stCondLst>
                                        </p:cTn>
                                        <p:tgtEl>
                                          <p:spTgt spid="93191"/>
                                        </p:tgtEl>
                                      </p:cBhvr>
                                      <p:from x="100000" y="100000"/>
                                      <p:to x="80000" y="100000"/>
                                    </p:animScale>
                                    <p:anim by="(#ppt_h/3+#ppt_w*0.1)" calcmode="lin" valueType="num">
                                      <p:cBhvr additive="sum">
                                        <p:cTn id="10" dur="200" decel="100000" autoRev="1" fill="hold">
                                          <p:stCondLst>
                                            <p:cond delay="600"/>
                                          </p:stCondLst>
                                        </p:cTn>
                                        <p:tgtEl>
                                          <p:spTgt spid="9319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Public\Pictures\Образование и Презентации\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792" y="1052736"/>
            <a:ext cx="4392488" cy="580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611560" y="0"/>
            <a:ext cx="8445624" cy="1252728"/>
          </a:xfrm>
        </p:spPr>
        <p:txBody>
          <a:bodyPr>
            <a:normAutofit fontScale="90000"/>
          </a:bodyPr>
          <a:lstStyle/>
          <a:p>
            <a:r>
              <a:rPr lang="uk-UA" b="1" dirty="0" smtClean="0">
                <a:solidFill>
                  <a:srgbClr val="FF0000"/>
                </a:solidFill>
                <a:effectLst>
                  <a:outerShdw blurRad="38100" dist="38100" dir="2700000" algn="tl">
                    <a:srgbClr val="000000">
                      <a:alpha val="43137"/>
                    </a:srgbClr>
                  </a:outerShdw>
                </a:effectLst>
              </a:rPr>
              <a:t>БАЖАЄМО ПЛІДНОЇ СПІВПРАЦІ</a:t>
            </a:r>
            <a:endParaRPr lang="ru-RU" b="1" dirty="0">
              <a:solidFill>
                <a:srgbClr val="FF0000"/>
              </a:solidFill>
              <a:effectLst>
                <a:outerShdw blurRad="38100" dist="38100" dir="2700000" algn="tl">
                  <a:srgbClr val="000000">
                    <a:alpha val="43137"/>
                  </a:srgbClr>
                </a:outerShdw>
              </a:effectLst>
            </a:endParaRPr>
          </a:p>
        </p:txBody>
      </p:sp>
      <p:pic>
        <p:nvPicPr>
          <p:cNvPr id="3" name="Picture 14" descr="F:\фото\20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060848"/>
            <a:ext cx="2448272" cy="479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0150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8313" y="11113"/>
            <a:ext cx="8229600" cy="1143000"/>
          </a:xfrm>
          <a:solidFill>
            <a:srgbClr val="E9EFAF"/>
          </a:solidFill>
          <a:ln>
            <a:solidFill>
              <a:schemeClr val="folHlink"/>
            </a:solidFill>
            <a:miter lim="800000"/>
            <a:headEnd/>
            <a:tailEnd/>
          </a:ln>
        </p:spPr>
        <p:txBody>
          <a:bodyPr/>
          <a:lstStyle/>
          <a:p>
            <a:pPr eaLnBrk="1" hangingPunct="1"/>
            <a:r>
              <a:rPr lang="ru-RU" b="1" smtClean="0">
                <a:latin typeface="Times New Roman" pitchFamily="18" charset="0"/>
              </a:rPr>
              <a:t>Підстилі наукового стилю:</a:t>
            </a:r>
          </a:p>
        </p:txBody>
      </p:sp>
      <p:sp>
        <p:nvSpPr>
          <p:cNvPr id="21507" name="Rectangle 6"/>
          <p:cNvSpPr>
            <a:spLocks noGrp="1" noChangeArrowheads="1"/>
          </p:cNvSpPr>
          <p:nvPr>
            <p:ph type="body" sz="half" idx="1"/>
          </p:nvPr>
        </p:nvSpPr>
        <p:spPr>
          <a:xfrm>
            <a:off x="179512" y="1628775"/>
            <a:ext cx="8712968" cy="4032473"/>
          </a:xfrm>
          <a:solidFill>
            <a:schemeClr val="bg1">
              <a:lumMod val="95000"/>
            </a:schemeClr>
          </a:solidFill>
        </p:spPr>
        <p:txBody>
          <a:bodyPr/>
          <a:lstStyle/>
          <a:p>
            <a:pPr eaLnBrk="1" hangingPunct="1">
              <a:lnSpc>
                <a:spcPct val="90000"/>
              </a:lnSpc>
              <a:defRPr/>
            </a:pPr>
            <a:r>
              <a:rPr lang="uk-UA" sz="3600" b="1" u="sng" dirty="0" smtClean="0">
                <a:solidFill>
                  <a:srgbClr val="FF0000"/>
                </a:solidFill>
                <a:latin typeface="Times New Roman" pitchFamily="18" charset="0"/>
              </a:rPr>
              <a:t>НАУКОВО-ТЕХНІЧНИЙ</a:t>
            </a:r>
          </a:p>
          <a:p>
            <a:pPr marL="0" indent="0" eaLnBrk="1" hangingPunct="1">
              <a:lnSpc>
                <a:spcPct val="90000"/>
              </a:lnSpc>
              <a:buFontTx/>
              <a:buNone/>
              <a:defRPr/>
            </a:pPr>
            <a:r>
              <a:rPr lang="uk-UA" b="1" i="1" dirty="0" smtClean="0">
                <a:effectLst>
                  <a:outerShdw blurRad="38100" dist="38100" dir="2700000" algn="tl">
                    <a:srgbClr val="000000">
                      <a:alpha val="43137"/>
                    </a:srgbClr>
                  </a:outerShdw>
                </a:effectLst>
                <a:latin typeface="Times New Roman" pitchFamily="18" charset="0"/>
              </a:rPr>
              <a:t>(доповідні записки, службові листи, промислова реклама)</a:t>
            </a:r>
            <a:endParaRPr lang="uk-UA" b="1" dirty="0" smtClean="0">
              <a:solidFill>
                <a:srgbClr val="FF0000"/>
              </a:solidFill>
              <a:effectLst>
                <a:outerShdw blurRad="38100" dist="38100" dir="2700000" algn="tl">
                  <a:srgbClr val="000000">
                    <a:alpha val="43137"/>
                  </a:srgbClr>
                </a:outerShdw>
              </a:effectLst>
              <a:latin typeface="Times New Roman" pitchFamily="18" charset="0"/>
            </a:endParaRPr>
          </a:p>
          <a:p>
            <a:pPr eaLnBrk="1" hangingPunct="1">
              <a:lnSpc>
                <a:spcPct val="90000"/>
              </a:lnSpc>
              <a:defRPr/>
            </a:pPr>
            <a:r>
              <a:rPr lang="uk-UA" sz="3600" b="1" u="sng" dirty="0" smtClean="0">
                <a:solidFill>
                  <a:srgbClr val="FF0000"/>
                </a:solidFill>
                <a:latin typeface="Times New Roman" pitchFamily="18" charset="0"/>
              </a:rPr>
              <a:t>НАУКОВО-ДІЛОВИЙ</a:t>
            </a:r>
          </a:p>
          <a:p>
            <a:pPr marL="0" indent="0" eaLnBrk="1" hangingPunct="1">
              <a:lnSpc>
                <a:spcPct val="90000"/>
              </a:lnSpc>
              <a:buFontTx/>
              <a:buNone/>
              <a:defRPr/>
            </a:pPr>
            <a:r>
              <a:rPr lang="uk-UA" b="1" i="1" dirty="0" smtClean="0">
                <a:effectLst>
                  <a:outerShdw blurRad="38100" dist="38100" dir="2700000" algn="tl">
                    <a:srgbClr val="000000">
                      <a:alpha val="43137"/>
                    </a:srgbClr>
                  </a:outerShdw>
                </a:effectLst>
                <a:latin typeface="Times New Roman" pitchFamily="18" charset="0"/>
              </a:rPr>
              <a:t>(науковий звіт, довідки)</a:t>
            </a:r>
          </a:p>
          <a:p>
            <a:pPr eaLnBrk="1" hangingPunct="1">
              <a:lnSpc>
                <a:spcPct val="90000"/>
              </a:lnSpc>
              <a:defRPr/>
            </a:pPr>
            <a:r>
              <a:rPr lang="uk-UA" sz="3600" b="1" u="sng" dirty="0" smtClean="0">
                <a:solidFill>
                  <a:srgbClr val="FF0000"/>
                </a:solidFill>
                <a:latin typeface="Times New Roman" pitchFamily="18" charset="0"/>
              </a:rPr>
              <a:t>НАУКОВО-ПУБЛІЦИСТИЧНИЙ</a:t>
            </a:r>
          </a:p>
          <a:p>
            <a:pPr marL="0" indent="0" eaLnBrk="1" hangingPunct="1">
              <a:lnSpc>
                <a:spcPct val="90000"/>
              </a:lnSpc>
              <a:buFontTx/>
              <a:buNone/>
              <a:defRPr/>
            </a:pPr>
            <a:r>
              <a:rPr lang="uk-UA" b="1" i="1" dirty="0" smtClean="0">
                <a:effectLst>
                  <a:outerShdw blurRad="38100" dist="38100" dir="2700000" algn="tl">
                    <a:srgbClr val="000000">
                      <a:alpha val="43137"/>
                    </a:srgbClr>
                  </a:outerShdw>
                </a:effectLst>
                <a:latin typeface="Times New Roman" pitchFamily="18" charset="0"/>
              </a:rPr>
              <a:t>(</a:t>
            </a:r>
            <a:r>
              <a:rPr lang="uk-UA" b="1" i="1" dirty="0" err="1" smtClean="0">
                <a:effectLst>
                  <a:outerShdw blurRad="38100" dist="38100" dir="2700000" algn="tl">
                    <a:srgbClr val="000000">
                      <a:alpha val="43137"/>
                    </a:srgbClr>
                  </a:outerShdw>
                </a:effectLst>
                <a:latin typeface="Times New Roman" pitchFamily="18" charset="0"/>
              </a:rPr>
              <a:t>хроніка</a:t>
            </a:r>
            <a:r>
              <a:rPr lang="uk-UA" b="1" i="1" dirty="0" smtClean="0">
                <a:effectLst>
                  <a:outerShdw blurRad="38100" dist="38100" dir="2700000" algn="tl">
                    <a:srgbClr val="000000">
                      <a:alpha val="43137"/>
                    </a:srgbClr>
                  </a:outerShdw>
                </a:effectLst>
                <a:latin typeface="Times New Roman" pitchFamily="18" charset="0"/>
              </a:rPr>
              <a:t>, науковий огляд, наукове </a:t>
            </a:r>
            <a:r>
              <a:rPr lang="uk-UA" b="1" i="1" dirty="0" err="1" smtClean="0">
                <a:effectLst>
                  <a:outerShdw blurRad="38100" dist="38100" dir="2700000" algn="tl">
                    <a:srgbClr val="000000">
                      <a:alpha val="43137"/>
                    </a:srgbClr>
                  </a:outerShdw>
                </a:effectLst>
                <a:latin typeface="Times New Roman" pitchFamily="18" charset="0"/>
              </a:rPr>
              <a:t>інтерв</a:t>
            </a:r>
            <a:r>
              <a:rPr lang="en-US" b="1" i="1" dirty="0" smtClean="0">
                <a:effectLst>
                  <a:outerShdw blurRad="38100" dist="38100" dir="2700000" algn="tl">
                    <a:srgbClr val="000000">
                      <a:alpha val="43137"/>
                    </a:srgbClr>
                  </a:outerShdw>
                </a:effectLst>
                <a:latin typeface="Times New Roman" pitchFamily="18" charset="0"/>
              </a:rPr>
              <a:t>’</a:t>
            </a:r>
            <a:r>
              <a:rPr lang="uk-UA" b="1" i="1" dirty="0" smtClean="0">
                <a:effectLst>
                  <a:outerShdw blurRad="38100" dist="38100" dir="2700000" algn="tl">
                    <a:srgbClr val="000000">
                      <a:alpha val="43137"/>
                    </a:srgbClr>
                  </a:outerShdw>
                </a:effectLst>
                <a:latin typeface="Times New Roman" pitchFamily="18" charset="0"/>
              </a:rPr>
              <a:t>ю, репортаж)</a:t>
            </a:r>
            <a:endParaRPr lang="ru-RU" b="1" i="1" dirty="0" smtClean="0">
              <a:effectLst>
                <a:outerShdw blurRad="38100" dist="38100" dir="2700000" algn="tl">
                  <a:srgbClr val="000000">
                    <a:alpha val="43137"/>
                  </a:srgbClr>
                </a:outerShdw>
              </a:effectLst>
              <a:latin typeface="Times New Roman" pitchFamily="18" charset="0"/>
            </a:endParaRPr>
          </a:p>
        </p:txBody>
      </p:sp>
    </p:spTree>
    <p:extLst>
      <p:ext uri="{BB962C8B-B14F-4D97-AF65-F5344CB8AC3E}">
        <p14:creationId xmlns:p14="http://schemas.microsoft.com/office/powerpoint/2010/main" val="391756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507288" cy="6250706"/>
          </a:xfrm>
          <a:solidFill>
            <a:schemeClr val="bg1"/>
          </a:solidFill>
        </p:spPr>
        <p:txBody>
          <a:bodyPr>
            <a:normAutofit fontScale="90000"/>
          </a:bodyPr>
          <a:lstStyle/>
          <a:p>
            <a:r>
              <a:rPr lang="ru-RU" dirty="0"/>
              <a:t> </a:t>
            </a:r>
            <a:br>
              <a:rPr lang="ru-RU" dirty="0"/>
            </a:br>
            <a:r>
              <a:rPr lang="ru-RU" sz="3600" i="1" dirty="0" err="1">
                <a:solidFill>
                  <a:srgbClr val="FF0000"/>
                </a:solidFill>
              </a:rPr>
              <a:t>Взірець</a:t>
            </a:r>
            <a:r>
              <a:rPr lang="ru-RU" sz="3600" i="1" dirty="0">
                <a:solidFill>
                  <a:srgbClr val="FF0000"/>
                </a:solidFill>
              </a:rPr>
              <a:t> </a:t>
            </a:r>
            <a:r>
              <a:rPr lang="ru-RU" sz="3600" i="1" dirty="0" err="1">
                <a:solidFill>
                  <a:srgbClr val="FF0000"/>
                </a:solidFill>
              </a:rPr>
              <a:t>власне</a:t>
            </a:r>
            <a:r>
              <a:rPr lang="ru-RU" sz="3600" i="1" dirty="0">
                <a:solidFill>
                  <a:srgbClr val="FF0000"/>
                </a:solidFill>
              </a:rPr>
              <a:t> </a:t>
            </a:r>
            <a:r>
              <a:rPr lang="ru-RU" sz="3600" i="1" dirty="0" err="1">
                <a:solidFill>
                  <a:srgbClr val="FF0000"/>
                </a:solidFill>
              </a:rPr>
              <a:t>наукового</a:t>
            </a:r>
            <a:r>
              <a:rPr lang="ru-RU" sz="3600" i="1" dirty="0">
                <a:solidFill>
                  <a:srgbClr val="FF0000"/>
                </a:solidFill>
              </a:rPr>
              <a:t> стилю: </a:t>
            </a:r>
            <a:r>
              <a:rPr lang="ru-RU" sz="3600" i="1" dirty="0" smtClean="0"/>
              <a:t/>
            </a:r>
            <a:br>
              <a:rPr lang="ru-RU" sz="3600" i="1" dirty="0" smtClean="0"/>
            </a:br>
            <a:r>
              <a:rPr lang="ru-RU" sz="3600" b="1" i="1" dirty="0" err="1" smtClean="0">
                <a:effectLst>
                  <a:outerShdw blurRad="38100" dist="38100" dir="2700000" algn="tl">
                    <a:srgbClr val="000000">
                      <a:alpha val="43137"/>
                    </a:srgbClr>
                  </a:outerShdw>
                </a:effectLst>
              </a:rPr>
              <a:t>Мовна</a:t>
            </a:r>
            <a:r>
              <a:rPr lang="ru-RU" sz="3600" b="1" i="1" dirty="0" smtClean="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конвергенція</a:t>
            </a:r>
            <a:r>
              <a:rPr lang="ru-RU" sz="3600" b="1" i="1" dirty="0">
                <a:effectLst>
                  <a:outerShdw blurRad="38100" dist="38100" dir="2700000" algn="tl">
                    <a:srgbClr val="000000">
                      <a:alpha val="43137"/>
                    </a:srgbClr>
                  </a:outerShdw>
                </a:effectLst>
              </a:rPr>
              <a:t> - </a:t>
            </a:r>
            <a:r>
              <a:rPr lang="ru-RU" sz="3600" b="1" i="1" dirty="0" err="1">
                <a:effectLst>
                  <a:outerShdw blurRad="38100" dist="38100" dir="2700000" algn="tl">
                    <a:srgbClr val="000000">
                      <a:alpha val="43137"/>
                    </a:srgbClr>
                  </a:outerShdw>
                </a:effectLst>
              </a:rPr>
              <a:t>тактичний</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вияв</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комунікативної</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стратегії</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в</a:t>
            </a:r>
            <a:r>
              <a:rPr lang="ru-RU" sz="3600" b="1" i="1" dirty="0" err="1" smtClean="0">
                <a:effectLst>
                  <a:outerShdw blurRad="38100" dist="38100" dir="2700000" algn="tl">
                    <a:srgbClr val="000000">
                      <a:alpha val="43137"/>
                    </a:srgbClr>
                  </a:outerShdw>
                </a:effectLst>
              </a:rPr>
              <a:t>рівноваження</a:t>
            </a:r>
            <a:r>
              <a:rPr lang="ru-RU" sz="3600" b="1" i="1" dirty="0" smtClean="0">
                <a:effectLst>
                  <a:outerShdw blurRad="38100" dist="38100" dir="2700000" algn="tl">
                    <a:srgbClr val="000000">
                      <a:alpha val="43137"/>
                    </a:srgbClr>
                  </a:outerShdw>
                </a:effectLst>
              </a:rPr>
              <a:t> </a:t>
            </a:r>
            <a:r>
              <a:rPr lang="ru-RU" sz="3600" b="1" i="1" dirty="0">
                <a:effectLst>
                  <a:outerShdw blurRad="38100" dist="38100" dir="2700000" algn="tl">
                    <a:srgbClr val="000000">
                      <a:alpha val="43137"/>
                    </a:srgbClr>
                  </a:outerShdw>
                </a:effectLst>
              </a:rPr>
              <a:t>статусу </a:t>
            </a:r>
            <a:r>
              <a:rPr lang="ru-RU" sz="3600" b="1" i="1" dirty="0" err="1">
                <a:effectLst>
                  <a:outerShdw blurRad="38100" dist="38100" dir="2700000" algn="tl">
                    <a:srgbClr val="000000">
                      <a:alpha val="43137"/>
                    </a:srgbClr>
                  </a:outerShdw>
                </a:effectLst>
              </a:rPr>
              <a:t>співрозмовників</a:t>
            </a:r>
            <a:r>
              <a:rPr lang="ru-RU" sz="3600" b="1" i="1" dirty="0">
                <a:effectLst>
                  <a:outerShdw blurRad="38100" dist="38100" dir="2700000" algn="tl">
                    <a:srgbClr val="000000">
                      <a:alpha val="43137"/>
                    </a:srgbClr>
                  </a:outerShdw>
                </a:effectLst>
              </a:rPr>
              <a:t> як </a:t>
            </a:r>
            <a:r>
              <a:rPr lang="ru-RU" sz="3600" b="1" i="1" dirty="0" err="1">
                <a:effectLst>
                  <a:outerShdw blurRad="38100" dist="38100" dir="2700000" algn="tl">
                    <a:srgbClr val="000000">
                      <a:alpha val="43137"/>
                    </a:srgbClr>
                  </a:outerShdw>
                </a:effectLst>
              </a:rPr>
              <a:t>пристосування</a:t>
            </a:r>
            <a:r>
              <a:rPr lang="ru-RU" sz="3600" b="1" i="1" dirty="0">
                <a:effectLst>
                  <a:outerShdw blurRad="38100" dist="38100" dir="2700000" algn="tl">
                    <a:srgbClr val="000000">
                      <a:alpha val="43137"/>
                    </a:srgbClr>
                  </a:outerShdw>
                </a:effectLst>
              </a:rPr>
              <a:t> адресанта до адресата, </a:t>
            </a:r>
            <a:r>
              <a:rPr lang="ru-RU" sz="3600" b="1" i="1" dirty="0" err="1">
                <a:effectLst>
                  <a:outerShdw blurRad="38100" dist="38100" dir="2700000" algn="tl">
                    <a:srgbClr val="000000">
                      <a:alpha val="43137"/>
                    </a:srgbClr>
                  </a:outerShdw>
                </a:effectLst>
              </a:rPr>
              <a:t>що</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передбачає</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уподібнення</a:t>
            </a:r>
            <a:r>
              <a:rPr lang="ru-RU" sz="3600" b="1" i="1" dirty="0">
                <a:effectLst>
                  <a:outerShdw blurRad="38100" dist="38100" dir="2700000" algn="tl">
                    <a:srgbClr val="000000">
                      <a:alpha val="43137"/>
                    </a:srgbClr>
                  </a:outerShdw>
                </a:effectLst>
              </a:rPr>
              <a:t> мовлення одного до мовлення другого з метою досягнення </a:t>
            </a:r>
            <a:r>
              <a:rPr lang="ru-RU" sz="3600" b="1" i="1" dirty="0" err="1">
                <a:effectLst>
                  <a:outerShdw blurRad="38100" dist="38100" dir="2700000" algn="tl">
                    <a:srgbClr val="000000">
                      <a:alpha val="43137"/>
                    </a:srgbClr>
                  </a:outerShdw>
                </a:effectLst>
              </a:rPr>
              <a:t>комунікативної</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кооперації</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Наприклад</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спілкування</a:t>
            </a:r>
            <a:r>
              <a:rPr lang="ru-RU" sz="3600" b="1" i="1" dirty="0">
                <a:effectLst>
                  <a:outerShdw blurRad="38100" dist="38100" dir="2700000" algn="tl">
                    <a:srgbClr val="000000">
                      <a:alpha val="43137"/>
                    </a:srgbClr>
                  </a:outerShdw>
                </a:effectLst>
              </a:rPr>
              <a:t> з </a:t>
            </a:r>
            <a:r>
              <a:rPr lang="ru-RU" sz="3600" b="1" i="1" dirty="0" err="1">
                <a:effectLst>
                  <a:outerShdw blurRad="38100" dist="38100" dir="2700000" algn="tl">
                    <a:srgbClr val="000000">
                      <a:alpha val="43137"/>
                    </a:srgbClr>
                  </a:outerShdw>
                </a:effectLst>
              </a:rPr>
              <a:t>дитиною</a:t>
            </a:r>
            <a:r>
              <a:rPr lang="ru-RU" sz="3600" b="1" i="1" dirty="0">
                <a:effectLst>
                  <a:outerShdw blurRad="38100" dist="38100" dir="2700000" algn="tl">
                    <a:srgbClr val="000000">
                      <a:alpha val="43137"/>
                    </a:srgbClr>
                  </a:outerShdw>
                </a:effectLst>
              </a:rPr>
              <a:t> на </a:t>
            </a:r>
            <a:r>
              <a:rPr lang="ru-RU" sz="3600" b="1" i="1" dirty="0" err="1">
                <a:effectLst>
                  <a:outerShdw blurRad="38100" dist="38100" dir="2700000" algn="tl">
                    <a:srgbClr val="000000">
                      <a:alpha val="43137"/>
                    </a:srgbClr>
                  </a:outerShdw>
                </a:effectLst>
              </a:rPr>
              <a:t>підставі</a:t>
            </a:r>
            <a:r>
              <a:rPr lang="ru-RU" sz="3600" b="1" i="1" dirty="0">
                <a:effectLst>
                  <a:outerShdw blurRad="38100" dist="38100" dir="2700000" algn="tl">
                    <a:srgbClr val="000000">
                      <a:alpha val="43137"/>
                    </a:srgbClr>
                  </a:outerShdw>
                </a:effectLst>
              </a:rPr>
              <a:t> коду </a:t>
            </a:r>
            <a:r>
              <a:rPr lang="ru-RU" sz="3600" b="1" i="1" dirty="0" err="1">
                <a:effectLst>
                  <a:outerShdw blurRad="38100" dist="38100" dir="2700000" algn="tl">
                    <a:srgbClr val="000000">
                      <a:alpha val="43137"/>
                    </a:srgbClr>
                  </a:outerShdw>
                </a:effectLst>
              </a:rPr>
              <a:t>дитячого</a:t>
            </a:r>
            <a:r>
              <a:rPr lang="ru-RU" sz="3600" b="1" i="1" dirty="0">
                <a:effectLst>
                  <a:outerShdw blurRad="38100" dist="38100" dir="2700000" algn="tl">
                    <a:srgbClr val="000000">
                      <a:alpha val="43137"/>
                    </a:srgbClr>
                  </a:outerShdw>
                </a:effectLst>
              </a:rPr>
              <a:t> мовлення, </a:t>
            </a:r>
            <a:r>
              <a:rPr lang="ru-RU" sz="3600" b="1" i="1" dirty="0" err="1">
                <a:effectLst>
                  <a:outerShdw blurRad="38100" dist="38100" dir="2700000" algn="tl">
                    <a:srgbClr val="000000">
                      <a:alpha val="43137"/>
                    </a:srgbClr>
                  </a:outerShdw>
                </a:effectLst>
              </a:rPr>
              <a:t>перехід</a:t>
            </a:r>
            <a:r>
              <a:rPr lang="ru-RU" sz="3600" b="1" i="1" dirty="0">
                <a:effectLst>
                  <a:outerShdw blurRad="38100" dist="38100" dir="2700000" algn="tl">
                    <a:srgbClr val="000000">
                      <a:alpha val="43137"/>
                    </a:srgbClr>
                  </a:outerShdw>
                </a:effectLst>
              </a:rPr>
              <a:t> на сленг </a:t>
            </a:r>
            <a:r>
              <a:rPr lang="ru-RU" sz="3600" b="1" i="1" dirty="0" err="1">
                <a:effectLst>
                  <a:outerShdw blurRad="38100" dist="38100" dir="2700000" algn="tl">
                    <a:srgbClr val="000000">
                      <a:alpha val="43137"/>
                    </a:srgbClr>
                  </a:outerShdw>
                </a:effectLst>
              </a:rPr>
              <a:t>чи</a:t>
            </a:r>
            <a:r>
              <a:rPr lang="ru-RU" sz="3600" b="1" i="1" dirty="0">
                <a:effectLst>
                  <a:outerShdw blurRad="38100" dist="38100" dir="2700000" algn="tl">
                    <a:srgbClr val="000000">
                      <a:alpha val="43137"/>
                    </a:srgbClr>
                  </a:outerShdw>
                </a:effectLst>
              </a:rPr>
              <a:t> жаргон, </a:t>
            </a:r>
            <a:r>
              <a:rPr lang="ru-RU" sz="3600" b="1" i="1" dirty="0" err="1">
                <a:effectLst>
                  <a:outerShdw blurRad="38100" dist="38100" dir="2700000" algn="tl">
                    <a:srgbClr val="000000">
                      <a:alpha val="43137"/>
                    </a:srgbClr>
                  </a:outerShdw>
                </a:effectLst>
              </a:rPr>
              <a:t>спілкуючись</a:t>
            </a:r>
            <a:r>
              <a:rPr lang="ru-RU" sz="3600" b="1" i="1" dirty="0">
                <a:effectLst>
                  <a:outerShdw blurRad="38100" dist="38100" dir="2700000" algn="tl">
                    <a:srgbClr val="000000">
                      <a:alpha val="43137"/>
                    </a:srgbClr>
                  </a:outerShdw>
                </a:effectLst>
              </a:rPr>
              <a:t> з </a:t>
            </a:r>
            <a:r>
              <a:rPr lang="ru-RU" sz="3600" b="1" i="1" dirty="0" err="1">
                <a:effectLst>
                  <a:outerShdw blurRad="38100" dist="38100" dir="2700000" algn="tl">
                    <a:srgbClr val="000000">
                      <a:alpha val="43137"/>
                    </a:srgbClr>
                  </a:outerShdw>
                </a:effectLst>
              </a:rPr>
              <a:t>людиною</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що</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використовує</a:t>
            </a:r>
            <a:r>
              <a:rPr lang="ru-RU" sz="3600" b="1" i="1" dirty="0">
                <a:effectLst>
                  <a:outerShdw blurRad="38100" dist="38100" dir="2700000" algn="tl">
                    <a:srgbClr val="000000">
                      <a:alpha val="43137"/>
                    </a:srgbClr>
                  </a:outerShdw>
                </a:effectLst>
              </a:rPr>
              <a:t> </a:t>
            </a:r>
            <a:r>
              <a:rPr lang="ru-RU" sz="3600" b="1" i="1" dirty="0" err="1">
                <a:effectLst>
                  <a:outerShdw blurRad="38100" dist="38100" dir="2700000" algn="tl">
                    <a:srgbClr val="000000">
                      <a:alpha val="43137"/>
                    </a:srgbClr>
                  </a:outerShdw>
                </a:effectLst>
              </a:rPr>
              <a:t>їх</a:t>
            </a:r>
            <a:r>
              <a:rPr lang="ru-RU" sz="3600" b="1" i="1" dirty="0">
                <a:effectLst>
                  <a:outerShdw blurRad="38100" dist="38100" dir="2700000" algn="tl">
                    <a:srgbClr val="000000">
                      <a:alpha val="43137"/>
                    </a:srgbClr>
                  </a:outerShdw>
                </a:effectLst>
              </a:rPr>
              <a:t>.</a:t>
            </a:r>
            <a:br>
              <a:rPr lang="ru-RU" sz="3600" b="1" i="1" dirty="0">
                <a:effectLst>
                  <a:outerShdw blurRad="38100" dist="38100" dir="2700000" algn="tl">
                    <a:srgbClr val="000000">
                      <a:alpha val="43137"/>
                    </a:srgbClr>
                  </a:outerShdw>
                </a:effectLst>
              </a:rPr>
            </a:br>
            <a:endParaRPr lang="ru-RU" sz="36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9292770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1770</Words>
  <Application>Microsoft Office PowerPoint</Application>
  <PresentationFormat>Экран (4:3)</PresentationFormat>
  <Paragraphs>176</Paragraphs>
  <Slides>72</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72</vt:i4>
      </vt:variant>
    </vt:vector>
  </HeadingPairs>
  <TitlesOfParts>
    <vt:vector size="78" baseType="lpstr">
      <vt:lpstr>Arial</vt:lpstr>
      <vt:lpstr>Calibri</vt:lpstr>
      <vt:lpstr>Times New Roman</vt:lpstr>
      <vt:lpstr>Trebuchet MS</vt:lpstr>
      <vt:lpstr>Wingdings</vt:lpstr>
      <vt:lpstr>Тема Office</vt:lpstr>
      <vt:lpstr>Презентация PowerPoint</vt:lpstr>
      <vt:lpstr>Презентация PowerPoint</vt:lpstr>
      <vt:lpstr>Ціцерон у "Трактатах про ораторське мистецтво" синтезував трактування риторики Арістотелем і Квінтиліаном: "Мета оратора - казати переконливо.., а красномовство - це мистецтво говорити розумно, складно і гарно". </vt:lpstr>
      <vt:lpstr>Отже, риторика - це теорія ораторського мистецтва, яка встановлює принципи, правила та прийоми переконання учасників дискурсу та красномовства з метою ефективного впливу на аудиторію (слухачів); мистецтво публічних промов. </vt:lpstr>
      <vt:lpstr>  У «Правилах» (1844) Університету Св. Володимира, Статуті Харківського університету було наголошено на обов’язковому написанні з першого року навчання наукових творів.  Ознайомлення студентів із класичними мовами, народною словесністю, текстами художніх творів російської, грецької, латинської літератур, особливостями історії, побуту відбувалося через «елементи наукової бесіди», «короткі диспути», «діалоги на лекціях», «порпання в наукових книгах», «розмірковування», граматичний розбір давніх текстів.  </vt:lpstr>
      <vt:lpstr>Функції наукового стилю:</vt:lpstr>
      <vt:lpstr>Підстилі наукового стилю:</vt:lpstr>
      <vt:lpstr>Підстилі наукового стилю:</vt:lpstr>
      <vt:lpstr>  Взірець власне наукового стилю:  Мовна конвергенція - тактичний вияв комунікативної стратегії врівноваження статусу співрозмовників як пристосування адресанта до адресата, що передбачає уподібнення мовлення одного до мовлення другого з метою досягнення комунікативної кооперації. Наприклад, спілкування з дитиною на підставі коду дитячого мовлення, перехід на сленг чи жаргон, спілкуючись з людиною, що використовує їх. </vt:lpstr>
      <vt:lpstr>До первинних наукових текстів, мета яких — передавання первинних наукових відомостей, отриманих у процесі наукових досліджень, належать: монографія, дисертація, наукова стаття, наукова доповідь та ін.</vt:lpstr>
      <vt:lpstr>До вторинних наукових текстів (їх мета — опис змісту первинних текстів) зараховують конспекти, реферати, анотації, рецензії, тези, науково-технічні огляди, наукові звіти, резюме, протоколи засідань наукових товариств тощо. </vt:lpstr>
      <vt:lpstr>  НАУКОВА СТАТТЯ</vt:lpstr>
      <vt:lpstr>КЛАСИФІКАЦІЯ СТАТЕЙ:</vt:lpstr>
      <vt:lpstr>Прочитай фразу й подивись, що можна з неї викинути, щоб фраза не розсипалась. І.Бабель  Молодому письменнику треба відчути якщо не радість, то хоча б задоволення, коли він знаходить зайвий рядок або закреслює його С.Антонов   </vt:lpstr>
      <vt:lpstr>Обсяг наукової статті –  6-22 сторінки,  тобто 0,35-1 др. арк.  (10-40 тисяч знаків) </vt:lpstr>
      <vt:lpstr>Згідно з вимогами ВАК України оригінальна стаття у фаховому виданні має складатися з таких розділів (З постанови Президії ВАК України від 15.01.2003р. № 7-05/1):  1) постановка проблеми у загальному вигляді та її зв'язок із важливими науковими чи практичними завданнями;  2) актуальність дослідження;  3) зв'язок авторського доробку із важливими науковими та практичними завданнями;  4) аналіз останніх досліджень і публікацій;  </vt:lpstr>
      <vt:lpstr>Згідно з вимогами ВАК України оригінальна стаття у фаховому виданні має складатися з таких розділів:   5) виділення невирішених раніше частин загальної проблеми, яким присвячується означена стаття;  6) новизна;  7) методологічне або загальнонаукове значення;  8) викладення основного матеріалу;  9) головні висновки;  перспективи використання результатів</vt:lpstr>
      <vt:lpstr>АНОТАЦІЯ</vt:lpstr>
      <vt:lpstr>Анотація дозволяє користувачеві скласти достатнє й об'єктивне попереднє уявлення про незнайому для нього наукову публікацію і тим самим допомагає в пошуку, відборі та систематизації потрібної інформації.</vt:lpstr>
      <vt:lpstr>Довідкова анотація уточнює заголовок і повідомляє відомості про автора, зміст, жанр та інші особливості документа, що відсутні в бібліографічному описі </vt:lpstr>
      <vt:lpstr>Рекомендаційна анотація покликана активно пропагувати, зацікавлювати, переконувати в доцільності прочитання документа, тому в рекомендаційних анотаціях є дидактична спрямованість, педагогічні рекомендації, методичні поради тощо, за обсягом вони ширші, аніж довідкові </vt:lpstr>
      <vt:lpstr>За обсягом та глибиною розрізняють анотації:   Описові анотації, узагальнено характеризуючи зміст первинного документа і подаючи перелік основних тем, що в ньому відображені, відповідають на питання: про що повідомляється у документі?   Реферативні анотації не тільки подають перелік основних тем, а й розкривають їх зміст. Вони відповідають на два питання: про що повідомляється в основному документі? що саме з цього приводу повідомляється? </vt:lpstr>
      <vt:lpstr>Текст анотації вирізняється лаконічністю, високим рівнем узагальнення інформації, що представлена в первинному документі.  У тексті анотації не варто використовувати складні синтаксичні конструкції, що перешкоджають сприйняттю тексту. </vt:lpstr>
      <vt:lpstr>Анотації виконують дві основні функції:   сигнальну (подається важлива інформація про документ, що дає можливість встановити основний його зміст і призначення, вирішити, чи варто звертатися до повного тексту праці);   пошукову (анотація використовується в інформаційно-пошукових, зокрема, автоматизованих системах, для пошуку конкретних документів). </vt:lpstr>
      <vt:lpstr>Явище еліпса як спосіб економії мовних засобів  У статті проаналізовано феномен еліпса з точки зору структурно-семантичної незавершеності і семантичної відтворюваності/невідтворюваності, визначено стилістичний потенціал, установлено, що вивчення еліпса необхідне для розуміння процесів, повязаних з економією мовних засобів. Еліпс є одним із засобів синтаксичної компресії й сприяє реалізації принципу економії мовних засобів. </vt:lpstr>
      <vt:lpstr>Стаття має просту структуру: </vt:lpstr>
      <vt:lpstr>основні дослідження і публікації з проблеми, за останній час, на яких спирається автор, проблеми виділення невирішених питань, яким присвячена стаття  (0,5 -2 сторінки машинописного тексту);</vt:lpstr>
      <vt:lpstr>формулювання мети статті  (постановка завдання)</vt:lpstr>
      <vt:lpstr>виклад змісту власного дослідження - основна частина статті</vt:lpstr>
      <vt:lpstr>Презентация PowerPoint</vt:lpstr>
      <vt:lpstr>РОЗГЛЯД ІСТОРІЇ ТА СУЧАСНОГО СТАНУ РОЗРОБЛЕННЯ ПИТАННЯ </vt:lpstr>
      <vt:lpstr>ЛЕКСИКО-ГРАМАТИЧНІ ЗАСОБИ </vt:lpstr>
      <vt:lpstr>МОВНІ КЛІШЕ ДЛЯ ПЕРЕДАВАННЯ АКТУАЛЬНОСТІ І ВАЖЛИВОСТІ ДОСЛІДЖЕННЯ</vt:lpstr>
      <vt:lpstr>МОВНІ ЗАСОБИ ДЛЯ ФОРМУЛЮВАННЯ МЕТИ І ЗАВДАНЬ</vt:lpstr>
      <vt:lpstr>ТИПОВІ МОВНІ ОГРІХИ</vt:lpstr>
      <vt:lpstr>          У наукових текстах часто вживаються так звані кліше, які структурують текст. Вони мають перекладатися як одне ціле:   в заключение - на закінчення, підсумовуючи;  другими словами - інакше кажучи…   </vt:lpstr>
      <vt:lpstr>Правила написання статті:</vt:lpstr>
      <vt:lpstr>Презентация PowerPoint</vt:lpstr>
      <vt:lpstr>Покликання - уривок, витяг з якого-небудь тексту, який цитують у викладі матеріалу, з точною назвою джерела й вказівкою на відповідну сторінку. Бібліографічні покликання - це сукупність бібліографічних відомостей про цитовану працю. </vt:lpstr>
      <vt:lpstr>Під час написання наукової роботи дослідник зобов'язаний оформлювати покликання на кожну цитату, наслідувану думку, приклад того чи іншого автора, у якого їх запозичено, ті ідеї чи висновки, на підставі яких розробляють проблеми чи розв'язують завдання, поставлені у статті, монографії тощо.  Це дає змогу відшукати потрібний документ і перевірити точність зазначених відомостей, з'ясувати інформацію, обставини, контекст. </vt:lpstr>
      <vt:lpstr>Відсутність покликань - підстава говорити про плагіат, а їх наявність визначає етику дослідника.  Науковий етикет вимагає точно відтворювати цитований текст, бо найменше скорочення наведеного витягу може спотворити зміст, викладений автором. </vt:lpstr>
      <vt:lpstr>Загальні вимоги до цитування такі:   а) текст цитати беруть у лапки, наводять у граматичній формі, в якій його подано у джерелі, зі збереженням особливостей авторського написання;   </vt:lpstr>
      <vt:lpstr>б) цитування повинно бути повним, без довільного скорочення авторського тексту, без спотворення думки автора. Пропуск слів, речень, абзаців за цитування позначають трьома крапками (...) або крапками в кутових дужках &lt;...&gt;, якщо перед випущеним текстом або за ним стояв розділовий знак, то його опускають; </vt:lpstr>
      <vt:lpstr>в) кожну цитату обов'язково супроводжують покликанням на джерело;   г) за непрямого цитування треба максимально точно викладати думку автора, робити відповідні поклилання на джерела. </vt:lpstr>
      <vt:lpstr>Покликання в тексті на літературне джерело зазвичай оформлюють у квадратних дужках, де першою цифрою позначають номер літературного джерела у списку використаних джерел, а другою - сторінку, з якої запозичено цитату, наприклад [15, 257],   у монографіях, статтях можливе й таке оформлювання покликань: прізвище автора, рік видання, сторінка: [Караванський 2004, 245].   Під час огляду літератури з досліджуваної проблеми може застосовуватися покликання на все джерело, декілька джерел. Наприклад: [12]; на думку /. Вихованця [42; 44; 46]; "У працях [1-5]"; [Городенська2009] </vt:lpstr>
      <vt:lpstr>Покликання бажано робити  на останні видання публікацій, на більш ранні видання - лише в тих випадках, коли праці, у яких міститься необхідний матеріал, не перевидавалися.  Покликання на ілюстрації, таблиці або формули, використані в дослідженні, вказують відповідно до їх порядкового номера. Наприклад: "рис. 1.1", "див. табл. 1.1.", "у формулі 1.1" тощо. </vt:lpstr>
      <vt:lpstr>ПРИКЛАД У сучасній науковій традиції існує кілька підходів до вивчення дискурсу як одного з найважливіших понять лінгвістики [Бацевич 2004, Селіванова 2002]</vt:lpstr>
      <vt:lpstr>Список використаних джерел - важливий елемент бібліографічного апарату наукового дослідження, його вміщують наприкінці роботи, але готують до початку її написання.  До нього заносять цитовані, аналізовані джерела, архівні матеріали, дотичні до теми. </vt:lpstr>
      <vt:lpstr>Розрізняють такі способи розташування літератури у списку:  Абетковий: список використаних джерел має самостійну нумерацію за прізвищами авторів; перших слів назв, якщо авторів не зазначено; авторів з однаковими прізвищами розміщують за абеткою їх ініціалів, а роботи одного автора - за назвою роботи </vt:lpstr>
      <vt:lpstr>За типами документів: матеріал у списку розташовують за типом видання (книжки, статті, офіційні документи, стандарти тощо), а в межах розділу - за абеткою. </vt:lpstr>
      <vt:lpstr>Хронологічний список зазвичай використовують у працях історичного спрямування, де важливо продемонструвати періоди і звернути увагу на те, коли опубліковано те чи інше джерело. </vt:lpstr>
      <vt:lpstr>У порядку цитування:  такий спосіб застосовують зазвичай у статтях (доповідях), де список використаних джерел невеликий </vt:lpstr>
      <vt:lpstr>СПИСОК ВИКОРИСТАНОЇ ЛІТЕРАТУРИ</vt:lpstr>
      <vt:lpstr>ДИСЕРТАЦІЯ</vt:lpstr>
      <vt:lpstr>ЖУРНАЛ, ГАЗЕТА</vt:lpstr>
      <vt:lpstr>Інтернет-ресурси: </vt:lpstr>
      <vt:lpstr>Література іноземною мовою</vt:lpstr>
      <vt:lpstr>ТРАНСЛІТЕРАЦІЯ  http://translate.meta.ua/translit/  http://www.slovnyk.ua/services/translit.php  http://translit.kh.ua/</vt:lpstr>
      <vt:lpstr>Презентация PowerPoint</vt:lpstr>
      <vt:lpstr>Презентация PowerPoint</vt:lpstr>
      <vt:lpstr>Презентация PowerPoint</vt:lpstr>
      <vt:lpstr>Відповідно до мети тези : Вторинні тези слугують для виділення основної інформації в джерелі (наприклад, підручнику, монографії, статті) під час читання, реферування, їх призначення - створити модель змісту тексту, яку можна було б осмислювати далі, а обсяг тез відповідає кількості інформаційних центрів тексту, зазвичай їх складають мовою автора. </vt:lpstr>
      <vt:lpstr>Оригінальні тези створюють як первинний текст: - ключовими елементами майбутньої наукової розвідки (планом, начерком основних положень); - стислою формою презентації результатів наукових досліджень під час виступу на науковій конференції. </vt:lpstr>
      <vt:lpstr>Презентация PowerPoint</vt:lpstr>
      <vt:lpstr>Тези мають чітко регламентовану змістово-композиційну структуру, в якій виокремлюють такі складові: 1. Преамбула (1 -2 тези); 2. Основний тезовий виклад (3-6 тез); 3. Висновкова теза/тези (1-2). </vt:lpstr>
      <vt:lpstr>У преамбулі стисло формулюють проблему дослідження і обґрунтовують актуальність теми з погляду сучасного стану науки і практики</vt:lpstr>
      <vt:lpstr>Основний тезовий виклад передбачає розв'язання таких завдань:  сформулювати мету дослідження, схарактеризувати об'єкт і матеріал дослідження;   описати перебіг дослідження;   визначити критерії оцінювання і технологію оброблення результатів. </vt:lpstr>
      <vt:lpstr>Висновкова теза презентує результати і загальний висновок, перспективи подальшого дослідження. </vt:lpstr>
      <vt:lpstr>Тези доповіді оформляють згідно до вимог: </vt:lpstr>
      <vt:lpstr>Презентация PowerPoint</vt:lpstr>
      <vt:lpstr>Вважай нещасливим той день або час, в який ти не засвоїв нічого нового і нічого не додав до своєї освіти                          Ян Амос Коменський</vt:lpstr>
      <vt:lpstr>БАЖАЄМО ПЛІДНОЇ СПІВПРАЦІ</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Ануфрієва Оксана</cp:lastModifiedBy>
  <cp:revision>97</cp:revision>
  <dcterms:created xsi:type="dcterms:W3CDTF">2013-08-25T13:41:46Z</dcterms:created>
  <dcterms:modified xsi:type="dcterms:W3CDTF">2021-05-10T17:37:37Z</dcterms:modified>
</cp:coreProperties>
</file>