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3" r:id="rId3"/>
    <p:sldId id="257" r:id="rId4"/>
    <p:sldId id="259" r:id="rId5"/>
    <p:sldId id="258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48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036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546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4778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135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719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1323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0804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768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491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554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3345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067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9570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714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8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349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902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394A3A7-BE9F-49D2-9A50-8873A05690EC}" type="datetimeFigureOut">
              <a:rPr lang="ru-RU" smtClean="0"/>
              <a:t>03.11.2020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493B78B-E43D-4EBC-B73A-07BF5937E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676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4000" b="1" dirty="0" smtClean="0"/>
              <a:t>Дослідження педагогічних систем і процесів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b="1" dirty="0" err="1" smtClean="0"/>
              <a:t>Сорочан</a:t>
            </a:r>
            <a:r>
              <a:rPr lang="uk-UA" b="1" dirty="0" smtClean="0"/>
              <a:t> Тамара Михайлівна</a:t>
            </a:r>
          </a:p>
          <a:p>
            <a:r>
              <a:rPr lang="uk-UA" b="1" dirty="0"/>
              <a:t>д</a:t>
            </a:r>
            <a:r>
              <a:rPr lang="uk-UA" b="1" dirty="0" smtClean="0"/>
              <a:t>октор педагогічних наук, професор</a:t>
            </a:r>
          </a:p>
          <a:p>
            <a:r>
              <a:rPr lang="uk-UA" b="1" dirty="0"/>
              <a:t>д</a:t>
            </a:r>
            <a:r>
              <a:rPr lang="uk-UA" b="1" dirty="0" smtClean="0"/>
              <a:t>иректор Центрального інституту післядипломної освіти </a:t>
            </a:r>
          </a:p>
          <a:p>
            <a:r>
              <a:rPr lang="uk-UA" b="1" dirty="0" smtClean="0"/>
              <a:t>ДЗВО Університет менеджменту освіти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7286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>
                <a:solidFill>
                  <a:srgbClr val="002060"/>
                </a:solidFill>
              </a:rPr>
              <a:t>сукупність</a:t>
            </a:r>
            <a:r>
              <a:rPr lang="ru-RU" sz="4000" b="1" dirty="0">
                <a:solidFill>
                  <a:srgbClr val="002060"/>
                </a:solidFill>
              </a:rPr>
              <a:t> </a:t>
            </a:r>
            <a:r>
              <a:rPr lang="ru-RU" sz="4000" b="1" dirty="0" err="1">
                <a:solidFill>
                  <a:srgbClr val="002060"/>
                </a:solidFill>
              </a:rPr>
              <a:t>взаємопов'язаних</a:t>
            </a:r>
            <a:r>
              <a:rPr lang="ru-RU" sz="4000" b="1" dirty="0">
                <a:solidFill>
                  <a:srgbClr val="002060"/>
                </a:solidFill>
              </a:rPr>
              <a:t> і </a:t>
            </a:r>
            <a:r>
              <a:rPr lang="ru-RU" sz="4000" b="1" dirty="0" err="1">
                <a:solidFill>
                  <a:srgbClr val="002060"/>
                </a:solidFill>
              </a:rPr>
              <a:t>взаємодіючих</a:t>
            </a:r>
            <a:r>
              <a:rPr lang="ru-RU" sz="4000" b="1" dirty="0">
                <a:solidFill>
                  <a:srgbClr val="002060"/>
                </a:solidFill>
              </a:rPr>
              <a:t> </a:t>
            </a:r>
            <a:r>
              <a:rPr lang="ru-RU" sz="4000" b="1" dirty="0" err="1">
                <a:solidFill>
                  <a:srgbClr val="002060"/>
                </a:solidFill>
              </a:rPr>
              <a:t>видів</a:t>
            </a:r>
            <a:r>
              <a:rPr lang="ru-RU" sz="4000" b="1" dirty="0">
                <a:solidFill>
                  <a:srgbClr val="002060"/>
                </a:solidFill>
              </a:rPr>
              <a:t> </a:t>
            </a:r>
            <a:r>
              <a:rPr lang="ru-RU" sz="4000" b="1" dirty="0" err="1">
                <a:solidFill>
                  <a:srgbClr val="002060"/>
                </a:solidFill>
              </a:rPr>
              <a:t>діяльності</a:t>
            </a:r>
            <a:r>
              <a:rPr lang="ru-RU" sz="4000" b="1" dirty="0">
                <a:solidFill>
                  <a:srgbClr val="002060"/>
                </a:solidFill>
              </a:rPr>
              <a:t>, </a:t>
            </a:r>
            <a:r>
              <a:rPr lang="ru-RU" sz="4000" b="1" dirty="0" err="1" smtClean="0">
                <a:solidFill>
                  <a:srgbClr val="002060"/>
                </a:solidFill>
              </a:rPr>
              <a:t>спрямованої</a:t>
            </a:r>
            <a:r>
              <a:rPr lang="ru-RU" sz="4000" b="1" dirty="0" smtClean="0">
                <a:solidFill>
                  <a:srgbClr val="002060"/>
                </a:solidFill>
              </a:rPr>
              <a:t> на </a:t>
            </a:r>
            <a:r>
              <a:rPr lang="ru-RU" sz="4000" b="1" dirty="0" err="1" smtClean="0">
                <a:solidFill>
                  <a:srgbClr val="002060"/>
                </a:solidFill>
              </a:rPr>
              <a:t>перетворення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/>
              <a:t>процес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11754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uk-UA" b="1" dirty="0">
                <a:solidFill>
                  <a:srgbClr val="002060"/>
                </a:solidFill>
              </a:rPr>
              <a:t>п</a:t>
            </a:r>
            <a:r>
              <a:rPr lang="uk-UA" b="1" dirty="0" smtClean="0">
                <a:solidFill>
                  <a:srgbClr val="002060"/>
                </a:solidFill>
              </a:rPr>
              <a:t>ослідовність дій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завершеність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цілеспрямованість і результативність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ефективність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керованість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технологічність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/>
              <a:t>Ознаки процесу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24597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1788" y="1774611"/>
            <a:ext cx="9592732" cy="2954868"/>
          </a:xfrm>
        </p:spPr>
        <p:txBody>
          <a:bodyPr>
            <a:normAutofit fontScale="90000"/>
          </a:bodyPr>
          <a:lstStyle/>
          <a:p>
            <a:pPr algn="l"/>
            <a:r>
              <a:rPr lang="uk-UA" sz="4400" b="1" dirty="0">
                <a:solidFill>
                  <a:srgbClr val="002060"/>
                </a:solidFill>
              </a:rPr>
              <a:t>п</a:t>
            </a:r>
            <a:r>
              <a:rPr lang="uk-UA" sz="4400" b="1" dirty="0" smtClean="0">
                <a:solidFill>
                  <a:srgbClr val="002060"/>
                </a:solidFill>
              </a:rPr>
              <a:t>еретворювання</a:t>
            </a:r>
            <a:br>
              <a:rPr lang="uk-UA" sz="4400" b="1" dirty="0" smtClean="0">
                <a:solidFill>
                  <a:srgbClr val="002060"/>
                </a:solidFill>
              </a:rPr>
            </a:br>
            <a:r>
              <a:rPr lang="uk-UA" sz="4400" b="1" dirty="0" smtClean="0">
                <a:solidFill>
                  <a:srgbClr val="002060"/>
                </a:solidFill>
              </a:rPr>
              <a:t>ресурси</a:t>
            </a:r>
            <a:br>
              <a:rPr lang="uk-UA" sz="4400" b="1" dirty="0" smtClean="0">
                <a:solidFill>
                  <a:srgbClr val="002060"/>
                </a:solidFill>
              </a:rPr>
            </a:br>
            <a:r>
              <a:rPr lang="uk-UA" sz="4400" b="1" dirty="0" smtClean="0">
                <a:solidFill>
                  <a:srgbClr val="002060"/>
                </a:solidFill>
              </a:rPr>
              <a:t>параметри</a:t>
            </a:r>
            <a:br>
              <a:rPr lang="uk-UA" sz="4400" b="1" dirty="0" smtClean="0">
                <a:solidFill>
                  <a:srgbClr val="002060"/>
                </a:solidFill>
              </a:rPr>
            </a:br>
            <a:r>
              <a:rPr lang="uk-UA" sz="4400" b="1" dirty="0" smtClean="0">
                <a:solidFill>
                  <a:srgbClr val="002060"/>
                </a:solidFill>
              </a:rPr>
              <a:t>часові межі</a:t>
            </a:r>
            <a:br>
              <a:rPr lang="uk-UA" sz="4400" b="1" dirty="0" smtClean="0">
                <a:solidFill>
                  <a:srgbClr val="002060"/>
                </a:solidFill>
              </a:rPr>
            </a:br>
            <a:r>
              <a:rPr lang="uk-UA" sz="4400" b="1" dirty="0" smtClean="0">
                <a:solidFill>
                  <a:srgbClr val="002060"/>
                </a:solidFill>
              </a:rPr>
              <a:t/>
            </a:r>
            <a:br>
              <a:rPr lang="uk-UA" sz="4400" b="1" dirty="0" smtClean="0">
                <a:solidFill>
                  <a:srgbClr val="002060"/>
                </a:solidFill>
              </a:rPr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/>
              <a:t>Властивості процесу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1007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3868" y="941492"/>
            <a:ext cx="9592732" cy="2954868"/>
          </a:xfrm>
        </p:spPr>
        <p:txBody>
          <a:bodyPr>
            <a:normAutofit/>
          </a:bodyPr>
          <a:lstStyle/>
          <a:p>
            <a:pPr algn="l"/>
            <a:r>
              <a:rPr lang="uk-UA" sz="3600" b="1" dirty="0" smtClean="0">
                <a:solidFill>
                  <a:srgbClr val="002060"/>
                </a:solidFill>
              </a:rPr>
              <a:t>1. Визначити об</a:t>
            </a:r>
            <a:r>
              <a:rPr lang="en-US" sz="3600" b="1" dirty="0" smtClean="0">
                <a:solidFill>
                  <a:srgbClr val="002060"/>
                </a:solidFill>
              </a:rPr>
              <a:t>’</a:t>
            </a:r>
            <a:r>
              <a:rPr lang="uk-UA" sz="3600" b="1" dirty="0" err="1" smtClean="0">
                <a:solidFill>
                  <a:srgbClr val="002060"/>
                </a:solidFill>
              </a:rPr>
              <a:t>єкт</a:t>
            </a:r>
            <a:r>
              <a:rPr lang="uk-UA" sz="3600" b="1" dirty="0" smtClean="0">
                <a:solidFill>
                  <a:srgbClr val="002060"/>
                </a:solidFill>
              </a:rPr>
              <a:t> дослідження – назвати систему або процес.</a:t>
            </a:r>
            <a:br>
              <a:rPr lang="uk-UA" sz="3600" b="1" dirty="0" smtClean="0">
                <a:solidFill>
                  <a:srgbClr val="002060"/>
                </a:solidFill>
              </a:rPr>
            </a:br>
            <a:r>
              <a:rPr lang="uk-UA" sz="3600" b="1" dirty="0" smtClean="0">
                <a:solidFill>
                  <a:srgbClr val="002060"/>
                </a:solidFill>
              </a:rPr>
              <a:t>2. </a:t>
            </a:r>
            <a:r>
              <a:rPr lang="uk-UA" sz="3600" b="1" dirty="0">
                <a:solidFill>
                  <a:srgbClr val="002060"/>
                </a:solidFill>
              </a:rPr>
              <a:t>О</a:t>
            </a:r>
            <a:r>
              <a:rPr lang="uk-UA" sz="3600" b="1" dirty="0" smtClean="0">
                <a:solidFill>
                  <a:srgbClr val="002060"/>
                </a:solidFill>
              </a:rPr>
              <a:t>писати систему або процес за наведеним планом.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/>
              <a:t>завдання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92512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002060"/>
                </a:solidFill>
              </a:rPr>
              <a:t>1. Чому важливо визначити об</a:t>
            </a:r>
            <a:r>
              <a:rPr lang="en-US" sz="4000" b="1" dirty="0" smtClean="0">
                <a:solidFill>
                  <a:srgbClr val="002060"/>
                </a:solidFill>
              </a:rPr>
              <a:t>’</a:t>
            </a:r>
            <a:r>
              <a:rPr lang="uk-UA" sz="4000" b="1" dirty="0" err="1" smtClean="0">
                <a:solidFill>
                  <a:srgbClr val="002060"/>
                </a:solidFill>
              </a:rPr>
              <a:t>єкт</a:t>
            </a:r>
            <a:r>
              <a:rPr lang="uk-UA" sz="4000" b="1" dirty="0" smtClean="0">
                <a:solidFill>
                  <a:srgbClr val="002060"/>
                </a:solidFill>
              </a:rPr>
              <a:t> дослідження.</a:t>
            </a:r>
          </a:p>
          <a:p>
            <a:r>
              <a:rPr lang="uk-UA" sz="4000" b="1" dirty="0" smtClean="0">
                <a:solidFill>
                  <a:srgbClr val="002060"/>
                </a:solidFill>
              </a:rPr>
              <a:t>2. Педагогічні системи.</a:t>
            </a:r>
          </a:p>
          <a:p>
            <a:r>
              <a:rPr lang="uk-UA" sz="4000" b="1" dirty="0" smtClean="0">
                <a:solidFill>
                  <a:srgbClr val="002060"/>
                </a:solidFill>
              </a:rPr>
              <a:t>3. Педагогічні процеси.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04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Що Ви досліджуєте? </a:t>
            </a:r>
            <a:br>
              <a:rPr lang="uk-UA" b="1" dirty="0" smtClean="0"/>
            </a:br>
            <a:r>
              <a:rPr lang="uk-UA" b="1" dirty="0" smtClean="0"/>
              <a:t>Назвіть одним реченням і запишіть його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7977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Що Ви досліджуєте?</a:t>
            </a:r>
            <a:br>
              <a:rPr lang="uk-UA" b="1" dirty="0" smtClean="0"/>
            </a:br>
            <a:r>
              <a:rPr lang="uk-UA" b="1" dirty="0" smtClean="0"/>
              <a:t>Назвіть одним словом і запишіть його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1718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Чим відрізняються об</a:t>
            </a:r>
            <a:r>
              <a:rPr lang="en-US" b="1" dirty="0" smtClean="0"/>
              <a:t>’</a:t>
            </a:r>
            <a:r>
              <a:rPr lang="uk-UA" b="1" dirty="0" err="1" smtClean="0"/>
              <a:t>єкти</a:t>
            </a:r>
            <a:r>
              <a:rPr lang="uk-UA" b="1" dirty="0" smtClean="0"/>
              <a:t> педагогічного дослідження від інших?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88046" y="3499867"/>
            <a:ext cx="5045154" cy="2376000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943114" y="3371829"/>
            <a:ext cx="3101118" cy="2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01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</a:rPr>
              <a:t>Сукупність </a:t>
            </a:r>
            <a:r>
              <a:rPr lang="uk-UA" b="1" dirty="0" err="1" smtClean="0">
                <a:solidFill>
                  <a:srgbClr val="002060"/>
                </a:solidFill>
              </a:rPr>
              <a:t>взаємопов</a:t>
            </a:r>
            <a:r>
              <a:rPr lang="en-US" b="1" dirty="0" smtClean="0">
                <a:solidFill>
                  <a:srgbClr val="002060"/>
                </a:solidFill>
              </a:rPr>
              <a:t>’</a:t>
            </a:r>
            <a:r>
              <a:rPr lang="uk-UA" b="1" dirty="0" err="1" smtClean="0">
                <a:solidFill>
                  <a:srgbClr val="002060"/>
                </a:solidFill>
              </a:rPr>
              <a:t>язаних</a:t>
            </a:r>
            <a:r>
              <a:rPr lang="uk-UA" b="1" dirty="0" smtClean="0">
                <a:solidFill>
                  <a:srgbClr val="002060"/>
                </a:solidFill>
              </a:rPr>
              <a:t> компонентів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dirty="0"/>
              <a:t>Система </a:t>
            </a:r>
            <a:endParaRPr lang="ru-RU" sz="4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rgbClr val="222222"/>
                </a:solidFill>
                <a:latin typeface="Helvetica Neue"/>
              </a:rPr>
              <a:t>Штучні</a:t>
            </a:r>
            <a:r>
              <a:rPr lang="ru-RU" sz="2800" b="1" dirty="0" smtClean="0">
                <a:solidFill>
                  <a:srgbClr val="222222"/>
                </a:solidFill>
                <a:latin typeface="Helvetica Neue"/>
              </a:rPr>
              <a:t> </a:t>
            </a:r>
            <a:r>
              <a:rPr lang="ru-RU" sz="2800" b="1" dirty="0" err="1">
                <a:solidFill>
                  <a:srgbClr val="222222"/>
                </a:solidFill>
                <a:latin typeface="Helvetica Neue"/>
              </a:rPr>
              <a:t>системи</a:t>
            </a:r>
            <a:r>
              <a:rPr lang="ru-RU" sz="2800" b="1" dirty="0">
                <a:solidFill>
                  <a:srgbClr val="222222"/>
                </a:solidFill>
                <a:latin typeface="Helvetica Neue"/>
              </a:rPr>
              <a:t> </a:t>
            </a:r>
            <a:r>
              <a:rPr lang="ru-RU" sz="2800" b="1" dirty="0" err="1">
                <a:solidFill>
                  <a:srgbClr val="222222"/>
                </a:solidFill>
                <a:latin typeface="Helvetica Neue"/>
              </a:rPr>
              <a:t>створюються</a:t>
            </a:r>
            <a:r>
              <a:rPr lang="ru-RU" sz="2800" b="1" dirty="0">
                <a:solidFill>
                  <a:srgbClr val="222222"/>
                </a:solidFill>
                <a:latin typeface="Helvetica Neue"/>
              </a:rPr>
              <a:t> </a:t>
            </a:r>
            <a:r>
              <a:rPr lang="ru-RU" sz="2800" b="1" dirty="0" err="1" smtClean="0">
                <a:solidFill>
                  <a:srgbClr val="222222"/>
                </a:solidFill>
                <a:latin typeface="Helvetica Neue"/>
              </a:rPr>
              <a:t>людиною</a:t>
            </a:r>
            <a:endParaRPr lang="ru-RU" sz="2800" b="1" dirty="0" smtClean="0">
              <a:solidFill>
                <a:srgbClr val="222222"/>
              </a:solidFill>
              <a:latin typeface="Helvetica Neue"/>
            </a:endParaRPr>
          </a:p>
          <a:p>
            <a:r>
              <a:rPr lang="ru-RU" sz="2800" b="1" dirty="0" err="1">
                <a:solidFill>
                  <a:srgbClr val="222222"/>
                </a:solidFill>
                <a:latin typeface="Helvetica Neue"/>
              </a:rPr>
              <a:t>Природні</a:t>
            </a:r>
            <a:r>
              <a:rPr lang="ru-RU" sz="2800" b="1" dirty="0">
                <a:solidFill>
                  <a:srgbClr val="222222"/>
                </a:solidFill>
                <a:latin typeface="Helvetica Neue"/>
              </a:rPr>
              <a:t> </a:t>
            </a:r>
            <a:r>
              <a:rPr lang="ru-RU" sz="2800" b="1" smtClean="0">
                <a:solidFill>
                  <a:srgbClr val="222222"/>
                </a:solidFill>
                <a:latin typeface="Helvetica Neue"/>
              </a:rPr>
              <a:t>системи</a:t>
            </a:r>
            <a:r>
              <a:rPr lang="ru-RU" sz="2800" b="1" dirty="0" smtClean="0">
                <a:solidFill>
                  <a:srgbClr val="222222"/>
                </a:solidFill>
                <a:latin typeface="Helvetica Neue"/>
              </a:rPr>
              <a:t> </a:t>
            </a:r>
            <a:r>
              <a:rPr lang="ru-RU" sz="2800" b="1" dirty="0" err="1">
                <a:solidFill>
                  <a:srgbClr val="222222"/>
                </a:solidFill>
                <a:latin typeface="Helvetica Neue"/>
              </a:rPr>
              <a:t>створюються</a:t>
            </a:r>
            <a:r>
              <a:rPr lang="ru-RU" sz="2800" b="1" dirty="0">
                <a:solidFill>
                  <a:srgbClr val="222222"/>
                </a:solidFill>
                <a:latin typeface="Helvetica Neue"/>
              </a:rPr>
              <a:t> </a:t>
            </a:r>
            <a:r>
              <a:rPr lang="ru-RU" sz="2800" b="1" dirty="0" smtClean="0">
                <a:solidFill>
                  <a:srgbClr val="222222"/>
                </a:solidFill>
                <a:latin typeface="Helvetica Neue"/>
              </a:rPr>
              <a:t>природою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42123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uk-UA" b="1" dirty="0">
                <a:solidFill>
                  <a:srgbClr val="002060"/>
                </a:solidFill>
              </a:rPr>
              <a:t>к</a:t>
            </a:r>
            <a:r>
              <a:rPr lang="uk-UA" b="1" dirty="0" smtClean="0">
                <a:solidFill>
                  <a:srgbClr val="002060"/>
                </a:solidFill>
              </a:rPr>
              <a:t>омпоненти – кількість не обмежена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об</a:t>
            </a:r>
            <a:r>
              <a:rPr lang="en-US" b="1" dirty="0" smtClean="0">
                <a:solidFill>
                  <a:srgbClr val="002060"/>
                </a:solidFill>
              </a:rPr>
              <a:t>’</a:t>
            </a:r>
            <a:r>
              <a:rPr lang="uk-UA" b="1" dirty="0" err="1" smtClean="0">
                <a:solidFill>
                  <a:srgbClr val="002060"/>
                </a:solidFill>
              </a:rPr>
              <a:t>єднані</a:t>
            </a:r>
            <a:r>
              <a:rPr lang="uk-UA" b="1" dirty="0" smtClean="0">
                <a:solidFill>
                  <a:srgbClr val="002060"/>
                </a:solidFill>
              </a:rPr>
              <a:t> метою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зв</a:t>
            </a:r>
            <a:r>
              <a:rPr lang="en-US" b="1" dirty="0" smtClean="0">
                <a:solidFill>
                  <a:srgbClr val="002060"/>
                </a:solidFill>
              </a:rPr>
              <a:t>’</a:t>
            </a:r>
            <a:r>
              <a:rPr lang="uk-UA" b="1" dirty="0" err="1" smtClean="0">
                <a:solidFill>
                  <a:srgbClr val="002060"/>
                </a:solidFill>
              </a:rPr>
              <a:t>язки</a:t>
            </a:r>
            <a:r>
              <a:rPr lang="uk-UA" b="1" dirty="0" smtClean="0">
                <a:solidFill>
                  <a:srgbClr val="002060"/>
                </a:solidFill>
              </a:rPr>
              <a:t> між компонентами (структура)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цілісність компонентів (життєздатні разом)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наявність управління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/>
              <a:t>Ознаки системи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46084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dirty="0" err="1">
                <a:solidFill>
                  <a:srgbClr val="002060"/>
                </a:solidFill>
              </a:rPr>
              <a:t>набір</a:t>
            </a:r>
            <a:r>
              <a:rPr lang="ru-RU" sz="3600" b="1" dirty="0">
                <a:solidFill>
                  <a:srgbClr val="002060"/>
                </a:solidFill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</a:rPr>
              <a:t>компонентів</a:t>
            </a:r>
            <a:r>
              <a:rPr lang="ru-RU" sz="3600" b="1" dirty="0" smtClean="0">
                <a:solidFill>
                  <a:srgbClr val="002060"/>
                </a:solidFill>
              </a:rPr>
              <a:t>, </a:t>
            </a:r>
            <a:r>
              <a:rPr lang="ru-RU" sz="3600" b="1" dirty="0" err="1">
                <a:solidFill>
                  <a:srgbClr val="002060"/>
                </a:solidFill>
              </a:rPr>
              <a:t>що</a:t>
            </a:r>
            <a:r>
              <a:rPr lang="ru-RU" sz="3600" b="1" dirty="0">
                <a:solidFill>
                  <a:srgbClr val="002060"/>
                </a:solidFill>
              </a:rPr>
              <a:t> </a:t>
            </a:r>
            <a:r>
              <a:rPr lang="ru-RU" sz="3600" b="1" dirty="0" err="1">
                <a:solidFill>
                  <a:srgbClr val="002060"/>
                </a:solidFill>
              </a:rPr>
              <a:t>представляють</a:t>
            </a:r>
            <a:r>
              <a:rPr lang="ru-RU" sz="3600" b="1" dirty="0">
                <a:solidFill>
                  <a:srgbClr val="002060"/>
                </a:solidFill>
              </a:rPr>
              <a:t> </a:t>
            </a:r>
            <a:r>
              <a:rPr lang="ru-RU" sz="3600" b="1" dirty="0" err="1">
                <a:solidFill>
                  <a:srgbClr val="002060"/>
                </a:solidFill>
              </a:rPr>
              <a:t>автономну</a:t>
            </a:r>
            <a:r>
              <a:rPr lang="ru-RU" sz="3600" b="1" dirty="0">
                <a:solidFill>
                  <a:srgbClr val="002060"/>
                </a:solidFill>
              </a:rPr>
              <a:t> </a:t>
            </a:r>
            <a:r>
              <a:rPr lang="ru-RU" sz="3600" b="1" dirty="0" err="1">
                <a:solidFill>
                  <a:srgbClr val="002060"/>
                </a:solidFill>
              </a:rPr>
              <a:t>усередині</a:t>
            </a:r>
            <a:r>
              <a:rPr lang="ru-RU" sz="3600" b="1" dirty="0">
                <a:solidFill>
                  <a:srgbClr val="002060"/>
                </a:solidFill>
              </a:rPr>
              <a:t> </a:t>
            </a:r>
            <a:r>
              <a:rPr lang="ru-RU" sz="3600" b="1" dirty="0" err="1">
                <a:solidFill>
                  <a:srgbClr val="002060"/>
                </a:solidFill>
              </a:rPr>
              <a:t>системи</a:t>
            </a:r>
            <a:r>
              <a:rPr lang="ru-RU" sz="3600" b="1" dirty="0">
                <a:solidFill>
                  <a:srgbClr val="002060"/>
                </a:solidFill>
              </a:rPr>
              <a:t> </a:t>
            </a:r>
            <a:r>
              <a:rPr lang="ru-RU" sz="3600" b="1" dirty="0" err="1">
                <a:solidFill>
                  <a:srgbClr val="002060"/>
                </a:solidFill>
              </a:rPr>
              <a:t>галузь</a:t>
            </a:r>
            <a:r>
              <a:rPr lang="ru-RU" sz="3600" b="1" dirty="0">
                <a:solidFill>
                  <a:srgbClr val="002060"/>
                </a:solidFill>
              </a:rPr>
              <a:t> (</a:t>
            </a:r>
            <a:r>
              <a:rPr lang="ru-RU" sz="3600" b="1" dirty="0" err="1">
                <a:solidFill>
                  <a:srgbClr val="002060"/>
                </a:solidFill>
              </a:rPr>
              <a:t>наприклад</a:t>
            </a:r>
            <a:r>
              <a:rPr lang="ru-RU" sz="3600" b="1" dirty="0">
                <a:solidFill>
                  <a:srgbClr val="002060"/>
                </a:solidFill>
              </a:rPr>
              <a:t>, </a:t>
            </a:r>
            <a:r>
              <a:rPr lang="ru-RU" sz="3600" b="1" dirty="0" err="1">
                <a:solidFill>
                  <a:srgbClr val="002060"/>
                </a:solidFill>
              </a:rPr>
              <a:t>економічна</a:t>
            </a:r>
            <a:r>
              <a:rPr lang="ru-RU" sz="3600" b="1" dirty="0">
                <a:solidFill>
                  <a:srgbClr val="002060"/>
                </a:solidFill>
              </a:rPr>
              <a:t>, </a:t>
            </a:r>
            <a:r>
              <a:rPr lang="ru-RU" sz="3600" b="1" dirty="0" err="1">
                <a:solidFill>
                  <a:srgbClr val="002060"/>
                </a:solidFill>
              </a:rPr>
              <a:t>організаційна</a:t>
            </a:r>
            <a:r>
              <a:rPr lang="ru-RU" sz="3600" b="1" dirty="0">
                <a:solidFill>
                  <a:srgbClr val="002060"/>
                </a:solidFill>
              </a:rPr>
              <a:t>, </a:t>
            </a:r>
            <a:r>
              <a:rPr lang="ru-RU" sz="3600" b="1" dirty="0" err="1" smtClean="0">
                <a:solidFill>
                  <a:srgbClr val="002060"/>
                </a:solidFill>
              </a:rPr>
              <a:t>виховна</a:t>
            </a:r>
            <a:r>
              <a:rPr lang="ru-RU" sz="3600" b="1" dirty="0" smtClean="0">
                <a:solidFill>
                  <a:srgbClr val="002060"/>
                </a:solidFill>
              </a:rPr>
              <a:t>)</a:t>
            </a:r>
            <a:r>
              <a:rPr lang="ru-RU" sz="3600" b="1" dirty="0">
                <a:solidFill>
                  <a:srgbClr val="002060"/>
                </a:solidFill>
              </a:rPr>
              <a:t/>
            </a:r>
            <a:br>
              <a:rPr lang="ru-RU" sz="3600" b="1" dirty="0">
                <a:solidFill>
                  <a:srgbClr val="002060"/>
                </a:solidFill>
              </a:rPr>
            </a:b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/>
              <a:t>підсистема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19203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uk-UA" b="1" dirty="0">
                <a:solidFill>
                  <a:srgbClr val="002060"/>
                </a:solidFill>
              </a:rPr>
              <a:t>п</a:t>
            </a:r>
            <a:r>
              <a:rPr lang="uk-UA" b="1" dirty="0" smtClean="0">
                <a:solidFill>
                  <a:srgbClr val="002060"/>
                </a:solidFill>
              </a:rPr>
              <a:t>рагне до самозбереження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має бути керованою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має складні залежності (може мати властивості, яких не було в окремих компонентів, компоненти можуть втратити властивості, які мали раніше)</a:t>
            </a:r>
            <a:br>
              <a:rPr lang="uk-UA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/>
              <a:t>Властивості </a:t>
            </a:r>
            <a:r>
              <a:rPr lang="uk-UA" sz="4800" b="1" dirty="0" err="1" smtClean="0"/>
              <a:t>ситеми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9632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88</TotalTime>
  <Words>138</Words>
  <Application>Microsoft Office PowerPoint</Application>
  <PresentationFormat>Широкоэкранный</PresentationFormat>
  <Paragraphs>30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Garamond</vt:lpstr>
      <vt:lpstr>Helvetica Neue</vt:lpstr>
      <vt:lpstr>Натуральные материалы</vt:lpstr>
      <vt:lpstr>Дослідження педагогічних систем і процесів</vt:lpstr>
      <vt:lpstr>План</vt:lpstr>
      <vt:lpstr>Що Ви досліджуєте?  Назвіть одним реченням і запишіть його</vt:lpstr>
      <vt:lpstr>Що Ви досліджуєте? Назвіть одним словом і запишіть його</vt:lpstr>
      <vt:lpstr>Чим відрізняються об’єкти педагогічного дослідження від інших?</vt:lpstr>
      <vt:lpstr>Сукупність взаємопов’язаних компонентів</vt:lpstr>
      <vt:lpstr>компоненти – кількість не обмежена об’єднані метою зв’язки між компонентами (структура) цілісність компонентів (життєздатні разом) наявність управління</vt:lpstr>
      <vt:lpstr>набір компонентів, що представляють автономну усередині системи галузь (наприклад, економічна, організаційна, виховна) </vt:lpstr>
      <vt:lpstr>прагне до самозбереження має бути керованою має складні залежності (може мати властивості, яких не було в окремих компонентів, компоненти можуть втратити властивості, які мали раніше) </vt:lpstr>
      <vt:lpstr>сукупність взаємопов'язаних і взаємодіючих видів діяльності, спрямованої на перетворення</vt:lpstr>
      <vt:lpstr>послідовність дій завершеність цілеспрямованість і результативність ефективність керованість технологічність</vt:lpstr>
      <vt:lpstr>перетворювання ресурси параметри часові межі    </vt:lpstr>
      <vt:lpstr>1. Визначити об’єкт дослідження – назвати систему або процес. 2. Описати систему або процес за наведеним планом.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Дослідження педагогічних систем і процесів</dc:title>
  <dc:creator>Tamara</dc:creator>
  <cp:lastModifiedBy>Tamara</cp:lastModifiedBy>
  <cp:revision>12</cp:revision>
  <dcterms:created xsi:type="dcterms:W3CDTF">2020-11-03T17:18:52Z</dcterms:created>
  <dcterms:modified xsi:type="dcterms:W3CDTF">2020-11-03T18:47:36Z</dcterms:modified>
</cp:coreProperties>
</file>