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2" r:id="rId7"/>
    <p:sldId id="263" r:id="rId8"/>
    <p:sldId id="265"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5" d="100"/>
          <a:sy n="65" d="100"/>
        </p:scale>
        <p:origin x="65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C1F79858-D43E-4CD4-BA4C-F8C9507FC51D}" type="datetimeFigureOut">
              <a:rPr lang="ru-RU" smtClean="0"/>
              <a:t>17.10.2017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59DC7E-C540-4A76-9FAF-0EC0BE27A676}" type="slidenum">
              <a:rPr lang="ru-RU" smtClean="0"/>
              <a:t>‹#›</a:t>
            </a:fld>
            <a:endParaRPr lang="ru-RU"/>
          </a:p>
        </p:txBody>
      </p:sp>
    </p:spTree>
    <p:extLst>
      <p:ext uri="{BB962C8B-B14F-4D97-AF65-F5344CB8AC3E}">
        <p14:creationId xmlns:p14="http://schemas.microsoft.com/office/powerpoint/2010/main" val="2402925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1F79858-D43E-4CD4-BA4C-F8C9507FC51D}" type="datetimeFigureOut">
              <a:rPr lang="ru-RU" smtClean="0"/>
              <a:t>17.10.2017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59DC7E-C540-4A76-9FAF-0EC0BE27A676}" type="slidenum">
              <a:rPr lang="ru-RU" smtClean="0"/>
              <a:t>‹#›</a:t>
            </a:fld>
            <a:endParaRPr lang="ru-RU"/>
          </a:p>
        </p:txBody>
      </p:sp>
    </p:spTree>
    <p:extLst>
      <p:ext uri="{BB962C8B-B14F-4D97-AF65-F5344CB8AC3E}">
        <p14:creationId xmlns:p14="http://schemas.microsoft.com/office/powerpoint/2010/main" val="1715494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1F79858-D43E-4CD4-BA4C-F8C9507FC51D}" type="datetimeFigureOut">
              <a:rPr lang="ru-RU" smtClean="0"/>
              <a:t>17.10.2017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59DC7E-C540-4A76-9FAF-0EC0BE27A676}"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066553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1F79858-D43E-4CD4-BA4C-F8C9507FC51D}" type="datetimeFigureOut">
              <a:rPr lang="ru-RU" smtClean="0"/>
              <a:t>17.10.2017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59DC7E-C540-4A76-9FAF-0EC0BE27A676}" type="slidenum">
              <a:rPr lang="ru-RU" smtClean="0"/>
              <a:t>‹#›</a:t>
            </a:fld>
            <a:endParaRPr lang="ru-RU"/>
          </a:p>
        </p:txBody>
      </p:sp>
    </p:spTree>
    <p:extLst>
      <p:ext uri="{BB962C8B-B14F-4D97-AF65-F5344CB8AC3E}">
        <p14:creationId xmlns:p14="http://schemas.microsoft.com/office/powerpoint/2010/main" val="11369640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1F79858-D43E-4CD4-BA4C-F8C9507FC51D}" type="datetimeFigureOut">
              <a:rPr lang="ru-RU" smtClean="0"/>
              <a:t>17.10.2017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59DC7E-C540-4A76-9FAF-0EC0BE27A676}"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71958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1F79858-D43E-4CD4-BA4C-F8C9507FC51D}" type="datetimeFigureOut">
              <a:rPr lang="ru-RU" smtClean="0"/>
              <a:t>17.10.2017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59DC7E-C540-4A76-9FAF-0EC0BE27A676}" type="slidenum">
              <a:rPr lang="ru-RU" smtClean="0"/>
              <a:t>‹#›</a:t>
            </a:fld>
            <a:endParaRPr lang="ru-RU"/>
          </a:p>
        </p:txBody>
      </p:sp>
    </p:spTree>
    <p:extLst>
      <p:ext uri="{BB962C8B-B14F-4D97-AF65-F5344CB8AC3E}">
        <p14:creationId xmlns:p14="http://schemas.microsoft.com/office/powerpoint/2010/main" val="9954700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1F79858-D43E-4CD4-BA4C-F8C9507FC51D}" type="datetimeFigureOut">
              <a:rPr lang="ru-RU" smtClean="0"/>
              <a:t>17.10.2017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59DC7E-C540-4A76-9FAF-0EC0BE27A676}" type="slidenum">
              <a:rPr lang="ru-RU" smtClean="0"/>
              <a:t>‹#›</a:t>
            </a:fld>
            <a:endParaRPr lang="ru-RU"/>
          </a:p>
        </p:txBody>
      </p:sp>
    </p:spTree>
    <p:extLst>
      <p:ext uri="{BB962C8B-B14F-4D97-AF65-F5344CB8AC3E}">
        <p14:creationId xmlns:p14="http://schemas.microsoft.com/office/powerpoint/2010/main" val="1048272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1F79858-D43E-4CD4-BA4C-F8C9507FC51D}" type="datetimeFigureOut">
              <a:rPr lang="ru-RU" smtClean="0"/>
              <a:t>17.10.2017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59DC7E-C540-4A76-9FAF-0EC0BE27A676}" type="slidenum">
              <a:rPr lang="ru-RU" smtClean="0"/>
              <a:t>‹#›</a:t>
            </a:fld>
            <a:endParaRPr lang="ru-RU"/>
          </a:p>
        </p:txBody>
      </p:sp>
    </p:spTree>
    <p:extLst>
      <p:ext uri="{BB962C8B-B14F-4D97-AF65-F5344CB8AC3E}">
        <p14:creationId xmlns:p14="http://schemas.microsoft.com/office/powerpoint/2010/main" val="3718163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1F79858-D43E-4CD4-BA4C-F8C9507FC51D}" type="datetimeFigureOut">
              <a:rPr lang="ru-RU" smtClean="0"/>
              <a:t>17.10.2017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59DC7E-C540-4A76-9FAF-0EC0BE27A676}" type="slidenum">
              <a:rPr lang="ru-RU" smtClean="0"/>
              <a:t>‹#›</a:t>
            </a:fld>
            <a:endParaRPr lang="ru-RU"/>
          </a:p>
        </p:txBody>
      </p:sp>
    </p:spTree>
    <p:extLst>
      <p:ext uri="{BB962C8B-B14F-4D97-AF65-F5344CB8AC3E}">
        <p14:creationId xmlns:p14="http://schemas.microsoft.com/office/powerpoint/2010/main" val="217647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1F79858-D43E-4CD4-BA4C-F8C9507FC51D}" type="datetimeFigureOut">
              <a:rPr lang="ru-RU" smtClean="0"/>
              <a:t>17.10.2017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59DC7E-C540-4A76-9FAF-0EC0BE27A676}" type="slidenum">
              <a:rPr lang="ru-RU" smtClean="0"/>
              <a:t>‹#›</a:t>
            </a:fld>
            <a:endParaRPr lang="ru-RU"/>
          </a:p>
        </p:txBody>
      </p:sp>
    </p:spTree>
    <p:extLst>
      <p:ext uri="{BB962C8B-B14F-4D97-AF65-F5344CB8AC3E}">
        <p14:creationId xmlns:p14="http://schemas.microsoft.com/office/powerpoint/2010/main" val="4023837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C1F79858-D43E-4CD4-BA4C-F8C9507FC51D}" type="datetimeFigureOut">
              <a:rPr lang="ru-RU" smtClean="0"/>
              <a:t>17.10.2017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559DC7E-C540-4A76-9FAF-0EC0BE27A676}" type="slidenum">
              <a:rPr lang="ru-RU" smtClean="0"/>
              <a:t>‹#›</a:t>
            </a:fld>
            <a:endParaRPr lang="ru-RU"/>
          </a:p>
        </p:txBody>
      </p:sp>
    </p:spTree>
    <p:extLst>
      <p:ext uri="{BB962C8B-B14F-4D97-AF65-F5344CB8AC3E}">
        <p14:creationId xmlns:p14="http://schemas.microsoft.com/office/powerpoint/2010/main" val="23560243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C1F79858-D43E-4CD4-BA4C-F8C9507FC51D}" type="datetimeFigureOut">
              <a:rPr lang="ru-RU" smtClean="0"/>
              <a:t>17.10.2017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559DC7E-C540-4A76-9FAF-0EC0BE27A676}" type="slidenum">
              <a:rPr lang="ru-RU" smtClean="0"/>
              <a:t>‹#›</a:t>
            </a:fld>
            <a:endParaRPr lang="ru-RU"/>
          </a:p>
        </p:txBody>
      </p:sp>
    </p:spTree>
    <p:extLst>
      <p:ext uri="{BB962C8B-B14F-4D97-AF65-F5344CB8AC3E}">
        <p14:creationId xmlns:p14="http://schemas.microsoft.com/office/powerpoint/2010/main" val="3481876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C1F79858-D43E-4CD4-BA4C-F8C9507FC51D}" type="datetimeFigureOut">
              <a:rPr lang="ru-RU" smtClean="0"/>
              <a:t>17.10.2017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559DC7E-C540-4A76-9FAF-0EC0BE27A676}" type="slidenum">
              <a:rPr lang="ru-RU" smtClean="0"/>
              <a:t>‹#›</a:t>
            </a:fld>
            <a:endParaRPr lang="ru-RU"/>
          </a:p>
        </p:txBody>
      </p:sp>
    </p:spTree>
    <p:extLst>
      <p:ext uri="{BB962C8B-B14F-4D97-AF65-F5344CB8AC3E}">
        <p14:creationId xmlns:p14="http://schemas.microsoft.com/office/powerpoint/2010/main" val="2146060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F79858-D43E-4CD4-BA4C-F8C9507FC51D}" type="datetimeFigureOut">
              <a:rPr lang="ru-RU" smtClean="0"/>
              <a:t>17.10.2017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559DC7E-C540-4A76-9FAF-0EC0BE27A676}" type="slidenum">
              <a:rPr lang="ru-RU" smtClean="0"/>
              <a:t>‹#›</a:t>
            </a:fld>
            <a:endParaRPr lang="ru-RU"/>
          </a:p>
        </p:txBody>
      </p:sp>
    </p:spTree>
    <p:extLst>
      <p:ext uri="{BB962C8B-B14F-4D97-AF65-F5344CB8AC3E}">
        <p14:creationId xmlns:p14="http://schemas.microsoft.com/office/powerpoint/2010/main" val="4045816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C1F79858-D43E-4CD4-BA4C-F8C9507FC51D}" type="datetimeFigureOut">
              <a:rPr lang="ru-RU" smtClean="0"/>
              <a:t>17.10.2017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559DC7E-C540-4A76-9FAF-0EC0BE27A676}" type="slidenum">
              <a:rPr lang="ru-RU" smtClean="0"/>
              <a:t>‹#›</a:t>
            </a:fld>
            <a:endParaRPr lang="ru-RU"/>
          </a:p>
        </p:txBody>
      </p:sp>
    </p:spTree>
    <p:extLst>
      <p:ext uri="{BB962C8B-B14F-4D97-AF65-F5344CB8AC3E}">
        <p14:creationId xmlns:p14="http://schemas.microsoft.com/office/powerpoint/2010/main" val="3056735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C1F79858-D43E-4CD4-BA4C-F8C9507FC51D}" type="datetimeFigureOut">
              <a:rPr lang="ru-RU" smtClean="0"/>
              <a:t>17.10.2017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559DC7E-C540-4A76-9FAF-0EC0BE27A676}" type="slidenum">
              <a:rPr lang="ru-RU" smtClean="0"/>
              <a:t>‹#›</a:t>
            </a:fld>
            <a:endParaRPr lang="ru-RU"/>
          </a:p>
        </p:txBody>
      </p:sp>
    </p:spTree>
    <p:extLst>
      <p:ext uri="{BB962C8B-B14F-4D97-AF65-F5344CB8AC3E}">
        <p14:creationId xmlns:p14="http://schemas.microsoft.com/office/powerpoint/2010/main" val="3069735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1F79858-D43E-4CD4-BA4C-F8C9507FC51D}" type="datetimeFigureOut">
              <a:rPr lang="ru-RU" smtClean="0"/>
              <a:t>17.10.2017</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559DC7E-C540-4A76-9FAF-0EC0BE27A676}" type="slidenum">
              <a:rPr lang="ru-RU" smtClean="0"/>
              <a:t>‹#›</a:t>
            </a:fld>
            <a:endParaRPr lang="ru-RU"/>
          </a:p>
        </p:txBody>
      </p:sp>
    </p:spTree>
    <p:extLst>
      <p:ext uri="{BB962C8B-B14F-4D97-AF65-F5344CB8AC3E}">
        <p14:creationId xmlns:p14="http://schemas.microsoft.com/office/powerpoint/2010/main" val="27714979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CD69434-E9E7-41DB-9DBB-7DC79A053893}"/>
              </a:ext>
            </a:extLst>
          </p:cNvPr>
          <p:cNvSpPr>
            <a:spLocks noGrp="1"/>
          </p:cNvSpPr>
          <p:nvPr>
            <p:ph type="ctrTitle"/>
          </p:nvPr>
        </p:nvSpPr>
        <p:spPr>
          <a:xfrm>
            <a:off x="1524000" y="1122362"/>
            <a:ext cx="9144000" cy="3525051"/>
          </a:xfrm>
        </p:spPr>
        <p:txBody>
          <a:bodyPr>
            <a:normAutofit fontScale="90000"/>
          </a:bodyPr>
          <a:lstStyle/>
          <a:p>
            <a:r>
              <a:rPr lang="en-US" dirty="0"/>
              <a:t> </a:t>
            </a:r>
            <a:br>
              <a:rPr lang="en-US" dirty="0"/>
            </a:br>
            <a:br>
              <a:rPr lang="en-US" dirty="0"/>
            </a:br>
            <a:br>
              <a:rPr lang="en-US" dirty="0"/>
            </a:br>
            <a:br>
              <a:rPr lang="en-US" dirty="0"/>
            </a:br>
            <a:br>
              <a:rPr lang="en-US" dirty="0"/>
            </a:br>
            <a:r>
              <a:rPr lang="en-US" dirty="0"/>
              <a:t>Making a successful presentation</a:t>
            </a:r>
            <a:endParaRPr lang="ru-RU" dirty="0"/>
          </a:p>
        </p:txBody>
      </p:sp>
    </p:spTree>
    <p:extLst>
      <p:ext uri="{BB962C8B-B14F-4D97-AF65-F5344CB8AC3E}">
        <p14:creationId xmlns:p14="http://schemas.microsoft.com/office/powerpoint/2010/main" val="229434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CDFDF91-8C13-4466-B734-2C939354A0C1}"/>
              </a:ext>
            </a:extLst>
          </p:cNvPr>
          <p:cNvSpPr>
            <a:spLocks noGrp="1"/>
          </p:cNvSpPr>
          <p:nvPr>
            <p:ph type="title"/>
          </p:nvPr>
        </p:nvSpPr>
        <p:spPr/>
        <p:txBody>
          <a:bodyPr>
            <a:normAutofit fontScale="90000"/>
          </a:bodyPr>
          <a:lstStyle/>
          <a:p>
            <a:pPr algn="ctr"/>
            <a:br>
              <a:rPr lang="en-US" dirty="0"/>
            </a:br>
            <a:r>
              <a:rPr lang="en-US" dirty="0"/>
              <a:t>Most presentations are divided into 3 main parts (+ questions): </a:t>
            </a:r>
            <a:endParaRPr lang="ru-RU" dirty="0"/>
          </a:p>
        </p:txBody>
      </p:sp>
      <p:sp>
        <p:nvSpPr>
          <p:cNvPr id="4" name="Объект 2">
            <a:extLst>
              <a:ext uri="{FF2B5EF4-FFF2-40B4-BE49-F238E27FC236}">
                <a16:creationId xmlns:a16="http://schemas.microsoft.com/office/drawing/2014/main" id="{37236E64-507D-4C1F-9029-09CBEA7094F4}"/>
              </a:ext>
            </a:extLst>
          </p:cNvPr>
          <p:cNvSpPr txBox="1">
            <a:spLocks/>
          </p:cNvSpPr>
          <p:nvPr/>
        </p:nvSpPr>
        <p:spPr>
          <a:xfrm>
            <a:off x="838200" y="3063561"/>
            <a:ext cx="10515600" cy="4917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ru-RU" dirty="0"/>
              <a:t>BODY</a:t>
            </a:r>
          </a:p>
        </p:txBody>
      </p:sp>
      <p:sp>
        <p:nvSpPr>
          <p:cNvPr id="6" name="Объект 2">
            <a:extLst>
              <a:ext uri="{FF2B5EF4-FFF2-40B4-BE49-F238E27FC236}">
                <a16:creationId xmlns:a16="http://schemas.microsoft.com/office/drawing/2014/main" id="{F56C4C07-D931-4969-8A1A-029B2BDE576C}"/>
              </a:ext>
            </a:extLst>
          </p:cNvPr>
          <p:cNvSpPr txBox="1">
            <a:spLocks/>
          </p:cNvSpPr>
          <p:nvPr/>
        </p:nvSpPr>
        <p:spPr>
          <a:xfrm>
            <a:off x="838200" y="3230232"/>
            <a:ext cx="10515600" cy="4917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ru-RU" dirty="0"/>
          </a:p>
        </p:txBody>
      </p:sp>
      <p:sp>
        <p:nvSpPr>
          <p:cNvPr id="7" name="Прямоугольник 6">
            <a:extLst>
              <a:ext uri="{FF2B5EF4-FFF2-40B4-BE49-F238E27FC236}">
                <a16:creationId xmlns:a16="http://schemas.microsoft.com/office/drawing/2014/main" id="{0C0BFE36-9184-4543-B076-C70E0BB0085D}"/>
              </a:ext>
            </a:extLst>
          </p:cNvPr>
          <p:cNvSpPr/>
          <p:nvPr/>
        </p:nvSpPr>
        <p:spPr>
          <a:xfrm>
            <a:off x="838200" y="3589232"/>
            <a:ext cx="6002267" cy="523220"/>
          </a:xfrm>
          <a:prstGeom prst="rect">
            <a:avLst/>
          </a:prstGeom>
        </p:spPr>
        <p:txBody>
          <a:bodyPr wrap="square">
            <a:spAutoFit/>
          </a:bodyPr>
          <a:lstStyle/>
          <a:p>
            <a:pPr marL="176213" indent="-176213">
              <a:buFont typeface="Arial" panose="020B0604020202020204" pitchFamily="34" charset="0"/>
              <a:buChar char="•"/>
            </a:pPr>
            <a:r>
              <a:rPr lang="ru-RU" sz="2800" dirty="0"/>
              <a:t>CONCLUSION </a:t>
            </a:r>
          </a:p>
        </p:txBody>
      </p:sp>
      <p:sp>
        <p:nvSpPr>
          <p:cNvPr id="8" name="Объект 2">
            <a:extLst>
              <a:ext uri="{FF2B5EF4-FFF2-40B4-BE49-F238E27FC236}">
                <a16:creationId xmlns:a16="http://schemas.microsoft.com/office/drawing/2014/main" id="{84CFC422-040A-418C-9FAE-EE4D934C0CFC}"/>
              </a:ext>
            </a:extLst>
          </p:cNvPr>
          <p:cNvSpPr txBox="1">
            <a:spLocks/>
          </p:cNvSpPr>
          <p:nvPr/>
        </p:nvSpPr>
        <p:spPr>
          <a:xfrm>
            <a:off x="838200" y="3753452"/>
            <a:ext cx="10515600" cy="4917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ru-RU" dirty="0"/>
          </a:p>
        </p:txBody>
      </p:sp>
      <p:sp>
        <p:nvSpPr>
          <p:cNvPr id="9" name="Объект 2">
            <a:extLst>
              <a:ext uri="{FF2B5EF4-FFF2-40B4-BE49-F238E27FC236}">
                <a16:creationId xmlns:a16="http://schemas.microsoft.com/office/drawing/2014/main" id="{0C07206F-4001-4BBE-954E-38E240A43341}"/>
              </a:ext>
            </a:extLst>
          </p:cNvPr>
          <p:cNvSpPr txBox="1">
            <a:spLocks/>
          </p:cNvSpPr>
          <p:nvPr/>
        </p:nvSpPr>
        <p:spPr>
          <a:xfrm>
            <a:off x="990600" y="3382632"/>
            <a:ext cx="10515600" cy="4917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ru-RU" dirty="0"/>
          </a:p>
        </p:txBody>
      </p:sp>
      <p:sp>
        <p:nvSpPr>
          <p:cNvPr id="10" name="Объект 2">
            <a:extLst>
              <a:ext uri="{FF2B5EF4-FFF2-40B4-BE49-F238E27FC236}">
                <a16:creationId xmlns:a16="http://schemas.microsoft.com/office/drawing/2014/main" id="{C11EE276-0960-40BD-912E-DC68B8D7D7CF}"/>
              </a:ext>
            </a:extLst>
          </p:cNvPr>
          <p:cNvSpPr txBox="1">
            <a:spLocks/>
          </p:cNvSpPr>
          <p:nvPr/>
        </p:nvSpPr>
        <p:spPr>
          <a:xfrm>
            <a:off x="838200" y="4143874"/>
            <a:ext cx="10515600" cy="4917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QUESTIONS</a:t>
            </a:r>
            <a:endParaRPr lang="ru-RU" dirty="0"/>
          </a:p>
        </p:txBody>
      </p:sp>
      <p:sp>
        <p:nvSpPr>
          <p:cNvPr id="12" name="Объект 11">
            <a:extLst>
              <a:ext uri="{FF2B5EF4-FFF2-40B4-BE49-F238E27FC236}">
                <a16:creationId xmlns:a16="http://schemas.microsoft.com/office/drawing/2014/main" id="{7B87A124-F3DE-40A1-9C61-8284D37FD3F3}"/>
              </a:ext>
            </a:extLst>
          </p:cNvPr>
          <p:cNvSpPr>
            <a:spLocks noGrp="1"/>
          </p:cNvSpPr>
          <p:nvPr>
            <p:ph idx="1"/>
          </p:nvPr>
        </p:nvSpPr>
        <p:spPr>
          <a:xfrm>
            <a:off x="838200" y="2515216"/>
            <a:ext cx="8596668" cy="415547"/>
          </a:xfrm>
        </p:spPr>
        <p:txBody>
          <a:bodyPr>
            <a:noAutofit/>
          </a:bodyPr>
          <a:lstStyle/>
          <a:p>
            <a:pPr marL="265113" indent="-265113">
              <a:buClrTx/>
              <a:buSzPct val="100000"/>
              <a:buFont typeface="Arial" panose="020B0604020202020204" pitchFamily="34" charset="0"/>
              <a:buChar char="•"/>
            </a:pPr>
            <a:r>
              <a:rPr lang="en-US" sz="2800" dirty="0"/>
              <a:t>INTRODUCTION</a:t>
            </a:r>
            <a:endParaRPr lang="ru-RU" sz="2800" dirty="0"/>
          </a:p>
        </p:txBody>
      </p:sp>
    </p:spTree>
    <p:extLst>
      <p:ext uri="{BB962C8B-B14F-4D97-AF65-F5344CB8AC3E}">
        <p14:creationId xmlns:p14="http://schemas.microsoft.com/office/powerpoint/2010/main" val="34254885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A7DD7CD-147A-4113-8F6E-BDEF326499FF}"/>
              </a:ext>
            </a:extLst>
          </p:cNvPr>
          <p:cNvSpPr>
            <a:spLocks noGrp="1"/>
          </p:cNvSpPr>
          <p:nvPr>
            <p:ph type="title"/>
          </p:nvPr>
        </p:nvSpPr>
        <p:spPr/>
        <p:txBody>
          <a:bodyPr/>
          <a:lstStyle/>
          <a:p>
            <a:pPr algn="ctr"/>
            <a:r>
              <a:rPr lang="en-US" dirty="0"/>
              <a:t>There is a golden rule about repetition: </a:t>
            </a:r>
            <a:endParaRPr lang="ru-RU" dirty="0"/>
          </a:p>
        </p:txBody>
      </p:sp>
      <p:sp>
        <p:nvSpPr>
          <p:cNvPr id="3" name="Объект 2">
            <a:extLst>
              <a:ext uri="{FF2B5EF4-FFF2-40B4-BE49-F238E27FC236}">
                <a16:creationId xmlns:a16="http://schemas.microsoft.com/office/drawing/2014/main" id="{0E3026B4-612A-482F-B855-0CC1633EAA17}"/>
              </a:ext>
            </a:extLst>
          </p:cNvPr>
          <p:cNvSpPr>
            <a:spLocks noGrp="1"/>
          </p:cNvSpPr>
          <p:nvPr>
            <p:ph idx="1"/>
          </p:nvPr>
        </p:nvSpPr>
        <p:spPr>
          <a:xfrm>
            <a:off x="1064444" y="1838172"/>
            <a:ext cx="10515600" cy="2537183"/>
          </a:xfrm>
        </p:spPr>
        <p:txBody>
          <a:bodyPr>
            <a:normAutofit/>
          </a:bodyPr>
          <a:lstStyle/>
          <a:p>
            <a:r>
              <a:rPr lang="en-US" sz="2800" dirty="0"/>
              <a:t>Say what you are going to say.</a:t>
            </a:r>
          </a:p>
          <a:p>
            <a:r>
              <a:rPr lang="en-US" sz="2800" dirty="0"/>
              <a:t>Say it.</a:t>
            </a:r>
          </a:p>
          <a:p>
            <a:r>
              <a:rPr lang="en-US" sz="2800" dirty="0"/>
              <a:t>Then say what you have just said. </a:t>
            </a:r>
            <a:endParaRPr lang="ru-RU" sz="2800" dirty="0"/>
          </a:p>
        </p:txBody>
      </p:sp>
    </p:spTree>
    <p:extLst>
      <p:ext uri="{BB962C8B-B14F-4D97-AF65-F5344CB8AC3E}">
        <p14:creationId xmlns:p14="http://schemas.microsoft.com/office/powerpoint/2010/main" val="2352013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34B3451-EAF0-43AE-9FE6-B19FC7E72338}"/>
              </a:ext>
            </a:extLst>
          </p:cNvPr>
          <p:cNvSpPr>
            <a:spLocks noGrp="1"/>
          </p:cNvSpPr>
          <p:nvPr>
            <p:ph type="title"/>
          </p:nvPr>
        </p:nvSpPr>
        <p:spPr>
          <a:xfrm>
            <a:off x="838200" y="289711"/>
            <a:ext cx="10515600" cy="1325563"/>
          </a:xfrm>
        </p:spPr>
        <p:txBody>
          <a:bodyPr/>
          <a:lstStyle/>
          <a:p>
            <a:pPr algn="ctr"/>
            <a:r>
              <a:rPr lang="en-US" dirty="0"/>
              <a:t>Introduction </a:t>
            </a:r>
            <a:endParaRPr lang="ru-RU" dirty="0"/>
          </a:p>
        </p:txBody>
      </p:sp>
      <p:sp>
        <p:nvSpPr>
          <p:cNvPr id="3" name="Объект 2">
            <a:extLst>
              <a:ext uri="{FF2B5EF4-FFF2-40B4-BE49-F238E27FC236}">
                <a16:creationId xmlns:a16="http://schemas.microsoft.com/office/drawing/2014/main" id="{EA909BCA-025A-4C67-97B1-FE133E4FAC00}"/>
              </a:ext>
            </a:extLst>
          </p:cNvPr>
          <p:cNvSpPr>
            <a:spLocks noGrp="1"/>
          </p:cNvSpPr>
          <p:nvPr>
            <p:ph idx="1"/>
          </p:nvPr>
        </p:nvSpPr>
        <p:spPr>
          <a:xfrm>
            <a:off x="696999" y="1615274"/>
            <a:ext cx="8596668" cy="3880773"/>
          </a:xfrm>
        </p:spPr>
        <p:txBody>
          <a:bodyPr>
            <a:normAutofit/>
          </a:bodyPr>
          <a:lstStyle/>
          <a:p>
            <a:r>
              <a:rPr lang="en-US" sz="2800" dirty="0"/>
              <a:t>Welcome your audience. </a:t>
            </a:r>
          </a:p>
          <a:p>
            <a:r>
              <a:rPr lang="en-US" sz="2800" dirty="0"/>
              <a:t>Introduce your subject . </a:t>
            </a:r>
          </a:p>
          <a:p>
            <a:r>
              <a:rPr lang="en-US" sz="2800" dirty="0"/>
              <a:t>Outline the structure of your presentation.  </a:t>
            </a:r>
          </a:p>
          <a:p>
            <a:r>
              <a:rPr lang="en-US" sz="2800" dirty="0"/>
              <a:t>Give instructions about questions.</a:t>
            </a:r>
            <a:endParaRPr lang="ru-RU" sz="2800" dirty="0"/>
          </a:p>
        </p:txBody>
      </p:sp>
    </p:spTree>
    <p:extLst>
      <p:ext uri="{BB962C8B-B14F-4D97-AF65-F5344CB8AC3E}">
        <p14:creationId xmlns:p14="http://schemas.microsoft.com/office/powerpoint/2010/main" val="3606281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F9B82A8-3E3E-4A70-9089-229944EE9A53}"/>
              </a:ext>
            </a:extLst>
          </p:cNvPr>
          <p:cNvSpPr>
            <a:spLocks noGrp="1"/>
          </p:cNvSpPr>
          <p:nvPr>
            <p:ph type="title"/>
          </p:nvPr>
        </p:nvSpPr>
        <p:spPr>
          <a:xfrm>
            <a:off x="838200" y="70158"/>
            <a:ext cx="10515600" cy="652972"/>
          </a:xfrm>
        </p:spPr>
        <p:txBody>
          <a:bodyPr/>
          <a:lstStyle/>
          <a:p>
            <a:pPr algn="ctr"/>
            <a:r>
              <a:rPr lang="en-US" dirty="0"/>
              <a:t>Introduction</a:t>
            </a:r>
            <a:endParaRPr lang="ru-RU" dirty="0"/>
          </a:p>
        </p:txBody>
      </p:sp>
      <p:sp>
        <p:nvSpPr>
          <p:cNvPr id="3" name="Объект 2">
            <a:extLst>
              <a:ext uri="{FF2B5EF4-FFF2-40B4-BE49-F238E27FC236}">
                <a16:creationId xmlns:a16="http://schemas.microsoft.com/office/drawing/2014/main" id="{CA85DDBA-59C3-401C-9616-919897FC2EDA}"/>
              </a:ext>
            </a:extLst>
          </p:cNvPr>
          <p:cNvSpPr>
            <a:spLocks noGrp="1"/>
          </p:cNvSpPr>
          <p:nvPr>
            <p:ph sz="half" idx="1"/>
          </p:nvPr>
        </p:nvSpPr>
        <p:spPr>
          <a:xfrm>
            <a:off x="1624781" y="829779"/>
            <a:ext cx="1767348" cy="496446"/>
          </a:xfrm>
        </p:spPr>
        <p:txBody>
          <a:bodyPr>
            <a:noAutofit/>
          </a:bodyPr>
          <a:lstStyle/>
          <a:p>
            <a:pPr marL="0" indent="0">
              <a:buNone/>
            </a:pPr>
            <a:r>
              <a:rPr lang="en-US" sz="2800" dirty="0"/>
              <a:t>Function</a:t>
            </a:r>
            <a:endParaRPr lang="ru-RU" sz="2800" dirty="0"/>
          </a:p>
        </p:txBody>
      </p:sp>
      <p:sp>
        <p:nvSpPr>
          <p:cNvPr id="4" name="Объект 3">
            <a:extLst>
              <a:ext uri="{FF2B5EF4-FFF2-40B4-BE49-F238E27FC236}">
                <a16:creationId xmlns:a16="http://schemas.microsoft.com/office/drawing/2014/main" id="{9362440B-662C-4DA1-8863-64C7E4D747A3}"/>
              </a:ext>
            </a:extLst>
          </p:cNvPr>
          <p:cNvSpPr>
            <a:spLocks noGrp="1"/>
          </p:cNvSpPr>
          <p:nvPr>
            <p:ph sz="half" idx="2"/>
          </p:nvPr>
        </p:nvSpPr>
        <p:spPr>
          <a:xfrm>
            <a:off x="5651090" y="829779"/>
            <a:ext cx="5181600" cy="496445"/>
          </a:xfrm>
        </p:spPr>
        <p:txBody>
          <a:bodyPr>
            <a:noAutofit/>
          </a:bodyPr>
          <a:lstStyle/>
          <a:p>
            <a:pPr marL="0" indent="0">
              <a:buNone/>
            </a:pPr>
            <a:r>
              <a:rPr lang="en-US" sz="2800" dirty="0"/>
              <a:t>Possible language </a:t>
            </a:r>
            <a:endParaRPr lang="ru-RU" sz="2800" dirty="0"/>
          </a:p>
        </p:txBody>
      </p:sp>
      <p:graphicFrame>
        <p:nvGraphicFramePr>
          <p:cNvPr id="5" name="Таблица 4">
            <a:extLst>
              <a:ext uri="{FF2B5EF4-FFF2-40B4-BE49-F238E27FC236}">
                <a16:creationId xmlns:a16="http://schemas.microsoft.com/office/drawing/2014/main" id="{E46BE2FA-67A6-4129-A77F-114F91415506}"/>
              </a:ext>
            </a:extLst>
          </p:cNvPr>
          <p:cNvGraphicFramePr>
            <a:graphicFrameLocks noGrp="1"/>
          </p:cNvGraphicFramePr>
          <p:nvPr>
            <p:extLst>
              <p:ext uri="{D42A27DB-BD31-4B8C-83A1-F6EECF244321}">
                <p14:modId xmlns:p14="http://schemas.microsoft.com/office/powerpoint/2010/main" val="3259291499"/>
              </p:ext>
            </p:extLst>
          </p:nvPr>
        </p:nvGraphicFramePr>
        <p:xfrm>
          <a:off x="838200" y="1432873"/>
          <a:ext cx="10515600" cy="4559074"/>
        </p:xfrm>
        <a:graphic>
          <a:graphicData uri="http://schemas.openxmlformats.org/drawingml/2006/table">
            <a:tbl>
              <a:tblPr firstRow="1" bandRow="1">
                <a:tableStyleId>{93296810-A885-4BE3-A3E7-6D5BEEA58F35}</a:tableStyleId>
              </a:tblPr>
              <a:tblGrid>
                <a:gridCol w="3017363">
                  <a:extLst>
                    <a:ext uri="{9D8B030D-6E8A-4147-A177-3AD203B41FA5}">
                      <a16:colId xmlns:a16="http://schemas.microsoft.com/office/drawing/2014/main" val="2138138495"/>
                    </a:ext>
                  </a:extLst>
                </a:gridCol>
                <a:gridCol w="7498237">
                  <a:extLst>
                    <a:ext uri="{9D8B030D-6E8A-4147-A177-3AD203B41FA5}">
                      <a16:colId xmlns:a16="http://schemas.microsoft.com/office/drawing/2014/main" val="929002724"/>
                    </a:ext>
                  </a:extLst>
                </a:gridCol>
              </a:tblGrid>
              <a:tr h="953657">
                <a:tc>
                  <a:txBody>
                    <a:bodyPr/>
                    <a:lstStyle/>
                    <a:p>
                      <a:r>
                        <a:rPr lang="en-US" dirty="0"/>
                        <a:t>1.  Welcoming your audience </a:t>
                      </a:r>
                      <a:endParaRPr lang="ru-RU" dirty="0"/>
                    </a:p>
                  </a:txBody>
                  <a:tcPr/>
                </a:tc>
                <a:tc>
                  <a:txBody>
                    <a:bodyPr/>
                    <a:lstStyle/>
                    <a:p>
                      <a:r>
                        <a:rPr lang="en-US" dirty="0"/>
                        <a:t> Good morning, ladies and gentlemen  </a:t>
                      </a:r>
                    </a:p>
                    <a:p>
                      <a:r>
                        <a:rPr lang="en-US" dirty="0"/>
                        <a:t> Good morning, gentlemen  </a:t>
                      </a:r>
                    </a:p>
                    <a:p>
                      <a:r>
                        <a:rPr lang="en-US" dirty="0"/>
                        <a:t> Good afternoon, ladies and gentleman  </a:t>
                      </a:r>
                    </a:p>
                    <a:p>
                      <a:r>
                        <a:rPr lang="en-US" dirty="0"/>
                        <a:t> Good afternoon, everybody  </a:t>
                      </a:r>
                    </a:p>
                  </a:txBody>
                  <a:tcPr/>
                </a:tc>
                <a:extLst>
                  <a:ext uri="{0D108BD9-81ED-4DB2-BD59-A6C34878D82A}">
                    <a16:rowId xmlns:a16="http://schemas.microsoft.com/office/drawing/2014/main" val="2501361013"/>
                  </a:ext>
                </a:extLst>
              </a:tr>
              <a:tr h="953657">
                <a:tc>
                  <a:txBody>
                    <a:bodyPr/>
                    <a:lstStyle/>
                    <a:p>
                      <a:r>
                        <a:rPr lang="en-US" dirty="0"/>
                        <a:t>2.  Introducing your subject</a:t>
                      </a:r>
                      <a:endParaRPr lang="ru-RU" dirty="0"/>
                    </a:p>
                  </a:txBody>
                  <a:tcPr/>
                </a:tc>
                <a:tc>
                  <a:txBody>
                    <a:bodyPr/>
                    <a:lstStyle/>
                    <a:p>
                      <a:r>
                        <a:rPr lang="en-US" dirty="0"/>
                        <a:t> I am going to talk today about...  </a:t>
                      </a:r>
                    </a:p>
                    <a:p>
                      <a:r>
                        <a:rPr lang="en-US" dirty="0"/>
                        <a:t> The purpose of my presentation is to introduce our new range of…</a:t>
                      </a:r>
                      <a:endParaRPr lang="ru-RU" dirty="0"/>
                    </a:p>
                  </a:txBody>
                  <a:tcPr/>
                </a:tc>
                <a:extLst>
                  <a:ext uri="{0D108BD9-81ED-4DB2-BD59-A6C34878D82A}">
                    <a16:rowId xmlns:a16="http://schemas.microsoft.com/office/drawing/2014/main" val="3974159731"/>
                  </a:ext>
                </a:extLst>
              </a:tr>
              <a:tr h="953657">
                <a:tc>
                  <a:txBody>
                    <a:bodyPr/>
                    <a:lstStyle/>
                    <a:p>
                      <a:r>
                        <a:rPr lang="en-US" dirty="0"/>
                        <a:t>3.  Outlining your structure </a:t>
                      </a:r>
                      <a:endParaRPr lang="ru-RU" dirty="0"/>
                    </a:p>
                  </a:txBody>
                  <a:tcPr/>
                </a:tc>
                <a:tc>
                  <a:txBody>
                    <a:bodyPr/>
                    <a:lstStyle/>
                    <a:p>
                      <a:r>
                        <a:rPr lang="en-US" dirty="0"/>
                        <a:t> To start with I’ll describe the progress made this year. Then I’ll mention some of the problems we’ve encountered and how we overcame them. After that I’ll consider the possibilities for further growth next year. Finally, I’ll summarize my presentation (before concluding with some recommendations). </a:t>
                      </a:r>
                      <a:endParaRPr lang="ru-RU" dirty="0"/>
                    </a:p>
                  </a:txBody>
                  <a:tcPr/>
                </a:tc>
                <a:extLst>
                  <a:ext uri="{0D108BD9-81ED-4DB2-BD59-A6C34878D82A}">
                    <a16:rowId xmlns:a16="http://schemas.microsoft.com/office/drawing/2014/main" val="2895058523"/>
                  </a:ext>
                </a:extLst>
              </a:tr>
              <a:tr h="953657">
                <a:tc>
                  <a:txBody>
                    <a:bodyPr/>
                    <a:lstStyle/>
                    <a:p>
                      <a:r>
                        <a:rPr lang="en-US" dirty="0"/>
                        <a:t>4.  Giving instructions about questions </a:t>
                      </a:r>
                      <a:endParaRPr lang="ru-RU" dirty="0"/>
                    </a:p>
                  </a:txBody>
                  <a:tcPr/>
                </a:tc>
                <a:tc>
                  <a:txBody>
                    <a:bodyPr/>
                    <a:lstStyle/>
                    <a:p>
                      <a:r>
                        <a:rPr lang="en-US" dirty="0"/>
                        <a:t> Do feel free to interrupt me if you have any questions.  </a:t>
                      </a:r>
                    </a:p>
                    <a:p>
                      <a:r>
                        <a:rPr lang="en-US" dirty="0"/>
                        <a:t> I’ll try to answer all of your questions after the presentation.  </a:t>
                      </a:r>
                    </a:p>
                    <a:p>
                      <a:r>
                        <a:rPr lang="en-US" dirty="0"/>
                        <a:t> I plan to keep some time for questions after the presentation</a:t>
                      </a:r>
                      <a:endParaRPr lang="ru-RU" dirty="0"/>
                    </a:p>
                  </a:txBody>
                  <a:tcPr/>
                </a:tc>
                <a:extLst>
                  <a:ext uri="{0D108BD9-81ED-4DB2-BD59-A6C34878D82A}">
                    <a16:rowId xmlns:a16="http://schemas.microsoft.com/office/drawing/2014/main" val="3621520851"/>
                  </a:ext>
                </a:extLst>
              </a:tr>
            </a:tbl>
          </a:graphicData>
        </a:graphic>
      </p:graphicFrame>
    </p:spTree>
    <p:extLst>
      <p:ext uri="{BB962C8B-B14F-4D97-AF65-F5344CB8AC3E}">
        <p14:creationId xmlns:p14="http://schemas.microsoft.com/office/powerpoint/2010/main" val="15986378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759DB31-D25B-4C22-80DF-505097E983CE}"/>
              </a:ext>
            </a:extLst>
          </p:cNvPr>
          <p:cNvSpPr>
            <a:spLocks noGrp="1"/>
          </p:cNvSpPr>
          <p:nvPr>
            <p:ph type="ctrTitle"/>
          </p:nvPr>
        </p:nvSpPr>
        <p:spPr>
          <a:xfrm>
            <a:off x="1524000" y="452488"/>
            <a:ext cx="9144000" cy="756880"/>
          </a:xfrm>
        </p:spPr>
        <p:txBody>
          <a:bodyPr/>
          <a:lstStyle/>
          <a:p>
            <a:pPr algn="ctr"/>
            <a:r>
              <a:rPr lang="en-US" sz="3600" dirty="0"/>
              <a:t>BODY</a:t>
            </a:r>
            <a:endParaRPr lang="ru-RU" sz="3600" dirty="0"/>
          </a:p>
        </p:txBody>
      </p:sp>
      <p:graphicFrame>
        <p:nvGraphicFramePr>
          <p:cNvPr id="4" name="Таблица 3">
            <a:extLst>
              <a:ext uri="{FF2B5EF4-FFF2-40B4-BE49-F238E27FC236}">
                <a16:creationId xmlns:a16="http://schemas.microsoft.com/office/drawing/2014/main" id="{A5F5D223-9300-43DA-9056-D1F772D23EA0}"/>
              </a:ext>
            </a:extLst>
          </p:cNvPr>
          <p:cNvGraphicFramePr>
            <a:graphicFrameLocks noGrp="1"/>
          </p:cNvGraphicFramePr>
          <p:nvPr>
            <p:extLst>
              <p:ext uri="{D42A27DB-BD31-4B8C-83A1-F6EECF244321}">
                <p14:modId xmlns:p14="http://schemas.microsoft.com/office/powerpoint/2010/main" val="712210736"/>
              </p:ext>
            </p:extLst>
          </p:nvPr>
        </p:nvGraphicFramePr>
        <p:xfrm>
          <a:off x="1524000" y="1630839"/>
          <a:ext cx="7580671" cy="4817095"/>
        </p:xfrm>
        <a:graphic>
          <a:graphicData uri="http://schemas.openxmlformats.org/drawingml/2006/table">
            <a:tbl>
              <a:tblPr firstRow="1" bandRow="1">
                <a:tableStyleId>{93296810-A885-4BE3-A3E7-6D5BEEA58F35}</a:tableStyleId>
              </a:tblPr>
              <a:tblGrid>
                <a:gridCol w="7580671">
                  <a:extLst>
                    <a:ext uri="{9D8B030D-6E8A-4147-A177-3AD203B41FA5}">
                      <a16:colId xmlns:a16="http://schemas.microsoft.com/office/drawing/2014/main" val="2401720923"/>
                    </a:ext>
                  </a:extLst>
                </a:gridCol>
              </a:tblGrid>
              <a:tr h="588278">
                <a:tc>
                  <a:txBody>
                    <a:bodyPr/>
                    <a:lstStyle/>
                    <a:p>
                      <a:r>
                        <a:rPr lang="en-US" dirty="0"/>
                        <a:t>do not hurry </a:t>
                      </a:r>
                      <a:endParaRPr lang="ru-RU" dirty="0"/>
                    </a:p>
                  </a:txBody>
                  <a:tcPr/>
                </a:tc>
                <a:extLst>
                  <a:ext uri="{0D108BD9-81ED-4DB2-BD59-A6C34878D82A}">
                    <a16:rowId xmlns:a16="http://schemas.microsoft.com/office/drawing/2014/main" val="1060841156"/>
                  </a:ext>
                </a:extLst>
              </a:tr>
              <a:tr h="497508">
                <a:tc>
                  <a:txBody>
                    <a:bodyPr/>
                    <a:lstStyle/>
                    <a:p>
                      <a:r>
                        <a:rPr lang="en-US" dirty="0"/>
                        <a:t>be enthusiastic </a:t>
                      </a:r>
                      <a:endParaRPr lang="ru-RU" dirty="0"/>
                    </a:p>
                  </a:txBody>
                  <a:tcPr/>
                </a:tc>
                <a:extLst>
                  <a:ext uri="{0D108BD9-81ED-4DB2-BD59-A6C34878D82A}">
                    <a16:rowId xmlns:a16="http://schemas.microsoft.com/office/drawing/2014/main" val="1715737810"/>
                  </a:ext>
                </a:extLst>
              </a:tr>
              <a:tr h="497508">
                <a:tc>
                  <a:txBody>
                    <a:bodyPr/>
                    <a:lstStyle/>
                    <a:p>
                      <a:r>
                        <a:rPr lang="en-US" dirty="0"/>
                        <a:t>give time on visuals </a:t>
                      </a:r>
                      <a:endParaRPr lang="ru-RU" dirty="0"/>
                    </a:p>
                  </a:txBody>
                  <a:tcPr/>
                </a:tc>
                <a:extLst>
                  <a:ext uri="{0D108BD9-81ED-4DB2-BD59-A6C34878D82A}">
                    <a16:rowId xmlns:a16="http://schemas.microsoft.com/office/drawing/2014/main" val="442062864"/>
                  </a:ext>
                </a:extLst>
              </a:tr>
              <a:tr h="497508">
                <a:tc>
                  <a:txBody>
                    <a:bodyPr/>
                    <a:lstStyle/>
                    <a:p>
                      <a:r>
                        <a:rPr lang="en-US" dirty="0"/>
                        <a:t>maintain eye contact  </a:t>
                      </a:r>
                      <a:endParaRPr lang="ru-RU" dirty="0"/>
                    </a:p>
                  </a:txBody>
                  <a:tcPr/>
                </a:tc>
                <a:extLst>
                  <a:ext uri="{0D108BD9-81ED-4DB2-BD59-A6C34878D82A}">
                    <a16:rowId xmlns:a16="http://schemas.microsoft.com/office/drawing/2014/main" val="2456701401"/>
                  </a:ext>
                </a:extLst>
              </a:tr>
              <a:tr h="497508">
                <a:tc>
                  <a:txBody>
                    <a:bodyPr/>
                    <a:lstStyle/>
                    <a:p>
                      <a:r>
                        <a:rPr lang="en-US" dirty="0"/>
                        <a:t>modulate your voice </a:t>
                      </a:r>
                      <a:endParaRPr lang="ru-RU" dirty="0"/>
                    </a:p>
                  </a:txBody>
                  <a:tcPr/>
                </a:tc>
                <a:extLst>
                  <a:ext uri="{0D108BD9-81ED-4DB2-BD59-A6C34878D82A}">
                    <a16:rowId xmlns:a16="http://schemas.microsoft.com/office/drawing/2014/main" val="3794147167"/>
                  </a:ext>
                </a:extLst>
              </a:tr>
              <a:tr h="497508">
                <a:tc>
                  <a:txBody>
                    <a:bodyPr/>
                    <a:lstStyle/>
                    <a:p>
                      <a:r>
                        <a:rPr lang="en-US" dirty="0"/>
                        <a:t>look friendly </a:t>
                      </a:r>
                      <a:endParaRPr lang="ru-RU" dirty="0"/>
                    </a:p>
                  </a:txBody>
                  <a:tcPr/>
                </a:tc>
                <a:extLst>
                  <a:ext uri="{0D108BD9-81ED-4DB2-BD59-A6C34878D82A}">
                    <a16:rowId xmlns:a16="http://schemas.microsoft.com/office/drawing/2014/main" val="1002306098"/>
                  </a:ext>
                </a:extLst>
              </a:tr>
              <a:tr h="497508">
                <a:tc>
                  <a:txBody>
                    <a:bodyPr/>
                    <a:lstStyle/>
                    <a:p>
                      <a:r>
                        <a:rPr lang="en-US" dirty="0"/>
                        <a:t>keep to your structure </a:t>
                      </a:r>
                      <a:endParaRPr lang="ru-RU" dirty="0"/>
                    </a:p>
                  </a:txBody>
                  <a:tcPr/>
                </a:tc>
                <a:extLst>
                  <a:ext uri="{0D108BD9-81ED-4DB2-BD59-A6C34878D82A}">
                    <a16:rowId xmlns:a16="http://schemas.microsoft.com/office/drawing/2014/main" val="2094803771"/>
                  </a:ext>
                </a:extLst>
              </a:tr>
              <a:tr h="1243769">
                <a:tc>
                  <a:txBody>
                    <a:bodyPr/>
                    <a:lstStyle/>
                    <a:p>
                      <a:pPr>
                        <a:spcAft>
                          <a:spcPts val="600"/>
                        </a:spcAft>
                      </a:pPr>
                      <a:r>
                        <a:rPr lang="en-US" dirty="0"/>
                        <a:t>use your notes </a:t>
                      </a:r>
                    </a:p>
                    <a:p>
                      <a:pPr>
                        <a:spcAft>
                          <a:spcPts val="600"/>
                        </a:spcAft>
                      </a:pPr>
                      <a:r>
                        <a:rPr lang="en-US" dirty="0"/>
                        <a:t>signpost throughout  </a:t>
                      </a:r>
                    </a:p>
                    <a:p>
                      <a:pPr>
                        <a:spcAft>
                          <a:spcPts val="600"/>
                        </a:spcAft>
                      </a:pPr>
                      <a:r>
                        <a:rPr lang="en-US" dirty="0"/>
                        <a:t>remain polite when dealing with difficult questions</a:t>
                      </a:r>
                      <a:endParaRPr lang="ru-RU" dirty="0"/>
                    </a:p>
                  </a:txBody>
                  <a:tcPr/>
                </a:tc>
                <a:extLst>
                  <a:ext uri="{0D108BD9-81ED-4DB2-BD59-A6C34878D82A}">
                    <a16:rowId xmlns:a16="http://schemas.microsoft.com/office/drawing/2014/main" val="2888546406"/>
                  </a:ext>
                </a:extLst>
              </a:tr>
            </a:tbl>
          </a:graphicData>
        </a:graphic>
      </p:graphicFrame>
    </p:spTree>
    <p:extLst>
      <p:ext uri="{BB962C8B-B14F-4D97-AF65-F5344CB8AC3E}">
        <p14:creationId xmlns:p14="http://schemas.microsoft.com/office/powerpoint/2010/main" val="13865882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C2D6B68-C5B8-4236-A320-B1A000116071}"/>
              </a:ext>
            </a:extLst>
          </p:cNvPr>
          <p:cNvSpPr>
            <a:spLocks noGrp="1"/>
          </p:cNvSpPr>
          <p:nvPr>
            <p:ph type="ctrTitle"/>
          </p:nvPr>
        </p:nvSpPr>
        <p:spPr>
          <a:xfrm>
            <a:off x="772018" y="915886"/>
            <a:ext cx="9144000" cy="847839"/>
          </a:xfrm>
        </p:spPr>
        <p:txBody>
          <a:bodyPr>
            <a:normAutofit fontScale="90000"/>
          </a:bodyPr>
          <a:lstStyle/>
          <a:p>
            <a:pPr algn="ctr"/>
            <a:r>
              <a:rPr lang="en-US" sz="4000" dirty="0"/>
              <a:t>CONCLUSION</a:t>
            </a:r>
            <a:r>
              <a:rPr lang="en-US" dirty="0"/>
              <a:t> </a:t>
            </a:r>
            <a:endParaRPr lang="ru-RU" dirty="0"/>
          </a:p>
        </p:txBody>
      </p:sp>
      <p:graphicFrame>
        <p:nvGraphicFramePr>
          <p:cNvPr id="4" name="Таблица 3">
            <a:extLst>
              <a:ext uri="{FF2B5EF4-FFF2-40B4-BE49-F238E27FC236}">
                <a16:creationId xmlns:a16="http://schemas.microsoft.com/office/drawing/2014/main" id="{6EEFA404-CE6D-490F-ACE2-FE0490716970}"/>
              </a:ext>
            </a:extLst>
          </p:cNvPr>
          <p:cNvGraphicFramePr>
            <a:graphicFrameLocks noGrp="1"/>
          </p:cNvGraphicFramePr>
          <p:nvPr>
            <p:extLst>
              <p:ext uri="{D42A27DB-BD31-4B8C-83A1-F6EECF244321}">
                <p14:modId xmlns:p14="http://schemas.microsoft.com/office/powerpoint/2010/main" val="979851196"/>
              </p:ext>
            </p:extLst>
          </p:nvPr>
        </p:nvGraphicFramePr>
        <p:xfrm>
          <a:off x="1947159" y="2237381"/>
          <a:ext cx="7128015" cy="3654372"/>
        </p:xfrm>
        <a:graphic>
          <a:graphicData uri="http://schemas.openxmlformats.org/drawingml/2006/table">
            <a:tbl>
              <a:tblPr firstRow="1" bandRow="1">
                <a:tableStyleId>{93296810-A885-4BE3-A3E7-6D5BEEA58F35}</a:tableStyleId>
              </a:tblPr>
              <a:tblGrid>
                <a:gridCol w="7128015">
                  <a:extLst>
                    <a:ext uri="{9D8B030D-6E8A-4147-A177-3AD203B41FA5}">
                      <a16:colId xmlns:a16="http://schemas.microsoft.com/office/drawing/2014/main" val="2518361128"/>
                    </a:ext>
                  </a:extLst>
                </a:gridCol>
              </a:tblGrid>
              <a:tr h="913593">
                <a:tc>
                  <a:txBody>
                    <a:bodyPr/>
                    <a:lstStyle/>
                    <a:p>
                      <a:r>
                        <a:rPr lang="en-US" dirty="0"/>
                        <a:t>1. Sum up </a:t>
                      </a:r>
                      <a:endParaRPr lang="ru-RU" dirty="0"/>
                    </a:p>
                  </a:txBody>
                  <a:tcPr/>
                </a:tc>
                <a:extLst>
                  <a:ext uri="{0D108BD9-81ED-4DB2-BD59-A6C34878D82A}">
                    <a16:rowId xmlns:a16="http://schemas.microsoft.com/office/drawing/2014/main" val="2531263033"/>
                  </a:ext>
                </a:extLst>
              </a:tr>
              <a:tr h="913593">
                <a:tc>
                  <a:txBody>
                    <a:bodyPr/>
                    <a:lstStyle/>
                    <a:p>
                      <a:r>
                        <a:rPr lang="en-US" dirty="0"/>
                        <a:t>2. Give recommendations if appropriate</a:t>
                      </a:r>
                      <a:endParaRPr lang="ru-RU" dirty="0"/>
                    </a:p>
                  </a:txBody>
                  <a:tcPr/>
                </a:tc>
                <a:extLst>
                  <a:ext uri="{0D108BD9-81ED-4DB2-BD59-A6C34878D82A}">
                    <a16:rowId xmlns:a16="http://schemas.microsoft.com/office/drawing/2014/main" val="661875782"/>
                  </a:ext>
                </a:extLst>
              </a:tr>
              <a:tr h="913593">
                <a:tc>
                  <a:txBody>
                    <a:bodyPr/>
                    <a:lstStyle/>
                    <a:p>
                      <a:r>
                        <a:rPr lang="en-US" dirty="0"/>
                        <a:t>3. Thank your audience </a:t>
                      </a:r>
                      <a:endParaRPr lang="ru-RU" dirty="0"/>
                    </a:p>
                  </a:txBody>
                  <a:tcPr/>
                </a:tc>
                <a:extLst>
                  <a:ext uri="{0D108BD9-81ED-4DB2-BD59-A6C34878D82A}">
                    <a16:rowId xmlns:a16="http://schemas.microsoft.com/office/drawing/2014/main" val="446137083"/>
                  </a:ext>
                </a:extLst>
              </a:tr>
              <a:tr h="913593">
                <a:tc>
                  <a:txBody>
                    <a:bodyPr/>
                    <a:lstStyle/>
                    <a:p>
                      <a:r>
                        <a:rPr lang="en-US" dirty="0"/>
                        <a:t>4. Invite questions</a:t>
                      </a:r>
                      <a:endParaRPr lang="ru-RU" dirty="0"/>
                    </a:p>
                  </a:txBody>
                  <a:tcPr/>
                </a:tc>
                <a:extLst>
                  <a:ext uri="{0D108BD9-81ED-4DB2-BD59-A6C34878D82A}">
                    <a16:rowId xmlns:a16="http://schemas.microsoft.com/office/drawing/2014/main" val="1513350469"/>
                  </a:ext>
                </a:extLst>
              </a:tr>
            </a:tbl>
          </a:graphicData>
        </a:graphic>
      </p:graphicFrame>
    </p:spTree>
    <p:extLst>
      <p:ext uri="{BB962C8B-B14F-4D97-AF65-F5344CB8AC3E}">
        <p14:creationId xmlns:p14="http://schemas.microsoft.com/office/powerpoint/2010/main" val="2742770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9ABB6DA-76CB-44BE-A930-AAD610941548}"/>
              </a:ext>
            </a:extLst>
          </p:cNvPr>
          <p:cNvSpPr>
            <a:spLocks noGrp="1"/>
          </p:cNvSpPr>
          <p:nvPr>
            <p:ph type="title"/>
          </p:nvPr>
        </p:nvSpPr>
        <p:spPr>
          <a:xfrm>
            <a:off x="2126226" y="0"/>
            <a:ext cx="5257800" cy="700104"/>
          </a:xfrm>
        </p:spPr>
        <p:txBody>
          <a:bodyPr>
            <a:normAutofit fontScale="90000"/>
          </a:bodyPr>
          <a:lstStyle/>
          <a:p>
            <a:pPr algn="ctr"/>
            <a:r>
              <a:rPr lang="ru-RU" dirty="0"/>
              <a:t>CONCLUSION </a:t>
            </a:r>
            <a:br>
              <a:rPr lang="ru-RU" dirty="0"/>
            </a:br>
            <a:endParaRPr lang="ru-RU" dirty="0"/>
          </a:p>
        </p:txBody>
      </p:sp>
      <p:sp>
        <p:nvSpPr>
          <p:cNvPr id="3" name="Объект 2">
            <a:extLst>
              <a:ext uri="{FF2B5EF4-FFF2-40B4-BE49-F238E27FC236}">
                <a16:creationId xmlns:a16="http://schemas.microsoft.com/office/drawing/2014/main" id="{1D4B673B-42C6-461C-ACB6-FA823DDA110F}"/>
              </a:ext>
            </a:extLst>
          </p:cNvPr>
          <p:cNvSpPr>
            <a:spLocks noGrp="1"/>
          </p:cNvSpPr>
          <p:nvPr>
            <p:ph sz="half" idx="1"/>
          </p:nvPr>
        </p:nvSpPr>
        <p:spPr>
          <a:xfrm>
            <a:off x="1585351" y="607702"/>
            <a:ext cx="1639631" cy="549930"/>
          </a:xfrm>
        </p:spPr>
        <p:txBody>
          <a:bodyPr>
            <a:normAutofit/>
          </a:bodyPr>
          <a:lstStyle/>
          <a:p>
            <a:pPr marL="0" indent="0">
              <a:buNone/>
            </a:pPr>
            <a:r>
              <a:rPr lang="en-US" sz="2800" dirty="0"/>
              <a:t>Function</a:t>
            </a:r>
            <a:endParaRPr lang="ru-RU" sz="2800" dirty="0"/>
          </a:p>
        </p:txBody>
      </p:sp>
      <p:sp>
        <p:nvSpPr>
          <p:cNvPr id="4" name="Объект 3">
            <a:extLst>
              <a:ext uri="{FF2B5EF4-FFF2-40B4-BE49-F238E27FC236}">
                <a16:creationId xmlns:a16="http://schemas.microsoft.com/office/drawing/2014/main" id="{419A7246-8923-492D-8D5C-774CF13B970F}"/>
              </a:ext>
            </a:extLst>
          </p:cNvPr>
          <p:cNvSpPr>
            <a:spLocks noGrp="1"/>
          </p:cNvSpPr>
          <p:nvPr>
            <p:ph sz="half" idx="2"/>
          </p:nvPr>
        </p:nvSpPr>
        <p:spPr>
          <a:xfrm>
            <a:off x="5574890" y="606769"/>
            <a:ext cx="3008671" cy="644198"/>
          </a:xfrm>
        </p:spPr>
        <p:txBody>
          <a:bodyPr>
            <a:normAutofit/>
          </a:bodyPr>
          <a:lstStyle/>
          <a:p>
            <a:pPr marL="0" indent="0">
              <a:buNone/>
            </a:pPr>
            <a:r>
              <a:rPr lang="en-US" sz="2800" dirty="0"/>
              <a:t>Possible language </a:t>
            </a:r>
            <a:endParaRPr lang="ru-RU" sz="2800" dirty="0"/>
          </a:p>
        </p:txBody>
      </p:sp>
      <p:graphicFrame>
        <p:nvGraphicFramePr>
          <p:cNvPr id="6" name="Таблица 5">
            <a:extLst>
              <a:ext uri="{FF2B5EF4-FFF2-40B4-BE49-F238E27FC236}">
                <a16:creationId xmlns:a16="http://schemas.microsoft.com/office/drawing/2014/main" id="{6DE533BC-03B3-4F72-A941-693850BC97DB}"/>
              </a:ext>
            </a:extLst>
          </p:cNvPr>
          <p:cNvGraphicFramePr>
            <a:graphicFrameLocks noGrp="1"/>
          </p:cNvGraphicFramePr>
          <p:nvPr>
            <p:extLst>
              <p:ext uri="{D42A27DB-BD31-4B8C-83A1-F6EECF244321}">
                <p14:modId xmlns:p14="http://schemas.microsoft.com/office/powerpoint/2010/main" val="77893290"/>
              </p:ext>
            </p:extLst>
          </p:nvPr>
        </p:nvGraphicFramePr>
        <p:xfrm>
          <a:off x="578000" y="1172824"/>
          <a:ext cx="9155935" cy="5641914"/>
        </p:xfrm>
        <a:graphic>
          <a:graphicData uri="http://schemas.openxmlformats.org/drawingml/2006/table">
            <a:tbl>
              <a:tblPr firstRow="1" bandRow="1">
                <a:tableStyleId>{93296810-A885-4BE3-A3E7-6D5BEEA58F35}</a:tableStyleId>
              </a:tblPr>
              <a:tblGrid>
                <a:gridCol w="2884321">
                  <a:extLst>
                    <a:ext uri="{9D8B030D-6E8A-4147-A177-3AD203B41FA5}">
                      <a16:colId xmlns:a16="http://schemas.microsoft.com/office/drawing/2014/main" val="2634292279"/>
                    </a:ext>
                  </a:extLst>
                </a:gridCol>
                <a:gridCol w="6271614">
                  <a:extLst>
                    <a:ext uri="{9D8B030D-6E8A-4147-A177-3AD203B41FA5}">
                      <a16:colId xmlns:a16="http://schemas.microsoft.com/office/drawing/2014/main" val="1312111964"/>
                    </a:ext>
                  </a:extLst>
                </a:gridCol>
              </a:tblGrid>
              <a:tr h="1835008">
                <a:tc>
                  <a:txBody>
                    <a:bodyPr/>
                    <a:lstStyle/>
                    <a:p>
                      <a:r>
                        <a:rPr lang="en-US" dirty="0"/>
                        <a:t>1.  Summing up</a:t>
                      </a:r>
                      <a:endParaRPr lang="ru-RU" dirty="0"/>
                    </a:p>
                  </a:txBody>
                  <a:tcPr/>
                </a:tc>
                <a:tc>
                  <a:txBody>
                    <a:bodyPr/>
                    <a:lstStyle/>
                    <a:p>
                      <a:r>
                        <a:rPr lang="en-US" dirty="0"/>
                        <a:t> To conclude,...</a:t>
                      </a:r>
                    </a:p>
                    <a:p>
                      <a:r>
                        <a:rPr lang="en-US" dirty="0"/>
                        <a:t> In conclusion,... </a:t>
                      </a:r>
                    </a:p>
                    <a:p>
                      <a:r>
                        <a:rPr lang="en-US" dirty="0"/>
                        <a:t> Now, to sum up...  </a:t>
                      </a:r>
                    </a:p>
                    <a:p>
                      <a:r>
                        <a:rPr lang="en-US" dirty="0"/>
                        <a:t> So let me summarize/recap what I’ve said.  </a:t>
                      </a:r>
                    </a:p>
                    <a:p>
                      <a:r>
                        <a:rPr lang="en-US" dirty="0"/>
                        <a:t> Finally, may I remind you of some of the main points we’ve considered.  </a:t>
                      </a:r>
                    </a:p>
                  </a:txBody>
                  <a:tcPr/>
                </a:tc>
                <a:extLst>
                  <a:ext uri="{0D108BD9-81ED-4DB2-BD59-A6C34878D82A}">
                    <a16:rowId xmlns:a16="http://schemas.microsoft.com/office/drawing/2014/main" val="766059835"/>
                  </a:ext>
                </a:extLst>
              </a:tr>
              <a:tr h="965793">
                <a:tc>
                  <a:txBody>
                    <a:bodyPr/>
                    <a:lstStyle/>
                    <a:p>
                      <a:r>
                        <a:rPr lang="en-US" dirty="0"/>
                        <a:t>2. Giving recommendations</a:t>
                      </a:r>
                      <a:endParaRPr lang="ru-RU" dirty="0"/>
                    </a:p>
                  </a:txBody>
                  <a:tcPr/>
                </a:tc>
                <a:tc>
                  <a:txBody>
                    <a:bodyPr/>
                    <a:lstStyle/>
                    <a:p>
                      <a:r>
                        <a:rPr lang="en-US" dirty="0"/>
                        <a:t>In conclusion, my recommendations are... </a:t>
                      </a:r>
                    </a:p>
                    <a:p>
                      <a:r>
                        <a:rPr lang="en-US" dirty="0"/>
                        <a:t>I therefore suggest/propose/recommend the following strategy</a:t>
                      </a:r>
                      <a:endParaRPr lang="ru-RU" dirty="0"/>
                    </a:p>
                  </a:txBody>
                  <a:tcPr/>
                </a:tc>
                <a:extLst>
                  <a:ext uri="{0D108BD9-81ED-4DB2-BD59-A6C34878D82A}">
                    <a16:rowId xmlns:a16="http://schemas.microsoft.com/office/drawing/2014/main" val="1211635948"/>
                  </a:ext>
                </a:extLst>
              </a:tr>
              <a:tr h="677033">
                <a:tc>
                  <a:txBody>
                    <a:bodyPr/>
                    <a:lstStyle/>
                    <a:p>
                      <a:r>
                        <a:rPr lang="en-US" dirty="0"/>
                        <a:t>3.  Thanking your audience </a:t>
                      </a:r>
                      <a:endParaRPr lang="ru-RU" dirty="0"/>
                    </a:p>
                  </a:txBody>
                  <a:tcPr/>
                </a:tc>
                <a:tc>
                  <a:txBody>
                    <a:bodyPr/>
                    <a:lstStyle/>
                    <a:p>
                      <a:r>
                        <a:rPr lang="en-US" dirty="0"/>
                        <a:t> Many thanks for your attention.  </a:t>
                      </a:r>
                    </a:p>
                    <a:p>
                      <a:r>
                        <a:rPr lang="en-US" dirty="0"/>
                        <a:t> May I thank you all for being such an attentive audience. </a:t>
                      </a:r>
                      <a:endParaRPr lang="ru-RU" dirty="0"/>
                    </a:p>
                  </a:txBody>
                  <a:tcPr/>
                </a:tc>
                <a:extLst>
                  <a:ext uri="{0D108BD9-81ED-4DB2-BD59-A6C34878D82A}">
                    <a16:rowId xmlns:a16="http://schemas.microsoft.com/office/drawing/2014/main" val="163745468"/>
                  </a:ext>
                </a:extLst>
              </a:tr>
              <a:tr h="1835008">
                <a:tc>
                  <a:txBody>
                    <a:bodyPr/>
                    <a:lstStyle/>
                    <a:p>
                      <a:r>
                        <a:rPr lang="en-US" dirty="0"/>
                        <a:t>4.  Inviting questions </a:t>
                      </a:r>
                      <a:endParaRPr lang="ru-RU" dirty="0"/>
                    </a:p>
                  </a:txBody>
                  <a:tcPr/>
                </a:tc>
                <a:tc>
                  <a:txBody>
                    <a:bodyPr/>
                    <a:lstStyle/>
                    <a:p>
                      <a:r>
                        <a:rPr lang="en-US" sz="1700" dirty="0"/>
                        <a:t> I would be happy to answer any questions. </a:t>
                      </a:r>
                    </a:p>
                    <a:p>
                      <a:r>
                        <a:rPr lang="en-US" sz="1700" dirty="0"/>
                        <a:t> If you have any questions, I would be pleased to answer them. </a:t>
                      </a:r>
                    </a:p>
                    <a:p>
                      <a:r>
                        <a:rPr lang="en-US" sz="1700" dirty="0"/>
                        <a:t> I would welcome any comments/suggestions. </a:t>
                      </a:r>
                    </a:p>
                    <a:p>
                      <a:r>
                        <a:rPr lang="en-US" sz="1700" dirty="0"/>
                        <a:t> Now I’ll try to answer any questions you may have.  </a:t>
                      </a:r>
                    </a:p>
                    <a:p>
                      <a:r>
                        <a:rPr lang="en-US" sz="1700" dirty="0"/>
                        <a:t> Can I answer any questions? </a:t>
                      </a:r>
                    </a:p>
                    <a:p>
                      <a:r>
                        <a:rPr lang="en-US" sz="1700" dirty="0"/>
                        <a:t> Do you have any questions?  </a:t>
                      </a:r>
                    </a:p>
                    <a:p>
                      <a:r>
                        <a:rPr lang="en-US" sz="1700" dirty="0"/>
                        <a:t> Are there any final questions? </a:t>
                      </a:r>
                      <a:endParaRPr lang="ru-RU" sz="1700" dirty="0"/>
                    </a:p>
                  </a:txBody>
                  <a:tcPr/>
                </a:tc>
                <a:extLst>
                  <a:ext uri="{0D108BD9-81ED-4DB2-BD59-A6C34878D82A}">
                    <a16:rowId xmlns:a16="http://schemas.microsoft.com/office/drawing/2014/main" val="3210377907"/>
                  </a:ext>
                </a:extLst>
              </a:tr>
            </a:tbl>
          </a:graphicData>
        </a:graphic>
      </p:graphicFrame>
    </p:spTree>
    <p:extLst>
      <p:ext uri="{BB962C8B-B14F-4D97-AF65-F5344CB8AC3E}">
        <p14:creationId xmlns:p14="http://schemas.microsoft.com/office/powerpoint/2010/main" val="1135358799"/>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30</TotalTime>
  <Words>436</Words>
  <Application>Microsoft Office PowerPoint</Application>
  <PresentationFormat>Широкоэкранный</PresentationFormat>
  <Paragraphs>71</Paragraphs>
  <Slides>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8</vt:i4>
      </vt:variant>
    </vt:vector>
  </HeadingPairs>
  <TitlesOfParts>
    <vt:vector size="12" baseType="lpstr">
      <vt:lpstr>Arial</vt:lpstr>
      <vt:lpstr>Trebuchet MS</vt:lpstr>
      <vt:lpstr>Wingdings 3</vt:lpstr>
      <vt:lpstr>Аспект</vt:lpstr>
      <vt:lpstr>      Making a successful presentation</vt:lpstr>
      <vt:lpstr> Most presentations are divided into 3 main parts (+ questions): </vt:lpstr>
      <vt:lpstr>There is a golden rule about repetition: </vt:lpstr>
      <vt:lpstr>Introduction </vt:lpstr>
      <vt:lpstr>Introduction</vt:lpstr>
      <vt:lpstr>BODY</vt:lpstr>
      <vt:lpstr>CONCLUSION </vt:lpstr>
      <vt:lpstr>CONCLUSION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a successful presentation</dc:title>
  <dc:creator>admin</dc:creator>
  <cp:lastModifiedBy>admin</cp:lastModifiedBy>
  <cp:revision>5</cp:revision>
  <dcterms:created xsi:type="dcterms:W3CDTF">2017-10-17T18:28:08Z</dcterms:created>
  <dcterms:modified xsi:type="dcterms:W3CDTF">2017-10-17T18:58:30Z</dcterms:modified>
</cp:coreProperties>
</file>