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72" r:id="rId4"/>
    <p:sldId id="275" r:id="rId5"/>
    <p:sldId id="273" r:id="rId6"/>
    <p:sldId id="281" r:id="rId7"/>
    <p:sldId id="279" r:id="rId8"/>
    <p:sldId id="282" r:id="rId9"/>
    <p:sldId id="28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D926FA-B872-45F6-B9B1-7FBD96552EEC}" type="doc">
      <dgm:prSet loTypeId="urn:microsoft.com/office/officeart/2005/8/layout/radial4" loCatId="relationship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2BA489E-1EFA-4ADA-B801-7F1276789F54}" type="pres">
      <dgm:prSet presAssocID="{FBD926FA-B872-45F6-B9B1-7FBD96552EEC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</dgm:ptLst>
  <dgm:cxnLst>
    <dgm:cxn modelId="{8DBA054D-9FC2-4206-855F-D8170799CFF8}" type="presOf" srcId="{FBD926FA-B872-45F6-B9B1-7FBD96552EEC}" destId="{F2BA489E-1EFA-4ADA-B801-7F1276789F54}" srcOrd="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9F5487-3662-435D-9971-84BE622C9E84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4C96A8B2-D77D-4902-9D82-E51C55E01943}">
      <dgm:prSet phldrT="[Текст]" custT="1"/>
      <dgm:spPr/>
      <dgm:t>
        <a:bodyPr/>
        <a:lstStyle/>
        <a:p>
          <a:pPr algn="ctr"/>
          <a:r>
            <a:rPr lang="uk-UA" sz="3200" dirty="0"/>
            <a:t>Елементи  структури анотації статті:</a:t>
          </a:r>
          <a:endParaRPr lang="ru-RU" sz="3200" dirty="0"/>
        </a:p>
      </dgm:t>
    </dgm:pt>
    <dgm:pt modelId="{86865413-F444-4E88-B0E5-A285F78E209D}" type="parTrans" cxnId="{39BB2101-3A55-44D1-9AFB-1CAADE26BE60}">
      <dgm:prSet/>
      <dgm:spPr/>
      <dgm:t>
        <a:bodyPr/>
        <a:lstStyle/>
        <a:p>
          <a:endParaRPr lang="ru-RU"/>
        </a:p>
      </dgm:t>
    </dgm:pt>
    <dgm:pt modelId="{A410CC57-4A9E-4825-98F4-13B03D98C8CE}" type="sibTrans" cxnId="{39BB2101-3A55-44D1-9AFB-1CAADE26BE60}">
      <dgm:prSet/>
      <dgm:spPr/>
      <dgm:t>
        <a:bodyPr/>
        <a:lstStyle/>
        <a:p>
          <a:endParaRPr lang="ru-RU"/>
        </a:p>
      </dgm:t>
    </dgm:pt>
    <dgm:pt modelId="{8EE99AFD-B5B5-45C8-97FE-1328E9F239B0}" type="pres">
      <dgm:prSet presAssocID="{FB9F5487-3662-435D-9971-84BE622C9E84}" presName="linear" presStyleCnt="0">
        <dgm:presLayoutVars>
          <dgm:animLvl val="lvl"/>
          <dgm:resizeHandles val="exact"/>
        </dgm:presLayoutVars>
      </dgm:prSet>
      <dgm:spPr/>
    </dgm:pt>
    <dgm:pt modelId="{58DF2DE6-8C42-4DCD-A272-B7AF874192EA}" type="pres">
      <dgm:prSet presAssocID="{4C96A8B2-D77D-4902-9D82-E51C55E01943}" presName="parentText" presStyleLbl="node1" presStyleIdx="0" presStyleCnt="1" custLinFactY="-73167" custLinFactNeighborX="322" custLinFactNeighborY="-100000">
        <dgm:presLayoutVars>
          <dgm:chMax val="0"/>
          <dgm:bulletEnabled val="1"/>
        </dgm:presLayoutVars>
      </dgm:prSet>
      <dgm:spPr/>
    </dgm:pt>
  </dgm:ptLst>
  <dgm:cxnLst>
    <dgm:cxn modelId="{578E5152-0DF4-48BD-9BC9-B28903074DA0}" type="presOf" srcId="{4C96A8B2-D77D-4902-9D82-E51C55E01943}" destId="{58DF2DE6-8C42-4DCD-A272-B7AF874192EA}" srcOrd="0" destOrd="0" presId="urn:microsoft.com/office/officeart/2005/8/layout/vList2"/>
    <dgm:cxn modelId="{F177B4B5-74CE-4CBD-B6BD-D4716A529274}" type="presOf" srcId="{FB9F5487-3662-435D-9971-84BE622C9E84}" destId="{8EE99AFD-B5B5-45C8-97FE-1328E9F239B0}" srcOrd="0" destOrd="0" presId="urn:microsoft.com/office/officeart/2005/8/layout/vList2"/>
    <dgm:cxn modelId="{39BB2101-3A55-44D1-9AFB-1CAADE26BE60}" srcId="{FB9F5487-3662-435D-9971-84BE622C9E84}" destId="{4C96A8B2-D77D-4902-9D82-E51C55E01943}" srcOrd="0" destOrd="0" parTransId="{86865413-F444-4E88-B0E5-A285F78E209D}" sibTransId="{A410CC57-4A9E-4825-98F4-13B03D98C8CE}"/>
    <dgm:cxn modelId="{127C9152-4C07-4CEE-950C-BAA58C09006C}" type="presParOf" srcId="{8EE99AFD-B5B5-45C8-97FE-1328E9F239B0}" destId="{58DF2DE6-8C42-4DCD-A272-B7AF874192E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A9728D-2396-472D-9563-7C556434FDC3}" type="doc">
      <dgm:prSet loTypeId="urn:microsoft.com/office/officeart/2005/8/layout/vProcess5" loCatId="process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04A4844-019D-4800-9DBA-198801B6A135}">
      <dgm:prSet/>
      <dgm:spPr/>
      <dgm:t>
        <a:bodyPr/>
        <a:lstStyle/>
        <a:p>
          <a:pPr rtl="0"/>
          <a:r>
            <a: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INTRODUCTION</a:t>
          </a:r>
          <a:endParaRPr lang="ru-RU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C00A84DF-71D6-4A2F-8DD1-505B448D9865}" type="parTrans" cxnId="{6BB576CF-B2DF-42CA-ABEE-1F142E9CCB80}">
      <dgm:prSet/>
      <dgm:spPr/>
      <dgm:t>
        <a:bodyPr/>
        <a:lstStyle/>
        <a:p>
          <a:endParaRPr lang="ru-RU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965DE299-EEC4-46A2-A6F0-6B07E4197161}" type="sibTrans" cxnId="{6BB576CF-B2DF-42CA-ABEE-1F142E9CCB80}">
      <dgm:prSet/>
      <dgm:spPr/>
      <dgm:t>
        <a:bodyPr/>
        <a:lstStyle/>
        <a:p>
          <a:endParaRPr lang="ru-RU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DCB6DF39-7E49-4FC6-82BB-E43E1527F7AC}">
      <dgm:prSet custT="1"/>
      <dgm:spPr/>
      <dgm:t>
        <a:bodyPr/>
        <a:lstStyle/>
        <a:p>
          <a:pPr rtl="0"/>
          <a:r>
            <a: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DESCRIPTIVE PART</a:t>
          </a:r>
          <a:endParaRPr lang="ru-RU" sz="54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E1FC155A-0878-4EC2-9B20-03B99F18E332}" type="parTrans" cxnId="{2FB7F8EA-190E-4291-B539-B1F1F9885525}">
      <dgm:prSet/>
      <dgm:spPr/>
      <dgm:t>
        <a:bodyPr/>
        <a:lstStyle/>
        <a:p>
          <a:endParaRPr lang="ru-RU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C076879F-524A-40BA-941A-3CB056E25F95}" type="sibTrans" cxnId="{2FB7F8EA-190E-4291-B539-B1F1F9885525}">
      <dgm:prSet/>
      <dgm:spPr/>
      <dgm:t>
        <a:bodyPr/>
        <a:lstStyle/>
        <a:p>
          <a:endParaRPr lang="ru-RU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CA88FEBE-FB36-4A35-A9DF-75D378B0A581}">
      <dgm:prSet/>
      <dgm:spPr/>
      <dgm:t>
        <a:bodyPr/>
        <a:lstStyle/>
        <a:p>
          <a:pPr rtl="0"/>
          <a:r>
            <a: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CONCLUSION</a:t>
          </a:r>
          <a:endParaRPr lang="ru-RU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4737C7FD-FEEB-4EB9-B30F-583DBD86D4E9}" type="parTrans" cxnId="{1901EC59-EF9C-4B17-88BA-AF6CA6310C3B}">
      <dgm:prSet/>
      <dgm:spPr/>
      <dgm:t>
        <a:bodyPr/>
        <a:lstStyle/>
        <a:p>
          <a:endParaRPr lang="ru-RU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20535048-5AD3-4517-ADE2-4E45553AC488}" type="sibTrans" cxnId="{1901EC59-EF9C-4B17-88BA-AF6CA6310C3B}">
      <dgm:prSet/>
      <dgm:spPr/>
      <dgm:t>
        <a:bodyPr/>
        <a:lstStyle/>
        <a:p>
          <a:endParaRPr lang="ru-RU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1A5E76A1-CBBE-42E1-85D9-639B7D66CDF3}" type="pres">
      <dgm:prSet presAssocID="{22A9728D-2396-472D-9563-7C556434FDC3}" presName="outerComposite" presStyleCnt="0">
        <dgm:presLayoutVars>
          <dgm:chMax val="5"/>
          <dgm:dir/>
          <dgm:resizeHandles val="exact"/>
        </dgm:presLayoutVars>
      </dgm:prSet>
      <dgm:spPr/>
    </dgm:pt>
    <dgm:pt modelId="{DED5B79A-7209-4925-A877-8479527C356B}" type="pres">
      <dgm:prSet presAssocID="{22A9728D-2396-472D-9563-7C556434FDC3}" presName="dummyMaxCanvas" presStyleCnt="0">
        <dgm:presLayoutVars/>
      </dgm:prSet>
      <dgm:spPr/>
    </dgm:pt>
    <dgm:pt modelId="{2F763B08-63C0-4E98-86F7-0DCDE4C8A6D3}" type="pres">
      <dgm:prSet presAssocID="{22A9728D-2396-472D-9563-7C556434FDC3}" presName="ThreeNodes_1" presStyleLbl="node1" presStyleIdx="0" presStyleCnt="3">
        <dgm:presLayoutVars>
          <dgm:bulletEnabled val="1"/>
        </dgm:presLayoutVars>
      </dgm:prSet>
      <dgm:spPr/>
    </dgm:pt>
    <dgm:pt modelId="{EFE956E1-80BC-4B2D-B41A-842E5F506E9B}" type="pres">
      <dgm:prSet presAssocID="{22A9728D-2396-472D-9563-7C556434FDC3}" presName="ThreeNodes_2" presStyleLbl="node1" presStyleIdx="1" presStyleCnt="3" custLinFactNeighborX="-187" custLinFactNeighborY="-963">
        <dgm:presLayoutVars>
          <dgm:bulletEnabled val="1"/>
        </dgm:presLayoutVars>
      </dgm:prSet>
      <dgm:spPr/>
    </dgm:pt>
    <dgm:pt modelId="{821D602A-9EC8-4FDA-A74C-01DE881A5DD9}" type="pres">
      <dgm:prSet presAssocID="{22A9728D-2396-472D-9563-7C556434FDC3}" presName="ThreeNodes_3" presStyleLbl="node1" presStyleIdx="2" presStyleCnt="3">
        <dgm:presLayoutVars>
          <dgm:bulletEnabled val="1"/>
        </dgm:presLayoutVars>
      </dgm:prSet>
      <dgm:spPr/>
    </dgm:pt>
    <dgm:pt modelId="{7B483B0C-E602-4ABA-8100-A84B04DC3304}" type="pres">
      <dgm:prSet presAssocID="{22A9728D-2396-472D-9563-7C556434FDC3}" presName="ThreeConn_1-2" presStyleLbl="fgAccFollowNode1" presStyleIdx="0" presStyleCnt="2">
        <dgm:presLayoutVars>
          <dgm:bulletEnabled val="1"/>
        </dgm:presLayoutVars>
      </dgm:prSet>
      <dgm:spPr/>
    </dgm:pt>
    <dgm:pt modelId="{2E0E60F4-2384-4E82-9CDA-51416C939B5F}" type="pres">
      <dgm:prSet presAssocID="{22A9728D-2396-472D-9563-7C556434FDC3}" presName="ThreeConn_2-3" presStyleLbl="fgAccFollowNode1" presStyleIdx="1" presStyleCnt="2">
        <dgm:presLayoutVars>
          <dgm:bulletEnabled val="1"/>
        </dgm:presLayoutVars>
      </dgm:prSet>
      <dgm:spPr/>
    </dgm:pt>
    <dgm:pt modelId="{3867B1DB-4E7A-4341-920E-C21672ABB2D9}" type="pres">
      <dgm:prSet presAssocID="{22A9728D-2396-472D-9563-7C556434FDC3}" presName="ThreeNodes_1_text" presStyleLbl="node1" presStyleIdx="2" presStyleCnt="3">
        <dgm:presLayoutVars>
          <dgm:bulletEnabled val="1"/>
        </dgm:presLayoutVars>
      </dgm:prSet>
      <dgm:spPr/>
    </dgm:pt>
    <dgm:pt modelId="{8E1852C4-3419-4730-A6B1-8067B75B22B3}" type="pres">
      <dgm:prSet presAssocID="{22A9728D-2396-472D-9563-7C556434FDC3}" presName="ThreeNodes_2_text" presStyleLbl="node1" presStyleIdx="2" presStyleCnt="3">
        <dgm:presLayoutVars>
          <dgm:bulletEnabled val="1"/>
        </dgm:presLayoutVars>
      </dgm:prSet>
      <dgm:spPr/>
    </dgm:pt>
    <dgm:pt modelId="{5C60BD75-04B9-4453-907D-A92ACA5949F3}" type="pres">
      <dgm:prSet presAssocID="{22A9728D-2396-472D-9563-7C556434FDC3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9A314CC3-5849-473C-BCAF-C5ACE454E892}" type="presOf" srcId="{B04A4844-019D-4800-9DBA-198801B6A135}" destId="{2F763B08-63C0-4E98-86F7-0DCDE4C8A6D3}" srcOrd="0" destOrd="0" presId="urn:microsoft.com/office/officeart/2005/8/layout/vProcess5"/>
    <dgm:cxn modelId="{513DA182-6E5F-4378-8CA8-8CF243747C42}" type="presOf" srcId="{C076879F-524A-40BA-941A-3CB056E25F95}" destId="{2E0E60F4-2384-4E82-9CDA-51416C939B5F}" srcOrd="0" destOrd="0" presId="urn:microsoft.com/office/officeart/2005/8/layout/vProcess5"/>
    <dgm:cxn modelId="{6A67469C-92B6-4BF9-ADF9-D9EADD752729}" type="presOf" srcId="{965DE299-EEC4-46A2-A6F0-6B07E4197161}" destId="{7B483B0C-E602-4ABA-8100-A84B04DC3304}" srcOrd="0" destOrd="0" presId="urn:microsoft.com/office/officeart/2005/8/layout/vProcess5"/>
    <dgm:cxn modelId="{238B4A58-DB8A-475C-81DB-B72906646AA5}" type="presOf" srcId="{DCB6DF39-7E49-4FC6-82BB-E43E1527F7AC}" destId="{8E1852C4-3419-4730-A6B1-8067B75B22B3}" srcOrd="1" destOrd="0" presId="urn:microsoft.com/office/officeart/2005/8/layout/vProcess5"/>
    <dgm:cxn modelId="{4D3A4E2E-1FF6-406A-85FC-CB1E6094D4DF}" type="presOf" srcId="{DCB6DF39-7E49-4FC6-82BB-E43E1527F7AC}" destId="{EFE956E1-80BC-4B2D-B41A-842E5F506E9B}" srcOrd="0" destOrd="0" presId="urn:microsoft.com/office/officeart/2005/8/layout/vProcess5"/>
    <dgm:cxn modelId="{2FB7F8EA-190E-4291-B539-B1F1F9885525}" srcId="{22A9728D-2396-472D-9563-7C556434FDC3}" destId="{DCB6DF39-7E49-4FC6-82BB-E43E1527F7AC}" srcOrd="1" destOrd="0" parTransId="{E1FC155A-0878-4EC2-9B20-03B99F18E332}" sibTransId="{C076879F-524A-40BA-941A-3CB056E25F95}"/>
    <dgm:cxn modelId="{1901EC59-EF9C-4B17-88BA-AF6CA6310C3B}" srcId="{22A9728D-2396-472D-9563-7C556434FDC3}" destId="{CA88FEBE-FB36-4A35-A9DF-75D378B0A581}" srcOrd="2" destOrd="0" parTransId="{4737C7FD-FEEB-4EB9-B30F-583DBD86D4E9}" sibTransId="{20535048-5AD3-4517-ADE2-4E45553AC488}"/>
    <dgm:cxn modelId="{6BB576CF-B2DF-42CA-ABEE-1F142E9CCB80}" srcId="{22A9728D-2396-472D-9563-7C556434FDC3}" destId="{B04A4844-019D-4800-9DBA-198801B6A135}" srcOrd="0" destOrd="0" parTransId="{C00A84DF-71D6-4A2F-8DD1-505B448D9865}" sibTransId="{965DE299-EEC4-46A2-A6F0-6B07E4197161}"/>
    <dgm:cxn modelId="{D8C85248-E42F-4A39-B68D-B61E23CF47FC}" type="presOf" srcId="{CA88FEBE-FB36-4A35-A9DF-75D378B0A581}" destId="{5C60BD75-04B9-4453-907D-A92ACA5949F3}" srcOrd="1" destOrd="0" presId="urn:microsoft.com/office/officeart/2005/8/layout/vProcess5"/>
    <dgm:cxn modelId="{575420C9-410A-436A-9270-E589D3AE0695}" type="presOf" srcId="{CA88FEBE-FB36-4A35-A9DF-75D378B0A581}" destId="{821D602A-9EC8-4FDA-A74C-01DE881A5DD9}" srcOrd="0" destOrd="0" presId="urn:microsoft.com/office/officeart/2005/8/layout/vProcess5"/>
    <dgm:cxn modelId="{04151D90-B2A3-4366-9983-2E1BC8E5F6EF}" type="presOf" srcId="{B04A4844-019D-4800-9DBA-198801B6A135}" destId="{3867B1DB-4E7A-4341-920E-C21672ABB2D9}" srcOrd="1" destOrd="0" presId="urn:microsoft.com/office/officeart/2005/8/layout/vProcess5"/>
    <dgm:cxn modelId="{0F793AD4-1BB9-420C-A69B-9224148C1AE0}" type="presOf" srcId="{22A9728D-2396-472D-9563-7C556434FDC3}" destId="{1A5E76A1-CBBE-42E1-85D9-639B7D66CDF3}" srcOrd="0" destOrd="0" presId="urn:microsoft.com/office/officeart/2005/8/layout/vProcess5"/>
    <dgm:cxn modelId="{C1FBA236-B9A7-4CF5-8C91-A130CFFDB141}" type="presParOf" srcId="{1A5E76A1-CBBE-42E1-85D9-639B7D66CDF3}" destId="{DED5B79A-7209-4925-A877-8479527C356B}" srcOrd="0" destOrd="0" presId="urn:microsoft.com/office/officeart/2005/8/layout/vProcess5"/>
    <dgm:cxn modelId="{BC5EE59F-BFEA-4D26-83C5-60B0DA683C09}" type="presParOf" srcId="{1A5E76A1-CBBE-42E1-85D9-639B7D66CDF3}" destId="{2F763B08-63C0-4E98-86F7-0DCDE4C8A6D3}" srcOrd="1" destOrd="0" presId="urn:microsoft.com/office/officeart/2005/8/layout/vProcess5"/>
    <dgm:cxn modelId="{A6E64A9B-A8DF-46E2-8C5C-663F8DBA998D}" type="presParOf" srcId="{1A5E76A1-CBBE-42E1-85D9-639B7D66CDF3}" destId="{EFE956E1-80BC-4B2D-B41A-842E5F506E9B}" srcOrd="2" destOrd="0" presId="urn:microsoft.com/office/officeart/2005/8/layout/vProcess5"/>
    <dgm:cxn modelId="{F4887E39-B8E2-4928-BCF7-CF15A471033F}" type="presParOf" srcId="{1A5E76A1-CBBE-42E1-85D9-639B7D66CDF3}" destId="{821D602A-9EC8-4FDA-A74C-01DE881A5DD9}" srcOrd="3" destOrd="0" presId="urn:microsoft.com/office/officeart/2005/8/layout/vProcess5"/>
    <dgm:cxn modelId="{4CA1DB3E-6F7E-4B65-AFF2-B78E5824EF86}" type="presParOf" srcId="{1A5E76A1-CBBE-42E1-85D9-639B7D66CDF3}" destId="{7B483B0C-E602-4ABA-8100-A84B04DC3304}" srcOrd="4" destOrd="0" presId="urn:microsoft.com/office/officeart/2005/8/layout/vProcess5"/>
    <dgm:cxn modelId="{DCCA543F-3BB7-4FF9-B813-F782091B9668}" type="presParOf" srcId="{1A5E76A1-CBBE-42E1-85D9-639B7D66CDF3}" destId="{2E0E60F4-2384-4E82-9CDA-51416C939B5F}" srcOrd="5" destOrd="0" presId="urn:microsoft.com/office/officeart/2005/8/layout/vProcess5"/>
    <dgm:cxn modelId="{447AC549-D86A-4824-A7BD-32B2BFECDC42}" type="presParOf" srcId="{1A5E76A1-CBBE-42E1-85D9-639B7D66CDF3}" destId="{3867B1DB-4E7A-4341-920E-C21672ABB2D9}" srcOrd="6" destOrd="0" presId="urn:microsoft.com/office/officeart/2005/8/layout/vProcess5"/>
    <dgm:cxn modelId="{4B57E749-D4B5-424F-9D1D-8A15C83EB76A}" type="presParOf" srcId="{1A5E76A1-CBBE-42E1-85D9-639B7D66CDF3}" destId="{8E1852C4-3419-4730-A6B1-8067B75B22B3}" srcOrd="7" destOrd="0" presId="urn:microsoft.com/office/officeart/2005/8/layout/vProcess5"/>
    <dgm:cxn modelId="{79DBDE83-CB2E-4709-AA85-9BEF6005F3C9}" type="presParOf" srcId="{1A5E76A1-CBBE-42E1-85D9-639B7D66CDF3}" destId="{5C60BD75-04B9-4453-907D-A92ACA5949F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DF2DE6-8C42-4DCD-A272-B7AF874192EA}">
      <dsp:nvSpPr>
        <dsp:cNvPr id="0" name=""/>
        <dsp:cNvSpPr/>
      </dsp:nvSpPr>
      <dsp:spPr>
        <a:xfrm>
          <a:off x="0" y="184866"/>
          <a:ext cx="8229600" cy="12168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3200" kern="1200" dirty="0"/>
            <a:t>Елементи  структури анотації статті:</a:t>
          </a:r>
          <a:endParaRPr lang="ru-RU" sz="3200" kern="1200" dirty="0"/>
        </a:p>
      </dsp:txBody>
      <dsp:txXfrm>
        <a:off x="59399" y="244265"/>
        <a:ext cx="8110802" cy="10980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763B08-63C0-4E98-86F7-0DCDE4C8A6D3}">
      <dsp:nvSpPr>
        <dsp:cNvPr id="0" name=""/>
        <dsp:cNvSpPr/>
      </dsp:nvSpPr>
      <dsp:spPr>
        <a:xfrm>
          <a:off x="0" y="0"/>
          <a:ext cx="7092315" cy="13758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l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INTRODUCTION</a:t>
          </a:r>
          <a:endParaRPr lang="ru-RU" sz="60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40298" y="40298"/>
        <a:ext cx="5607627" cy="1295290"/>
      </dsp:txXfrm>
    </dsp:sp>
    <dsp:sp modelId="{EFE956E1-80BC-4B2D-B41A-842E5F506E9B}">
      <dsp:nvSpPr>
        <dsp:cNvPr id="0" name=""/>
        <dsp:cNvSpPr/>
      </dsp:nvSpPr>
      <dsp:spPr>
        <a:xfrm>
          <a:off x="612529" y="1591950"/>
          <a:ext cx="7092315" cy="1375886"/>
        </a:xfrm>
        <a:prstGeom prst="roundRect">
          <a:avLst>
            <a:gd name="adj" fmla="val 10000"/>
          </a:avLst>
        </a:prstGeom>
        <a:solidFill>
          <a:schemeClr val="accent4">
            <a:hueOff val="2266038"/>
            <a:satOff val="2948"/>
            <a:lumOff val="196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marL="0" lvl="0" indent="0" algn="l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DESCRIPTIVE PART</a:t>
          </a:r>
          <a:endParaRPr lang="ru-RU" sz="54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652827" y="1632248"/>
        <a:ext cx="5491600" cy="1295290"/>
      </dsp:txXfrm>
    </dsp:sp>
    <dsp:sp modelId="{821D602A-9EC8-4FDA-A74C-01DE881A5DD9}">
      <dsp:nvSpPr>
        <dsp:cNvPr id="0" name=""/>
        <dsp:cNvSpPr/>
      </dsp:nvSpPr>
      <dsp:spPr>
        <a:xfrm>
          <a:off x="1251584" y="3210400"/>
          <a:ext cx="7092315" cy="1375886"/>
        </a:xfrm>
        <a:prstGeom prst="roundRect">
          <a:avLst>
            <a:gd name="adj" fmla="val 10000"/>
          </a:avLst>
        </a:prstGeom>
        <a:solidFill>
          <a:schemeClr val="accent4">
            <a:hueOff val="4532076"/>
            <a:satOff val="5895"/>
            <a:lumOff val="392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l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0" b="0" kern="1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CONCLUSION</a:t>
          </a:r>
          <a:endParaRPr lang="ru-RU" sz="60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1291882" y="3250698"/>
        <a:ext cx="5491600" cy="1295290"/>
      </dsp:txXfrm>
    </dsp:sp>
    <dsp:sp modelId="{7B483B0C-E602-4ABA-8100-A84B04DC3304}">
      <dsp:nvSpPr>
        <dsp:cNvPr id="0" name=""/>
        <dsp:cNvSpPr/>
      </dsp:nvSpPr>
      <dsp:spPr>
        <a:xfrm>
          <a:off x="6197989" y="1043380"/>
          <a:ext cx="894325" cy="89432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600" b="0" kern="120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6399212" y="1043380"/>
        <a:ext cx="491879" cy="672980"/>
      </dsp:txXfrm>
    </dsp:sp>
    <dsp:sp modelId="{2E0E60F4-2384-4E82-9CDA-51416C939B5F}">
      <dsp:nvSpPr>
        <dsp:cNvPr id="0" name=""/>
        <dsp:cNvSpPr/>
      </dsp:nvSpPr>
      <dsp:spPr>
        <a:xfrm>
          <a:off x="6823781" y="2639408"/>
          <a:ext cx="894325" cy="89432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4997029"/>
            <a:satOff val="4417"/>
            <a:lumOff val="246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4997029"/>
              <a:satOff val="4417"/>
              <a:lumOff val="24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600" b="0" kern="120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7025004" y="2639408"/>
        <a:ext cx="491879" cy="6729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8211312" y="2788920"/>
            <a:ext cx="932688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2130552"/>
            <a:ext cx="84582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2496312" y="0"/>
            <a:ext cx="1709928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0" y="0"/>
            <a:ext cx="2788920" cy="2359152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0624" y="3118104"/>
            <a:ext cx="7781544" cy="1470025"/>
          </a:xfr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359152"/>
            <a:ext cx="8211312" cy="685800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7693074" cy="45259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 rot="5400000">
            <a:off x="4572000" y="2350008"/>
            <a:ext cx="6519672" cy="1810512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6553200" y="6135624"/>
            <a:ext cx="987552" cy="722376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8606181" y="1379355"/>
            <a:ext cx="539496" cy="146304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8604504" y="0"/>
            <a:ext cx="539496" cy="18288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1152" y="274637"/>
            <a:ext cx="1673352" cy="58521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27648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1296" y="3044952"/>
            <a:ext cx="4690872" cy="740664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8211312" y="2788920"/>
            <a:ext cx="932688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2130552"/>
            <a:ext cx="84582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2496312" y="0"/>
            <a:ext cx="1709928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0" y="0"/>
            <a:ext cx="2788920" cy="267004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3813048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80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80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27632"/>
            <a:ext cx="4040188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5" y="1627632"/>
            <a:ext cx="4041775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860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6501384"/>
            <a:ext cx="9144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0" y="0"/>
            <a:ext cx="9144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0"/>
            <a:ext cx="2432304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1426464" y="0"/>
            <a:ext cx="1572768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gray">
          <a:xfrm>
            <a:off x="0" y="6501384"/>
            <a:ext cx="9144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 bwMode="gray">
          <a:xfrm>
            <a:off x="0" y="0"/>
            <a:ext cx="9144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 bwMode="gray">
          <a:xfrm>
            <a:off x="0" y="0"/>
            <a:ext cx="301752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 bwMode="gray">
          <a:xfrm>
            <a:off x="0" y="0"/>
            <a:ext cx="2432304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 bwMode="gray">
          <a:xfrm>
            <a:off x="1426464" y="0"/>
            <a:ext cx="1572768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 userDrawn="1"/>
        </p:nvSpPr>
        <p:spPr bwMode="gray">
          <a:xfrm>
            <a:off x="8842248" y="0"/>
            <a:ext cx="301752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48640"/>
            <a:ext cx="7699248" cy="93268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2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0952" y="1645920"/>
            <a:ext cx="2816352" cy="44805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57200" y="1645920"/>
            <a:ext cx="4800600" cy="44805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1368" y="658368"/>
            <a:ext cx="5486400" cy="822960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792224" y="1618488"/>
            <a:ext cx="5486400" cy="3639312"/>
          </a:xfrm>
          <a:solidFill>
            <a:srgbClr val="F8F8F8"/>
          </a:solidFill>
          <a:ln w="76200" cmpd="sng"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24" y="5413248"/>
            <a:ext cx="5486400" cy="9875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E70C3-0867-4119-BCBD-AB49558914A9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402336"/>
            <a:ext cx="8686800" cy="109728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165592" y="996696"/>
            <a:ext cx="978408" cy="896112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1783080" y="0"/>
            <a:ext cx="1947672" cy="53949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2432304" cy="539496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9496"/>
            <a:ext cx="8229600" cy="96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E70C3-0867-4119-BCBD-AB49558914A9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70448" y="6537960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2152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792EC-8174-4020-A3B7-CC1E92DAE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3" pitchFamily="18" charset="2"/>
        <a:buChar char="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 3" pitchFamily="18" charset="2"/>
        <a:buChar char="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SzPct val="90000"/>
        <a:buFont typeface="Wingdings 3" pitchFamily="18" charset="2"/>
        <a:buChar char="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0624" y="2981738"/>
            <a:ext cx="7781544" cy="1606391"/>
          </a:xfrm>
        </p:spPr>
        <p:txBody>
          <a:bodyPr>
            <a:normAutofit fontScale="90000"/>
          </a:bodyPr>
          <a:lstStyle/>
          <a:p>
            <a:pPr algn="just"/>
            <a:r>
              <a:rPr lang="uk-UA" dirty="0"/>
              <a:t>Анотація наукової статті англійською мовою (</a:t>
            </a:r>
            <a:r>
              <a:rPr lang="en-US" dirty="0"/>
              <a:t>abstract) </a:t>
            </a:r>
            <a:r>
              <a:rPr lang="uk-UA" dirty="0"/>
              <a:t>являє собою короткий звіт про вирішення завдань дослідницької роботи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5349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4885772"/>
              </p:ext>
            </p:extLst>
          </p:nvPr>
        </p:nvGraphicFramePr>
        <p:xfrm>
          <a:off x="428625" y="828675"/>
          <a:ext cx="8344313" cy="55581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888087" y="196596"/>
            <a:ext cx="7293665" cy="632079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b="1" dirty="0">
                <a:ln w="1905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Текстові та </a:t>
            </a:r>
            <a:r>
              <a:rPr lang="uk-UA" b="1" dirty="0" err="1">
                <a:ln w="1905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мовні</a:t>
            </a:r>
            <a:r>
              <a:rPr lang="uk-UA" b="1" dirty="0">
                <a:ln w="1905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характеристики: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2" name="Picture 8" descr="Картинки по запросу победа в конкурсе 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663653"/>
            <a:ext cx="1401763" cy="1294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40832" y="885449"/>
            <a:ext cx="5393638" cy="1033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/>
              <a:t>ск</a:t>
            </a:r>
            <a:r>
              <a:rPr lang="uk-UA" sz="2800" dirty="0" err="1"/>
              <a:t>ладається</a:t>
            </a:r>
            <a:r>
              <a:rPr lang="uk-UA" sz="2800" dirty="0"/>
              <a:t> з одного абзацу</a:t>
            </a:r>
            <a:r>
              <a:rPr lang="en-US" sz="2800" dirty="0"/>
              <a:t>;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040832" y="2097048"/>
            <a:ext cx="5393638" cy="1033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м</a:t>
            </a:r>
            <a:r>
              <a:rPr lang="uk-UA" sz="2800" dirty="0" err="1"/>
              <a:t>істить</a:t>
            </a:r>
            <a:r>
              <a:rPr lang="uk-UA" sz="2800" dirty="0"/>
              <a:t> 4-10 повних речень</a:t>
            </a:r>
            <a:r>
              <a:rPr lang="en-US" sz="2800" dirty="0"/>
              <a:t>;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067527" y="3308647"/>
            <a:ext cx="5366943" cy="1033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/>
              <a:t>містить безособові конструкції (наприклад «</a:t>
            </a:r>
            <a:r>
              <a:rPr lang="en-US" sz="2400" dirty="0"/>
              <a:t>This research shows…</a:t>
            </a:r>
            <a:r>
              <a:rPr lang="ru-RU" sz="2400" dirty="0"/>
              <a:t>») </a:t>
            </a:r>
            <a:r>
              <a:rPr lang="en-US" sz="2400" dirty="0"/>
              <a:t>or passive voice (</a:t>
            </a:r>
            <a:r>
              <a:rPr lang="uk-UA" sz="2400" dirty="0"/>
              <a:t>«</a:t>
            </a:r>
            <a:r>
              <a:rPr lang="en-US" sz="2400" dirty="0"/>
              <a:t>The date were analyzed</a:t>
            </a:r>
            <a:r>
              <a:rPr lang="ru-RU" sz="2400" dirty="0"/>
              <a:t>»</a:t>
            </a:r>
            <a:r>
              <a:rPr lang="en-US" sz="2400" dirty="0"/>
              <a:t>;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067527" y="4462013"/>
            <a:ext cx="5366943" cy="1033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/>
              <a:t>містить мета-текст (наприклад, </a:t>
            </a:r>
            <a:r>
              <a:rPr lang="ru-RU" sz="2800" dirty="0"/>
              <a:t>«</a:t>
            </a:r>
            <a:r>
              <a:rPr lang="en-US" sz="2800" dirty="0"/>
              <a:t>This paper investigates</a:t>
            </a:r>
            <a:r>
              <a:rPr lang="ru-RU" sz="2800" dirty="0"/>
              <a:t>»</a:t>
            </a:r>
            <a:r>
              <a:rPr lang="en-US" sz="2800" dirty="0"/>
              <a:t>;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015721" y="5731845"/>
            <a:ext cx="5418749" cy="1033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/>
              <a:t>відсутність скорочень, абревіатур і символів</a:t>
            </a:r>
            <a:endParaRPr lang="ru-RU" dirty="0"/>
          </a:p>
        </p:txBody>
      </p:sp>
      <p:pic>
        <p:nvPicPr>
          <p:cNvPr id="13" name="Picture 8" descr="Картинки по запросу победа в конкурсе 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64" y="3167631"/>
            <a:ext cx="1401763" cy="1294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Картинки по запросу победа в конкурсе 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91" y="4170363"/>
            <a:ext cx="1401763" cy="1294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Картинки по запросу победа в конкурсе 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92" y="5281771"/>
            <a:ext cx="1401763" cy="1294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Картинки по запросу победа в конкурсе 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491" y="1703107"/>
            <a:ext cx="1401763" cy="1294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857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3354347"/>
              </p:ext>
            </p:extLst>
          </p:nvPr>
        </p:nvGraphicFramePr>
        <p:xfrm>
          <a:off x="457200" y="642938"/>
          <a:ext cx="8229600" cy="580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Овал 1"/>
          <p:cNvSpPr/>
          <p:nvPr/>
        </p:nvSpPr>
        <p:spPr>
          <a:xfrm>
            <a:off x="344556" y="2377107"/>
            <a:ext cx="2763080" cy="16780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err="1"/>
              <a:t>Констектуальне</a:t>
            </a:r>
            <a:r>
              <a:rPr lang="uk-UA" sz="2000" dirty="0"/>
              <a:t> позиціонування дослідження (</a:t>
            </a:r>
            <a:r>
              <a:rPr lang="uk-UA" sz="2000" dirty="0" err="1"/>
              <a:t>необов</a:t>
            </a:r>
            <a:r>
              <a:rPr lang="en-US" sz="2000" dirty="0"/>
              <a:t>’</a:t>
            </a:r>
            <a:r>
              <a:rPr lang="uk-UA" sz="2000" dirty="0" err="1"/>
              <a:t>язково</a:t>
            </a:r>
            <a:r>
              <a:rPr lang="uk-UA" dirty="0"/>
              <a:t>)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360503" y="2410962"/>
            <a:ext cx="2637183" cy="16442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/>
              <a:t>Презентація цілей дослідження (</a:t>
            </a:r>
            <a:r>
              <a:rPr lang="uk-UA" sz="2000" dirty="0" err="1"/>
              <a:t>обов</a:t>
            </a:r>
            <a:r>
              <a:rPr lang="en-US" sz="2000" dirty="0"/>
              <a:t>’</a:t>
            </a:r>
            <a:r>
              <a:rPr lang="uk-UA" sz="2000" dirty="0" err="1"/>
              <a:t>язково</a:t>
            </a:r>
            <a:r>
              <a:rPr lang="uk-UA" dirty="0"/>
              <a:t>)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36273" y="4408936"/>
            <a:ext cx="2637183" cy="17528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/>
              <a:t>Підсумок отриманих результатів</a:t>
            </a:r>
          </a:p>
          <a:p>
            <a:pPr algn="ctr"/>
            <a:r>
              <a:rPr lang="uk-UA" sz="2000" dirty="0"/>
              <a:t>(</a:t>
            </a:r>
            <a:r>
              <a:rPr lang="uk-UA" sz="2000" dirty="0" err="1"/>
              <a:t>обов</a:t>
            </a:r>
            <a:r>
              <a:rPr lang="en-US" sz="2000" dirty="0"/>
              <a:t>’</a:t>
            </a:r>
            <a:r>
              <a:rPr lang="uk-UA" sz="2000" dirty="0" err="1"/>
              <a:t>язково</a:t>
            </a:r>
            <a:r>
              <a:rPr lang="uk-UA" sz="2000" dirty="0"/>
              <a:t>)</a:t>
            </a:r>
            <a:endParaRPr lang="ru-RU" sz="2000" dirty="0"/>
          </a:p>
        </p:txBody>
      </p:sp>
      <p:sp>
        <p:nvSpPr>
          <p:cNvPr id="8" name="Овал 7"/>
          <p:cNvSpPr/>
          <p:nvPr/>
        </p:nvSpPr>
        <p:spPr>
          <a:xfrm>
            <a:off x="5304180" y="4486584"/>
            <a:ext cx="2806150" cy="17684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/>
              <a:t>Опис методології</a:t>
            </a:r>
          </a:p>
          <a:p>
            <a:pPr algn="ctr"/>
            <a:r>
              <a:rPr lang="uk-UA" sz="2000" dirty="0"/>
              <a:t>(</a:t>
            </a:r>
            <a:r>
              <a:rPr lang="uk-UA" sz="2000" dirty="0" err="1"/>
              <a:t>необов</a:t>
            </a:r>
            <a:r>
              <a:rPr lang="en-US" sz="2000" dirty="0"/>
              <a:t>’</a:t>
            </a:r>
            <a:r>
              <a:rPr lang="uk-UA" sz="2000" dirty="0" err="1"/>
              <a:t>язково</a:t>
            </a:r>
            <a:r>
              <a:rPr lang="uk-UA" sz="2000" dirty="0"/>
              <a:t>)</a:t>
            </a:r>
            <a:endParaRPr lang="ru-RU" sz="2000" dirty="0"/>
          </a:p>
        </p:txBody>
      </p:sp>
      <p:sp>
        <p:nvSpPr>
          <p:cNvPr id="9" name="Овал 8"/>
          <p:cNvSpPr/>
          <p:nvPr/>
        </p:nvSpPr>
        <p:spPr>
          <a:xfrm>
            <a:off x="2852529" y="3333851"/>
            <a:ext cx="2637183" cy="15696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/>
              <a:t>Обговорення дослідження</a:t>
            </a:r>
          </a:p>
          <a:p>
            <a:pPr algn="ctr"/>
            <a:r>
              <a:rPr lang="uk-UA" sz="2000" dirty="0"/>
              <a:t>(</a:t>
            </a:r>
            <a:r>
              <a:rPr lang="uk-UA" sz="2000" dirty="0" err="1"/>
              <a:t>обов</a:t>
            </a:r>
            <a:r>
              <a:rPr lang="en-US" sz="2000" dirty="0"/>
              <a:t>’</a:t>
            </a:r>
            <a:r>
              <a:rPr lang="uk-UA" sz="2000" dirty="0" err="1"/>
              <a:t>язково</a:t>
            </a:r>
            <a:r>
              <a:rPr lang="uk-UA" sz="2000" dirty="0"/>
              <a:t>)</a:t>
            </a:r>
            <a:endParaRPr lang="ru-RU" sz="2000" dirty="0"/>
          </a:p>
        </p:txBody>
      </p:sp>
      <p:sp>
        <p:nvSpPr>
          <p:cNvPr id="11" name="Стрелка: вниз 10"/>
          <p:cNvSpPr/>
          <p:nvPr/>
        </p:nvSpPr>
        <p:spPr>
          <a:xfrm>
            <a:off x="1341782" y="2023335"/>
            <a:ext cx="675861" cy="4240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низ 11"/>
          <p:cNvSpPr/>
          <p:nvPr/>
        </p:nvSpPr>
        <p:spPr>
          <a:xfrm>
            <a:off x="4041913" y="2161602"/>
            <a:ext cx="384313" cy="11722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: вниз 13"/>
          <p:cNvSpPr/>
          <p:nvPr/>
        </p:nvSpPr>
        <p:spPr>
          <a:xfrm>
            <a:off x="6467059" y="2037521"/>
            <a:ext cx="675861" cy="4240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234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47003811"/>
              </p:ext>
            </p:extLst>
          </p:nvPr>
        </p:nvGraphicFramePr>
        <p:xfrm>
          <a:off x="485775" y="1814512"/>
          <a:ext cx="8343900" cy="4586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94576" y="771525"/>
            <a:ext cx="6998920" cy="7078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sz="4000" b="1" dirty="0">
                <a:solidFill>
                  <a:schemeClr val="accent5">
                    <a:lumMod val="75000"/>
                  </a:schemeClr>
                </a:solidFill>
              </a:rPr>
              <a:t>Steps of furnishing information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41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26435" y="2001078"/>
            <a:ext cx="6387548" cy="18420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The heading (title) of the text is…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23945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Мета </a:t>
            </a:r>
            <a:r>
              <a:rPr lang="ru-RU" dirty="0" err="1"/>
              <a:t>написання</a:t>
            </a:r>
            <a:r>
              <a:rPr lang="ru-RU" dirty="0"/>
              <a:t> </a:t>
            </a:r>
            <a:r>
              <a:rPr lang="ru-RU" dirty="0" err="1"/>
              <a:t>статті</a:t>
            </a:r>
            <a:r>
              <a:rPr lang="ru-RU" dirty="0"/>
              <a:t>: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34887" y="1696279"/>
            <a:ext cx="6149009" cy="1895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3200" dirty="0"/>
              <a:t> The object (purpose) of this paper is to present (to discuss, to describe, to show,</a:t>
            </a:r>
            <a:r>
              <a:rPr lang="ru-RU" sz="3200" dirty="0"/>
              <a:t> </a:t>
            </a:r>
            <a:r>
              <a:rPr lang="en-US" sz="3200" dirty="0"/>
              <a:t>to develop, to give)…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4886" y="3788002"/>
            <a:ext cx="6149009" cy="1895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3200"/>
              <a:t>The paper (article) puts forward the idea (attempts to determine) 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71696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Descriptive part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45704" y="1716155"/>
            <a:ext cx="6029739" cy="1398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The text provides the reader with some one information </a:t>
            </a:r>
            <a:r>
              <a:rPr lang="uk-UA" sz="3200" dirty="0"/>
              <a:t>/ </a:t>
            </a:r>
            <a:r>
              <a:rPr lang="en-US" sz="3200" dirty="0"/>
              <a:t>material </a:t>
            </a:r>
            <a:r>
              <a:rPr lang="uk-UA" sz="3200" dirty="0"/>
              <a:t>/ </a:t>
            </a:r>
            <a:r>
              <a:rPr lang="en-US" sz="3200" dirty="0"/>
              <a:t>details</a:t>
            </a:r>
            <a:r>
              <a:rPr lang="ru-RU" sz="3200" dirty="0"/>
              <a:t> </a:t>
            </a:r>
            <a:r>
              <a:rPr lang="uk-UA" sz="3200" dirty="0"/>
              <a:t>/ </a:t>
            </a:r>
            <a:r>
              <a:rPr lang="en-US" sz="3200" dirty="0"/>
              <a:t>data on…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45703" y="3379437"/>
            <a:ext cx="6029739" cy="18949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The author touches upon </a:t>
            </a:r>
            <a:r>
              <a:rPr lang="uk-UA" sz="3200" dirty="0"/>
              <a:t>/ </a:t>
            </a:r>
            <a:r>
              <a:rPr lang="en-US" sz="3200" dirty="0"/>
              <a:t>deals with </a:t>
            </a:r>
            <a:r>
              <a:rPr lang="uk-UA" sz="3200" dirty="0"/>
              <a:t>/ </a:t>
            </a:r>
            <a:r>
              <a:rPr lang="en-US" sz="3200" dirty="0"/>
              <a:t>considers</a:t>
            </a:r>
            <a:r>
              <a:rPr lang="ru-RU" sz="3200" dirty="0"/>
              <a:t> </a:t>
            </a:r>
            <a:r>
              <a:rPr lang="uk-UA" sz="3200" dirty="0"/>
              <a:t>/ </a:t>
            </a:r>
            <a:r>
              <a:rPr lang="en-US" sz="3200" dirty="0"/>
              <a:t>describes </a:t>
            </a:r>
            <a:r>
              <a:rPr lang="uk-UA" sz="3200" dirty="0"/>
              <a:t>/ </a:t>
            </a:r>
            <a:r>
              <a:rPr lang="en-US" sz="3200" dirty="0"/>
              <a:t>studies </a:t>
            </a:r>
            <a:r>
              <a:rPr lang="uk-UA" sz="3200" dirty="0"/>
              <a:t>/</a:t>
            </a:r>
            <a:r>
              <a:rPr lang="en-US" sz="3200" dirty="0"/>
              <a:t> investigates </a:t>
            </a:r>
            <a:r>
              <a:rPr lang="uk-UA" sz="3200" dirty="0"/>
              <a:t>/ </a:t>
            </a:r>
            <a:r>
              <a:rPr lang="en-US" sz="3200" dirty="0"/>
              <a:t>presents the problem of…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45703" y="5539542"/>
            <a:ext cx="6029739" cy="8437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Special attention is devoted to…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67821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Питання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обговорюються</a:t>
            </a:r>
            <a:r>
              <a:rPr lang="ru-RU" dirty="0"/>
              <a:t> у </a:t>
            </a:r>
            <a:r>
              <a:rPr lang="ru-RU" dirty="0" err="1"/>
              <a:t>статті</a:t>
            </a:r>
            <a:r>
              <a:rPr lang="ru-RU" dirty="0"/>
              <a:t>: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01148" y="1391477"/>
            <a:ext cx="7248939" cy="2014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The paper (article) discusses some problems relating to (deals with some aspects of, considers the problem of, presents the basic theory, provides information on, reviews the basic principles of ) …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54156" y="3599025"/>
            <a:ext cx="7341704" cy="8669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The paper (article) is concerned with (is devoted to) …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7165" y="4625009"/>
            <a:ext cx="7341704" cy="19403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The paper (article) discusses some problems relating to (deals with some aspects of, considers the problem of, presents the basic theory, provides information on, reviews the basic principles of ) …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73009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7443" y="289857"/>
            <a:ext cx="8229600" cy="960120"/>
          </a:xfrm>
        </p:spPr>
        <p:txBody>
          <a:bodyPr/>
          <a:lstStyle/>
          <a:p>
            <a:r>
              <a:rPr lang="en-US" dirty="0"/>
              <a:t>CONCLUSION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61323" y="1197132"/>
            <a:ext cx="4929809" cy="967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To sum it up, I’d like to say that…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61323" y="2239489"/>
            <a:ext cx="4929809" cy="967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My opinion is based on…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87829" y="3332792"/>
            <a:ext cx="4929809" cy="10469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The final paragraph states (describes, ends with) </a:t>
            </a:r>
            <a:r>
              <a:rPr lang="en-US" sz="2400" dirty="0"/>
              <a:t>…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61321" y="5449613"/>
            <a:ext cx="4929809" cy="10469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The author concludes that (summarizes the) …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61322" y="4535049"/>
            <a:ext cx="4929809" cy="790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The conclusion is that the problem is 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32893756"/>
      </p:ext>
    </p:extLst>
  </p:cSld>
  <p:clrMapOvr>
    <a:masterClrMapping/>
  </p:clrMapOvr>
</p:sld>
</file>

<file path=ppt/theme/theme1.xml><?xml version="1.0" encoding="utf-8"?>
<a:theme xmlns:a="http://schemas.openxmlformats.org/drawingml/2006/main" name="MS_RU_Brawn_Simple">
  <a:themeElements>
    <a:clrScheme name="New_Simple01">
      <a:dk1>
        <a:sysClr val="windowText" lastClr="000000"/>
      </a:dk1>
      <a:lt1>
        <a:sysClr val="window" lastClr="FFFFFF"/>
      </a:lt1>
      <a:dk2>
        <a:srgbClr val="562B71"/>
      </a:dk2>
      <a:lt2>
        <a:srgbClr val="DFF0F7"/>
      </a:lt2>
      <a:accent1>
        <a:srgbClr val="6BA2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AA5E74"/>
      </a:accent5>
      <a:accent6>
        <a:srgbClr val="EF9031"/>
      </a:accent6>
      <a:hlink>
        <a:srgbClr val="FF0000"/>
      </a:hlink>
      <a:folHlink>
        <a:srgbClr val="92D050"/>
      </a:folHlink>
    </a:clrScheme>
    <a:fontScheme name="New_Simple01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ew_Simple01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hade val="100000"/>
                <a:satMod val="165000"/>
              </a:schemeClr>
            </a:gs>
            <a:gs pos="55000">
              <a:schemeClr val="phClr">
                <a:tint val="83000"/>
                <a:shade val="100000"/>
                <a:satMod val="155000"/>
              </a:schemeClr>
            </a:gs>
            <a:gs pos="100000">
              <a:schemeClr val="phClr">
                <a:shade val="85000"/>
                <a:satMod val="100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20040000"/>
            </a:lightRig>
          </a:scene3d>
          <a:sp3d contourW="12700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hueMod val="105000"/>
                <a:satMod val="250000"/>
              </a:schemeClr>
            </a:gs>
            <a:gs pos="100000">
              <a:schemeClr val="phClr">
                <a:tint val="95000"/>
                <a:shade val="100000"/>
                <a:satMod val="200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4000"/>
                <a:satMod val="20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path path="circle">
            <a:fillToRect l="40000" r="40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Простая абстракция</Template>
  <TotalTime>753</TotalTime>
  <Words>371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Tw Cen MT</vt:lpstr>
      <vt:lpstr>Wingdings 3</vt:lpstr>
      <vt:lpstr>MS_RU_Brawn_Simple</vt:lpstr>
      <vt:lpstr>Анотація наукової статті англійською мовою (abstract) являє собою короткий звіт про вирішення завдань дослідницької роботи</vt:lpstr>
      <vt:lpstr>Презентация PowerPoint</vt:lpstr>
      <vt:lpstr>Презентация PowerPoint</vt:lpstr>
      <vt:lpstr>Презентация PowerPoint</vt:lpstr>
      <vt:lpstr>INTRODUCTION</vt:lpstr>
      <vt:lpstr>Мета написання статті: </vt:lpstr>
      <vt:lpstr>Descriptive part</vt:lpstr>
      <vt:lpstr>Питання, що обговорюються у статті: </vt:lpstr>
      <vt:lpstr>CONCLUSION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створення  «Єдиного інформаційно-освітнього середовища  МНУ ім. В.О. Сухомлинського»</dc:title>
  <dc:creator>Наталія Ручинська</dc:creator>
  <cp:lastModifiedBy>Алексей Самойленко</cp:lastModifiedBy>
  <cp:revision>64</cp:revision>
  <dcterms:created xsi:type="dcterms:W3CDTF">2016-12-10T16:41:37Z</dcterms:created>
  <dcterms:modified xsi:type="dcterms:W3CDTF">2017-02-06T19:15:34Z</dcterms:modified>
</cp:coreProperties>
</file>