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B1BC95C-6644-4CC9-84FA-9CDD79A52376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7B22DA3-AB35-4F85-872A-ED0A5F333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880319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ЄВРОПЕЙСЬКИЙ ДОСВІД БЕЗПЕРЕРВНОЇ ОСВІТИ ДЕРЖАВНИХ СЛУЖБОВЦІВ ТА ПОСАДОВИХ ОСІБ МІСЦЕВОГО САМОВРЯДУВАННЯ ГАЛУЗІ ОСВІТИ 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284984"/>
            <a:ext cx="7772400" cy="201622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b="1" dirty="0" smtClean="0"/>
              <a:t>                    Діденко Н.Г.,             </a:t>
            </a:r>
            <a:endParaRPr lang="ru-RU" b="1" dirty="0" smtClean="0"/>
          </a:p>
          <a:p>
            <a:pPr algn="ctr"/>
            <a:r>
              <a:rPr lang="uk-UA" dirty="0" err="1" smtClean="0"/>
              <a:t>д.н.держ.упр</a:t>
            </a:r>
            <a:r>
              <a:rPr lang="uk-UA" dirty="0" smtClean="0"/>
              <a:t>.,  професор, </a:t>
            </a:r>
            <a:endParaRPr lang="ru-RU" dirty="0" smtClean="0"/>
          </a:p>
          <a:p>
            <a:pPr algn="ctr"/>
            <a:r>
              <a:rPr lang="uk-UA" dirty="0" smtClean="0"/>
              <a:t>          завідувач кафедри державної служби ЦІППО ДВНЗ «Університет   </a:t>
            </a:r>
            <a:endParaRPr lang="ru-RU" dirty="0" smtClean="0"/>
          </a:p>
          <a:p>
            <a:pPr algn="ctr"/>
            <a:r>
              <a:rPr lang="uk-UA" dirty="0" smtClean="0"/>
              <a:t>   менеджменту освіти» НАПН України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Професійна підготовка може здійснюватися або з ініціативи адміністрації або за ініціативою державного службовця. </a:t>
            </a:r>
            <a:endParaRPr lang="ru-RU" dirty="0" smtClean="0"/>
          </a:p>
          <a:p>
            <a:r>
              <a:rPr lang="uk-UA" dirty="0" smtClean="0"/>
              <a:t>Кожна публічна адміністрація повинна розробляти навчальний план на кожний рік. </a:t>
            </a:r>
            <a:endParaRPr lang="ru-RU" dirty="0" smtClean="0"/>
          </a:p>
          <a:p>
            <a:r>
              <a:rPr lang="uk-UA" dirty="0" smtClean="0"/>
              <a:t>Деякі навчальні курси можуть бути обов'язковими для державних службовців, наприклад, при переході на посади вищого керівництва. </a:t>
            </a:r>
            <a:endParaRPr lang="ru-RU" dirty="0" smtClean="0"/>
          </a:p>
          <a:p>
            <a:r>
              <a:rPr lang="uk-UA" dirty="0" smtClean="0"/>
              <a:t>Крім того, державні службовці мають індивідуальне право на безперервне навчання на базі 20 навчальних годин на рік, що може накопичуватися протягом 6 років.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Постійне навчання – це право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державних службовців.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К</a:t>
            </a:r>
            <a:r>
              <a:rPr lang="ru-RU" dirty="0" err="1" smtClean="0"/>
              <a:t>ожна</a:t>
            </a:r>
            <a:r>
              <a:rPr lang="ru-RU" dirty="0" smtClean="0"/>
              <a:t> </a:t>
            </a:r>
            <a:r>
              <a:rPr lang="ru-RU" dirty="0" err="1" smtClean="0"/>
              <a:t>адміністрація</a:t>
            </a:r>
            <a:r>
              <a:rPr lang="ru-RU" dirty="0" smtClean="0"/>
              <a:t> (центральна, автономна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місцева</a:t>
            </a:r>
            <a:r>
              <a:rPr lang="ru-RU" dirty="0" smtClean="0"/>
              <a:t>) </a:t>
            </a:r>
            <a:r>
              <a:rPr lang="ru-RU" dirty="0" err="1" smtClean="0"/>
              <a:t>зобов’язана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систему </a:t>
            </a:r>
            <a:r>
              <a:rPr lang="ru-RU" dirty="0" err="1" smtClean="0"/>
              <a:t>підготовки</a:t>
            </a:r>
            <a:r>
              <a:rPr lang="ru-RU" dirty="0" smtClean="0"/>
              <a:t> для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службовців</a:t>
            </a:r>
            <a:r>
              <a:rPr lang="ru-RU" dirty="0" smtClean="0"/>
              <a:t>. </a:t>
            </a:r>
          </a:p>
          <a:p>
            <a:r>
              <a:rPr lang="uk-UA" dirty="0" smtClean="0"/>
              <a:t>Кожна адміністративна ланка має право здійснювати акредитацію, видавати дипломи та сертифікати про проходження </a:t>
            </a:r>
            <a:r>
              <a:rPr lang="uk-UA" dirty="0" err="1" smtClean="0"/>
              <a:t>дерслужбовцем</a:t>
            </a:r>
            <a:r>
              <a:rPr lang="uk-UA" dirty="0" smtClean="0"/>
              <a:t> навчання, семінарів та підготовчих курсів.</a:t>
            </a:r>
            <a:endParaRPr lang="ru-RU" dirty="0" smtClean="0"/>
          </a:p>
          <a:p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 err="1" smtClean="0"/>
              <a:t>джерелами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службовців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внески</a:t>
            </a:r>
            <a:r>
              <a:rPr lang="ru-RU" dirty="0" smtClean="0"/>
              <a:t> для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, </a:t>
            </a:r>
            <a:r>
              <a:rPr lang="ru-RU" dirty="0" err="1" smtClean="0"/>
              <a:t>передбачені</a:t>
            </a:r>
            <a:r>
              <a:rPr lang="ru-RU" dirty="0" smtClean="0"/>
              <a:t>  системою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робочій</a:t>
            </a:r>
            <a:r>
              <a:rPr lang="ru-RU" dirty="0" smtClean="0"/>
              <a:t> </a:t>
            </a:r>
            <a:r>
              <a:rPr lang="ru-RU" dirty="0" err="1" smtClean="0"/>
              <a:t>ставці</a:t>
            </a:r>
            <a:r>
              <a:rPr lang="ru-RU" dirty="0" smtClean="0"/>
              <a:t> </a:t>
            </a:r>
            <a:r>
              <a:rPr lang="ru-RU" dirty="0" err="1" smtClean="0"/>
              <a:t>публічного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передбачена</a:t>
            </a:r>
            <a:r>
              <a:rPr lang="ru-RU" dirty="0" smtClean="0"/>
              <a:t> </a:t>
            </a:r>
            <a:r>
              <a:rPr lang="ru-RU" dirty="0" err="1" smtClean="0"/>
              <a:t>певна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(квота) для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квота </a:t>
            </a:r>
            <a:r>
              <a:rPr lang="ru-RU" dirty="0" err="1" smtClean="0"/>
              <a:t>знімається</a:t>
            </a:r>
            <a:r>
              <a:rPr lang="ru-RU" dirty="0" smtClean="0"/>
              <a:t> </a:t>
            </a:r>
            <a:r>
              <a:rPr lang="ru-RU" dirty="0" err="1" smtClean="0"/>
              <a:t>щомісяця</a:t>
            </a:r>
            <a:r>
              <a:rPr lang="ru-RU" dirty="0" smtClean="0"/>
              <a:t>, тому </a:t>
            </a:r>
            <a:r>
              <a:rPr lang="ru-RU" dirty="0" err="1" smtClean="0"/>
              <a:t>її</a:t>
            </a:r>
            <a:r>
              <a:rPr lang="ru-RU" dirty="0" smtClean="0"/>
              <a:t> результатом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0,70 % ставки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квоти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цих</a:t>
            </a:r>
            <a:r>
              <a:rPr lang="ru-RU" dirty="0" smtClean="0"/>
              <a:t> 0,70%, 0,1%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відсоток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віднімається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робочої</a:t>
            </a:r>
            <a:r>
              <a:rPr lang="ru-RU" dirty="0" smtClean="0"/>
              <a:t> ставки </a:t>
            </a:r>
            <a:r>
              <a:rPr lang="ru-RU" dirty="0" err="1" smtClean="0"/>
              <a:t>працівника</a:t>
            </a:r>
            <a:r>
              <a:rPr lang="ru-RU" dirty="0" smtClean="0"/>
              <a:t>, а 0,6% - </a:t>
            </a:r>
            <a:r>
              <a:rPr lang="ru-RU" dirty="0" err="1" smtClean="0"/>
              <a:t>відсоток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публічний</a:t>
            </a:r>
            <a:r>
              <a:rPr lang="ru-RU" dirty="0" smtClean="0"/>
              <a:t> орган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Концепція безперервної освіти державних службовців в Іспанії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70709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82663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Польські вищі навчальні заклади пропонують три різні варіанти здобуття освіти в галузі державного управління: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82663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програма на п’ять років, яка передбачає отримання диплома магістра з державного управління, навчаючись повний робочий день, неповний робочий день та у вечірній час;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82663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програма на два роки, яка передбачає отримання диплома магістра з державного управління для осіб, які вже мають ступінь бакалавра з державного управління, або в іншій галузі, навчаючись повний робочий день та у вечірній час;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82663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програма на чотири (три роки), яка передбачає отримання ступеня бакалавра з державного управління навчаючись повний робочий день, неповний робочий день та у вечірній час.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401466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Відповідно до Акту про державну службу система підготовки державних службовців включає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центральні тренінги - планується, організовується і курується главою державної служби;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генеральні тренінги - планується, організовується і курується Офісом Генеральних Директорів;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навчання за індивідуальними програмами професійного розвитку членів Корпусу державної служби  - планується, організовується і курується Офісом Генеральних Директорів за погодженням з членом Корпусу державної служби, що працює у цьому офісі;  спеціалізовані тренінги - планується, організовується і курується Офісом Генеральних Директорів, зокрема, відповідаючи на навчальні потреби самого офісу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424715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Витрати на навчання в системі державної служби повинні бути покриті з таких джерел: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бюджети окремих офісів для фінансування загальних тренінгів та тренінгів за програмами індивідуального професійного розвитку державних службовців, а також спеціалізованих тренінгів;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бюджетний резерв виділяється на тренінги для членів Корпусу державної служби  (з фінансування центральних тренінгів);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навчання виділяються кошти з державного бюджету,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останні роки значний внесок надходить з програм ЄС.  Наприклад, загальна сума на навчання, яке фінансується Європейським Союзом на 2007-2015  рр. перевищила 80 мільйонів злотих (близько 10 млн. злотих на рік).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467952"/>
          </a:xfrm>
        </p:spPr>
        <p:txBody>
          <a:bodyPr>
            <a:normAutofit fontScale="70000" lnSpcReduction="20000"/>
          </a:bodyPr>
          <a:lstStyle/>
          <a:p>
            <a:r>
              <a:rPr lang="uk-UA" sz="3100" dirty="0" smtClean="0">
                <a:latin typeface="Arial" pitchFamily="34" charset="0"/>
                <a:cs typeface="Arial" pitchFamily="34" charset="0"/>
              </a:rPr>
              <a:t>2006 р. - TAIEX (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Technikal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Assistance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information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Exchange), що забезпечує надання короткострокової технічної допомоги з питань наближення національного законодавства до норм і стандартів ЄС та його подальшої результативної реалізації.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3100" dirty="0" smtClean="0">
                <a:latin typeface="Arial" pitchFamily="34" charset="0"/>
                <a:cs typeface="Arial" pitchFamily="34" charset="0"/>
              </a:rPr>
              <a:t>Програма SIGMA (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Support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Imporvement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Govemance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Management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) надає експертні висновки та рекомендації Європейської Комісії країн –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бенефіціаріям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щодо відповідності їх систем державного управління вимогам, необхідним для членства в Європейському Союзі.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3100" dirty="0" smtClean="0">
                <a:latin typeface="Arial" pitchFamily="34" charset="0"/>
                <a:cs typeface="Arial" pitchFamily="34" charset="0"/>
              </a:rPr>
              <a:t>Інструмент </a:t>
            </a:r>
            <a:r>
              <a:rPr lang="uk-UA" sz="3100" dirty="0" err="1" smtClean="0">
                <a:latin typeface="Arial" pitchFamily="34" charset="0"/>
                <a:cs typeface="Arial" pitchFamily="34" charset="0"/>
              </a:rPr>
              <a:t>Twinning</a:t>
            </a:r>
            <a:r>
              <a:rPr lang="uk-UA" sz="3100" dirty="0" smtClean="0">
                <a:latin typeface="Arial" pitchFamily="34" charset="0"/>
                <a:cs typeface="Arial" pitchFamily="34" charset="0"/>
              </a:rPr>
              <a:t> (обмін досвідом між державними службовцями), який забезпечує інституційні реформи у державному управлінні відповідно до кращих європейських практик.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latin typeface="Arial" pitchFamily="34" charset="0"/>
                <a:cs typeface="Arial" pitchFamily="34" charset="0"/>
              </a:rPr>
              <a:t>Проекти співпраці між Україною та ЄС: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- професійний супровід управлінського персоналу має здійснюватися на основі відповідної нормативно-правової бази, з необхідним фінансуванням, визначенням очікуваних результатів, які впливають на кар’єру посадових осіб;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- система може мати різноманітні організаційні моделі, але, в цілому, сприяти підвищенню якості управління, інтелектуалізації праці державних службовців та посадових осіб органів місцевого самоврядування, формуванню і розвитку особистісного інтелекту, раціоналізації управлінської практики і засвоєнню нових управлінських технологій;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Висновки і рекомендації: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495853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навчання проводиться досвідченими експертами, якщо це можливо, то практиками (іноземцями, зокрема). Повністю використовуються сучасні інтерактивні форми викладання, за допомогою яких можна ефективно передавати знання та навички;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навчальні курси адресовані ретельно підібраним групам слухачів, наприклад, для тих, хто бере участь у управлінні людськими ресурсами, для тих, хто займається внутрішнім аудитом або підготовкою, реалізацією і оцінкою проектів, що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співфінансуються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ЄС;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72900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важливою складовою підвищення кваліфікації є мовні курси.  Всі мовні курси фокусуються на вивченні адміністративної термінології, а також вивченні граматики і лексики.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Більш спеціалізовані мовні курси включають вивчення термінології у сфері адміністрації, права, економіки та ЄС.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Формати вивчення мов також різні – річні курси, навчання протягом одного семестру, 3 - або 6-денні інтенсивні курси і семінари протягом 6 тижнів;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486586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відповідність навчальних програм реальним потребам публічної адміністрації, </a:t>
            </a:r>
            <a:endParaRPr lang="ru-RU" sz="28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організація проходження практики студентів у державних установах; </a:t>
            </a:r>
            <a:endParaRPr lang="ru-RU" sz="28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організація волонтерської роботи студентів у державних установах; </a:t>
            </a:r>
            <a:endParaRPr lang="ru-RU" sz="28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проведення консультацій між університетами та державними установами щодо навчальних програм;  -  проведення консультацій між університетами та державними установами за темами науково-дослідних робіт тощо.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312695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ова якість організаторської,  адміністративної,</a:t>
            </a:r>
            <a:r>
              <a:rPr kumimoji="0" lang="uk-UA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комунікативної, інформаційної діяльності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державних службовців та посадових осіб органів місцевого самоврядування передбачає:</a:t>
            </a:r>
          </a:p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відповідну професійну підготовку, самоосвіту,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отримання додаткових кваліфікацій,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зростання професійної компетентност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і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uk-UA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2689341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Дякую за увагу!</a:t>
            </a:r>
            <a:endParaRPr kumimoji="0" lang="uk-UA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uk-UA" sz="2900" b="1" dirty="0" smtClean="0">
                <a:latin typeface="Arial" pitchFamily="34" charset="0"/>
                <a:cs typeface="Arial" pitchFamily="34" charset="0"/>
              </a:rPr>
              <a:t>Документ визначає європейську політику в сфері освіти і стратегію безперервної освіти на особистісному та інституційному рівнях у всіх сферах суспільного і приватного життя:</a:t>
            </a:r>
            <a:endParaRPr lang="ru-RU" sz="29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нові базові знання й навички для всіх;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гарантія загального безперервного доступу до освіти з метою одержання й відновлення навичок, необхідних для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включеності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 інформаційне суспільство;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збільшення інвестицій у людські ресурси, щоб підняти пріоритет найважливішого  надбання Європи - її людей;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інноваційні методики навчання та вивчення;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нова система оцінки отриманої освіти;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розвиток наставництва і консультування;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наближення освіти до місця проживання, щоб використовуючи сучасні інформаційні та комунікаційні технології (ІКТ), наблизити можливості отри­мання освіти до місця проживання за допомогою мережі навчальних і консультаційних пунктів.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Меморандум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безперервної освіти, 2000 р.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uk-UA" sz="4000" b="1" dirty="0" smtClean="0">
                <a:latin typeface="Arial" pitchFamily="34" charset="0"/>
                <a:cs typeface="Arial" pitchFamily="34" charset="0"/>
              </a:rPr>
              <a:t>суспільство із високим рівнем освіченості є: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4000" dirty="0" smtClean="0">
                <a:latin typeface="Arial" pitchFamily="34" charset="0"/>
                <a:cs typeface="Arial" pitchFamily="34" charset="0"/>
              </a:rPr>
              <a:t>більш продуктивним,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4000" dirty="0" smtClean="0">
                <a:latin typeface="Arial" pitchFamily="34" charset="0"/>
                <a:cs typeface="Arial" pitchFamily="34" charset="0"/>
              </a:rPr>
              <a:t>має менший рівень безробіття,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4000" dirty="0" smtClean="0">
                <a:latin typeface="Arial" pitchFamily="34" charset="0"/>
                <a:cs typeface="Arial" pitchFamily="34" charset="0"/>
              </a:rPr>
              <a:t>більшою мірою є соціально захищеним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uk-UA" sz="4400" i="1" dirty="0" smtClean="0">
                <a:effectLst/>
              </a:rPr>
              <a:t/>
            </a:r>
            <a:br>
              <a:rPr lang="uk-UA" sz="4400" i="1" dirty="0" smtClean="0">
                <a:effectLst/>
              </a:rPr>
            </a:br>
            <a:r>
              <a:rPr lang="uk-UA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Стратегія «Європа-2020»</a:t>
            </a:r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272702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галузі державного управління у країнах ЄС розвиток безперервної освіти зорієнтований на впровадження  5 основних принципів діяльності державних службовців, які практикуються в Євросоюзі: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відкритість,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співучасть,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відповідальність,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ефективність,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узгодженість.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82824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галузі професійного навчання посадових осіб місцевого самоврядування: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діяльність Ради Європи та Конгресу місцевих і регіональних влад, які активно сприяють застосуванню нових інноваційних інструментів навчання муніципальних службовців та депутатів місцевих рад,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31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1995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-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ініціативою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Ради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Європи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створення Європейської мережі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навчальних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закладів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для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органів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місцевого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самоврядування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ENTO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). 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Загальний статут державної служби (Закон від 13 липня, 1983 року):    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1) державні службовці мають право на постійне навчання;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2) державні службовці можуть бути зобов'язані пройти професійну підготовку.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Для державної цивільної служби витрати на навчання становлять 6,6% від загального фонду заробітної плати (3,3% для початкового навчання і 3,3% для підвищення кваліфікації), у тому числі винагороди державних службовців у процесі навчання.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Таким чином, 61% персоналу проходять навчання принаймні один раз на рік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Концепція безперервної освіти державних службовців у Франції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rmAutofit fontScale="70000" lnSpcReduction="20000"/>
          </a:bodyPr>
          <a:lstStyle/>
          <a:p>
            <a:r>
              <a:rPr lang="uk-UA" sz="2900" dirty="0" smtClean="0">
                <a:latin typeface="Arial" pitchFamily="34" charset="0"/>
                <a:cs typeface="Arial" pitchFamily="34" charset="0"/>
              </a:rPr>
              <a:t>повне охоплення усієї території Франції мережею навчальних закладів, що дозволяє забезпечувати близькість з тими особами, які приймають рішення, а також зі стажистами,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900" dirty="0" smtClean="0">
                <a:latin typeface="Arial" pitchFamily="34" charset="0"/>
                <a:cs typeface="Arial" pitchFamily="34" charset="0"/>
              </a:rPr>
              <a:t>відповідність навчальних програм існуючим потребам у навчанні, що забезпечується завдяки тісній співпраці між менеджерами з персоналу та адміністративними школами,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900" dirty="0" smtClean="0">
                <a:latin typeface="Arial" pitchFamily="34" charset="0"/>
                <a:cs typeface="Arial" pitchFamily="34" charset="0"/>
              </a:rPr>
              <a:t>хороша методологія оцінки потреб в навчанні, якою займається DGAFP з кінця 80-х, якій також сприяє тісна співпраця адміністративних шкіл з державними адміністраціями,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900" dirty="0" smtClean="0">
                <a:latin typeface="Arial" pitchFamily="34" charset="0"/>
                <a:cs typeface="Arial" pitchFamily="34" charset="0"/>
              </a:rPr>
              <a:t> хороша методологія оцінки якості навчальних курсів; </a:t>
            </a:r>
            <a:r>
              <a:rPr lang="uk-UA" sz="2900" dirty="0" err="1" smtClean="0">
                <a:latin typeface="Arial" pitchFamily="34" charset="0"/>
                <a:cs typeface="Arial" pitchFamily="34" charset="0"/>
              </a:rPr>
              <a:t>відстежування</a:t>
            </a:r>
            <a:r>
              <a:rPr lang="uk-UA" sz="2900" dirty="0" smtClean="0">
                <a:latin typeface="Arial" pitchFamily="34" charset="0"/>
                <a:cs typeface="Arial" pitchFamily="34" charset="0"/>
              </a:rPr>
              <a:t> подальшого професійного розвитку колишніх студентів декількох адміністративних шкіл дозволяють оцінити наскільки корисним було навчання для студентів,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900" dirty="0" smtClean="0">
                <a:latin typeface="Arial" pitchFamily="34" charset="0"/>
                <a:cs typeface="Arial" pitchFamily="34" charset="0"/>
              </a:rPr>
              <a:t>особлива увага приділяється підготовці викладачів і оцінці їх роботи.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Стратегія професійної підготовки державних службовців: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 fontScale="92500" lnSpcReduction="20000"/>
          </a:bodyPr>
          <a:lstStyle/>
          <a:p>
            <a:r>
              <a:rPr lang="uk-UA" sz="3000" dirty="0" smtClean="0">
                <a:latin typeface="Arial" pitchFamily="34" charset="0"/>
                <a:cs typeface="Arial" pitchFamily="34" charset="0"/>
              </a:rPr>
              <a:t>знання мають бути освоєні студентами перед вступом в адміністративну школу та перевіряються конкурсними вступними іспитами. 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3000" dirty="0" smtClean="0">
                <a:latin typeface="Arial" pitchFamily="34" charset="0"/>
                <a:cs typeface="Arial" pitchFamily="34" charset="0"/>
              </a:rPr>
              <a:t>навчання орієнтоване на функціонування адміністрації, на публічне управління, на різні технічні питання (залежно від школи). 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3000" dirty="0" smtClean="0">
                <a:latin typeface="Arial" pitchFamily="34" charset="0"/>
                <a:cs typeface="Arial" pitchFamily="34" charset="0"/>
              </a:rPr>
              <a:t>термін початкового навчання залежить від школи.  Наприклад, термін навчання становить 24 місяця в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ENA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, 1 рік – в регіональних інститутах адміністрації (IRA). 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uk-UA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Професійна підготовка державних службовців зорієнтована не на академічні, а на практичні питання.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1355</Words>
  <Application>Microsoft Office PowerPoint</Application>
  <PresentationFormat>Экран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ЄВРОПЕЙСЬКИЙ ДОСВІД БЕЗПЕРЕРВНОЇ ОСВІТИ ДЕРЖАВНИХ СЛУЖБОВЦІВ ТА ПОСАДОВИХ ОСІБ МІСЦЕВОГО САМОВРЯДУВАННЯ ГАЛУЗІ ОСВІТИ </vt:lpstr>
      <vt:lpstr>Слайд 2</vt:lpstr>
      <vt:lpstr>Меморандум безперервної освіти, 2000 р.</vt:lpstr>
      <vt:lpstr> Стратегія «Європа-2020» </vt:lpstr>
      <vt:lpstr>Слайд 5</vt:lpstr>
      <vt:lpstr>Слайд 6</vt:lpstr>
      <vt:lpstr> Концепція безперервної освіти державних службовців у Франції </vt:lpstr>
      <vt:lpstr> Стратегія професійної підготовки державних службовців: </vt:lpstr>
      <vt:lpstr> Професійна підготовка державних службовців зорієнтована не на академічні, а на практичні питання.  </vt:lpstr>
      <vt:lpstr> Постійне навчання – це право державних службовців.  </vt:lpstr>
      <vt:lpstr> Концепція безперервної освіти державних службовців в Іспанії </vt:lpstr>
      <vt:lpstr>Слайд 12</vt:lpstr>
      <vt:lpstr>Слайд 13</vt:lpstr>
      <vt:lpstr>Слайд 14</vt:lpstr>
      <vt:lpstr>Проекти співпраці між Україною та ЄС:</vt:lpstr>
      <vt:lpstr>Висновки і рекомендації: </vt:lpstr>
      <vt:lpstr>Слайд 17</vt:lpstr>
      <vt:lpstr>Слайд 18</vt:lpstr>
      <vt:lpstr>Слайд 19</vt:lpstr>
      <vt:lpstr>Слайд 20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ЄВРОПЕЙСЬКИЙ ДОСВІД БЕЗПЕРЕРВНОЇ ОСВІТИ ДЕРЖАВНИХ СЛУЖБОВЦІВ ТА ПОСАДОВИХ ОСІБ МІСЦЕВОГО САМОВРЯДУВАННЯ ГАЛУЗІ ОСВІТИ </dc:title>
  <dc:creator>User</dc:creator>
  <cp:lastModifiedBy>c400</cp:lastModifiedBy>
  <cp:revision>22</cp:revision>
  <dcterms:created xsi:type="dcterms:W3CDTF">2015-04-24T05:47:07Z</dcterms:created>
  <dcterms:modified xsi:type="dcterms:W3CDTF">2015-04-25T14:40:57Z</dcterms:modified>
</cp:coreProperties>
</file>