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6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5" r:id="rId4"/>
    <p:sldMasterId id="2147483697" r:id="rId5"/>
    <p:sldMasterId id="2147483709" r:id="rId6"/>
    <p:sldMasterId id="2147483721" r:id="rId7"/>
    <p:sldMasterId id="2147483733" r:id="rId8"/>
    <p:sldMasterId id="2147483758" r:id="rId9"/>
  </p:sldMasterIdLst>
  <p:notesMasterIdLst>
    <p:notesMasterId r:id="rId32"/>
  </p:notesMasterIdLst>
  <p:sldIdLst>
    <p:sldId id="256" r:id="rId10"/>
    <p:sldId id="268" r:id="rId11"/>
    <p:sldId id="257" r:id="rId12"/>
    <p:sldId id="261" r:id="rId13"/>
    <p:sldId id="259" r:id="rId14"/>
    <p:sldId id="263" r:id="rId15"/>
    <p:sldId id="264" r:id="rId16"/>
    <p:sldId id="260" r:id="rId17"/>
    <p:sldId id="269" r:id="rId18"/>
    <p:sldId id="293" r:id="rId19"/>
    <p:sldId id="265" r:id="rId20"/>
    <p:sldId id="270" r:id="rId21"/>
    <p:sldId id="273" r:id="rId22"/>
    <p:sldId id="292" r:id="rId23"/>
    <p:sldId id="271" r:id="rId24"/>
    <p:sldId id="275" r:id="rId25"/>
    <p:sldId id="277" r:id="rId26"/>
    <p:sldId id="279" r:id="rId27"/>
    <p:sldId id="281" r:id="rId28"/>
    <p:sldId id="284" r:id="rId29"/>
    <p:sldId id="290" r:id="rId30"/>
    <p:sldId id="286" r:id="rId31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1391" autoAdjust="0"/>
  </p:normalViewPr>
  <p:slideViewPr>
    <p:cSldViewPr showGuides="1">
      <p:cViewPr varScale="1">
        <p:scale>
          <a:sx n="57" d="100"/>
          <a:sy n="57" d="100"/>
        </p:scale>
        <p:origin x="-16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34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slide" Target="slides/slide2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tableStyles" Target="tableStyles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slide" Target="slides/slide22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2E6819-6ACA-46D4-907C-52F558BFB492}" type="datetimeFigureOut">
              <a:rPr lang="uk-UA" smtClean="0"/>
              <a:t>27.02.2015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332D52-CEEE-4C7A-B5CA-0C4C2D9F0A2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024028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32D52-CEEE-4C7A-B5CA-0C4C2D9F0A29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138477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uk-UA" altLang="uk-UA" smtClean="0"/>
          </a:p>
        </p:txBody>
      </p:sp>
      <p:sp>
        <p:nvSpPr>
          <p:cNvPr id="2253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D5A2014-D2DA-428F-8950-4A043FB03ACE}" type="slidenum">
              <a:rPr lang="ru-RU" altLang="uk-UA">
                <a:solidFill>
                  <a:prstClr val="black"/>
                </a:solidFill>
              </a:rPr>
              <a:pPr eaLnBrk="1" hangingPunct="1"/>
              <a:t>13</a:t>
            </a:fld>
            <a:endParaRPr lang="ru-RU" altLang="uk-UA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32D52-CEEE-4C7A-B5CA-0C4C2D9F0A29}" type="slidenum">
              <a:rPr lang="uk-UA" smtClean="0">
                <a:solidFill>
                  <a:prstClr val="black"/>
                </a:solidFill>
              </a:rPr>
              <a:pPr/>
              <a:t>14</a:t>
            </a:fld>
            <a:endParaRPr lang="uk-U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99563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A8A1CB-CEF7-48A6-B276-44E7DA96B38E}" type="slidenum">
              <a:rPr lang="uk-UA" smtClean="0">
                <a:solidFill>
                  <a:prstClr val="black"/>
                </a:solidFill>
              </a:rPr>
              <a:pPr/>
              <a:t>18</a:t>
            </a:fld>
            <a:endParaRPr lang="uk-U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76144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A8A1CB-CEF7-48A6-B276-44E7DA96B38E}" type="slidenum">
              <a:rPr lang="uk-UA" smtClean="0">
                <a:solidFill>
                  <a:prstClr val="black"/>
                </a:solidFill>
              </a:rPr>
              <a:pPr/>
              <a:t>20</a:t>
            </a:fld>
            <a:endParaRPr lang="uk-U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1397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9A7946-60A7-4AC0-B7BA-90EE01C63559}" type="slidenum">
              <a:rPr lang="uk-UA" smtClean="0">
                <a:solidFill>
                  <a:prstClr val="black"/>
                </a:solidFill>
              </a:rPr>
              <a:pPr/>
              <a:t>22</a:t>
            </a:fld>
            <a:endParaRPr lang="uk-U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8624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05B73-D7BE-4892-8CB2-EE87D198F4EB}" type="datetimeFigureOut">
              <a:rPr lang="uk-UA" smtClean="0"/>
              <a:t>27.02.2015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A9017-E37D-4C15-AD28-79C740645AE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61563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05B73-D7BE-4892-8CB2-EE87D198F4EB}" type="datetimeFigureOut">
              <a:rPr lang="uk-UA" smtClean="0"/>
              <a:t>27.02.2015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A9017-E37D-4C15-AD28-79C740645AE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24608245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uk-UA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uk-UA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1FB6F5-9384-4238-9628-C35705A3CD8D}" type="slidenum">
              <a:rPr lang="ru-RU" altLang="uk-UA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uk-UA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4265382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uk-UA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uk-UA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uk-UA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32F50F-3806-4FAE-8F82-5D3F4BDB4030}" type="slidenum">
              <a:rPr lang="ru-RU" altLang="uk-UA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uk-UA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2765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05B73-D7BE-4892-8CB2-EE87D198F4EB}" type="datetimeFigureOut">
              <a:rPr lang="uk-UA" smtClean="0"/>
              <a:t>27.02.2015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A9017-E37D-4C15-AD28-79C740645AE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634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D4284E-4398-4A0D-8563-BA794D717D3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2ADE10-FCCF-4554-8E9B-8BFBC6CABB8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49612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357313-C042-4C32-87E5-DDA6C5ADF2D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D3E048-EEF7-4727-B811-CB2CCCA7E96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15728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46DBF3-9CC3-40C2-9451-634BB53DA0A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0E675F-1CFC-44FA-B0C8-67A1B30B72A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94657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B6C8DE-4855-4B14-A8B3-33F1EF52EAE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CF4A37-E845-4EAE-9ADD-521C732DB54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99120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35308-02B6-47D5-B3E2-0A9EA34DA31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ED58E6-13AB-4DB7-BE10-6117619F906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89014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15E4C9-F5EE-4318-A911-4A1E0645C5E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92F81F-CE26-4DD3-9249-DCC2A59A83E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01512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4B1560-457D-4B45-A570-ACD468B026B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5F5D44-F079-4F05-9419-0B43420A2DC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0419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0CECA4-E846-4811-B22B-D06C358FF3C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A0E093-7C13-457F-B20C-F47E2BE287D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1223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05B73-D7BE-4892-8CB2-EE87D198F4EB}" type="datetimeFigureOut">
              <a:rPr lang="uk-UA" smtClean="0"/>
              <a:t>27.02.2015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A9017-E37D-4C15-AD28-79C740645AE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1333172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716274-2297-4A65-BAD6-0D6C8D3CD29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45D4A2-3A5B-46F0-9798-999305D31FD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06246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CCE30-6F4D-4AD3-B6CC-4EAFE549F11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8A57E-1BD0-4943-B526-2D072CDE758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45865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1C828E-A41B-4A98-8737-BF378E7B404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772AA1-35C9-4E65-8A48-BD130CE1E2A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04269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DE8F20-F309-48CD-A26A-94E210B1240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870634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A88D5B-CD1A-40F5-AF67-4504992CBB2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70138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031290-AFC0-4FC7-8A37-DE85D13F010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933325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7156E9-08A3-4DB9-9E58-D98D783D9F6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484475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BE779B-9C93-44D4-8C48-FDD90B008EB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27508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4B4441-1C20-4300-AF53-ACE308891D5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152894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1C3419-C875-4766-B4FF-6DCF7F13354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0414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05B73-D7BE-4892-8CB2-EE87D198F4EB}" type="datetimeFigureOut">
              <a:rPr lang="uk-UA" smtClean="0"/>
              <a:t>27.02.2015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A9017-E37D-4C15-AD28-79C740645AE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7305778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5BD697-FFA5-417F-A23A-4623589123E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284464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688A6D-A6D5-4A46-A691-0D8237A6F51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930087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05FF9B-6B39-47DE-8238-3AC3F71C843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868220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C51D29-6061-4F7B-AA69-8E3D1B185D1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814177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502CC0-DF2F-4A46-B8F2-782181C7D8C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957262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A7540-79AA-4FF7-AA94-8F6AC1373285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27.02.2015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9788A-DB5A-4D1E-A82D-A57BE4C2B45F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62174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70B63-4BB5-4E9B-AD65-573E1E62BD2E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27.02.2015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9788A-DB5A-4D1E-A82D-A57BE4C2B45F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772577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51C28-DBE2-4EA1-91B2-33353030F25D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27.02.2015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9788A-DB5A-4D1E-A82D-A57BE4C2B45F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671724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3401C-1BE7-4B64-86B4-54805415591F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27.02.2015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9788A-DB5A-4D1E-A82D-A57BE4C2B45F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17597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8DBF4-6D2D-40B5-839F-2F522DC2AEBF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27.02.2015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9788A-DB5A-4D1E-A82D-A57BE4C2B45F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4421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05B73-D7BE-4892-8CB2-EE87D198F4EB}" type="datetimeFigureOut">
              <a:rPr lang="uk-UA" smtClean="0"/>
              <a:t>27.02.2015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A9017-E37D-4C15-AD28-79C740645AE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8111848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78DF9-8857-4BE3-BEE9-523D33592269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27.02.2015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9788A-DB5A-4D1E-A82D-A57BE4C2B45F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761195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1810C-8652-403D-9901-5537B1F64A3F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27.02.2015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9788A-DB5A-4D1E-A82D-A57BE4C2B45F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315724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54BF6-F966-44B0-9D63-80040CE63462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27.02.2015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9788A-DB5A-4D1E-A82D-A57BE4C2B45F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74753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CB267-B0B8-469E-B3A4-57CF192A4011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27.02.2015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9788A-DB5A-4D1E-A82D-A57BE4C2B45F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214354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13DD8-047E-4586-942D-525A534A4922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27.02.2015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9788A-DB5A-4D1E-A82D-A57BE4C2B45F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388403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2F5D-C107-4DDA-9AD0-297B5530D947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27.02.2015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9788A-DB5A-4D1E-A82D-A57BE4C2B45F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969758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A7540-79AA-4FF7-AA94-8F6AC1373285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27.02.2015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9788A-DB5A-4D1E-A82D-A57BE4C2B45F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383097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70B63-4BB5-4E9B-AD65-573E1E62BD2E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27.02.2015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9788A-DB5A-4D1E-A82D-A57BE4C2B45F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22133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51C28-DBE2-4EA1-91B2-33353030F25D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27.02.2015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9788A-DB5A-4D1E-A82D-A57BE4C2B45F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651055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3401C-1BE7-4B64-86B4-54805415591F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27.02.2015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9788A-DB5A-4D1E-A82D-A57BE4C2B45F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65739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05B73-D7BE-4892-8CB2-EE87D198F4EB}" type="datetimeFigureOut">
              <a:rPr lang="uk-UA" smtClean="0"/>
              <a:t>27.02.2015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A9017-E37D-4C15-AD28-79C740645AE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3330267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8DBF4-6D2D-40B5-839F-2F522DC2AEBF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27.02.2015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9788A-DB5A-4D1E-A82D-A57BE4C2B45F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695562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78DF9-8857-4BE3-BEE9-523D33592269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27.02.2015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9788A-DB5A-4D1E-A82D-A57BE4C2B45F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00000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1810C-8652-403D-9901-5537B1F64A3F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27.02.2015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9788A-DB5A-4D1E-A82D-A57BE4C2B45F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932938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54BF6-F966-44B0-9D63-80040CE63462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27.02.2015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9788A-DB5A-4D1E-A82D-A57BE4C2B45F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684629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CB267-B0B8-469E-B3A4-57CF192A4011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27.02.2015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9788A-DB5A-4D1E-A82D-A57BE4C2B45F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615722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13DD8-047E-4586-942D-525A534A4922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27.02.2015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9788A-DB5A-4D1E-A82D-A57BE4C2B45F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510528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2F5D-C107-4DDA-9AD0-297B5530D947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27.02.2015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9788A-DB5A-4D1E-A82D-A57BE4C2B45F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35957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A7540-79AA-4FF7-AA94-8F6AC1373285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27.02.2015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9788A-DB5A-4D1E-A82D-A57BE4C2B45F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917200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70B63-4BB5-4E9B-AD65-573E1E62BD2E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27.02.2015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9788A-DB5A-4D1E-A82D-A57BE4C2B45F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271637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51C28-DBE2-4EA1-91B2-33353030F25D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27.02.2015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9788A-DB5A-4D1E-A82D-A57BE4C2B45F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1637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05B73-D7BE-4892-8CB2-EE87D198F4EB}" type="datetimeFigureOut">
              <a:rPr lang="uk-UA" smtClean="0"/>
              <a:t>27.02.2015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A9017-E37D-4C15-AD28-79C740645AE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7326480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3401C-1BE7-4B64-86B4-54805415591F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27.02.2015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9788A-DB5A-4D1E-A82D-A57BE4C2B45F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295510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8DBF4-6D2D-40B5-839F-2F522DC2AEBF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27.02.2015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9788A-DB5A-4D1E-A82D-A57BE4C2B45F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270887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78DF9-8857-4BE3-BEE9-523D33592269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27.02.2015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9788A-DB5A-4D1E-A82D-A57BE4C2B45F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494689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1810C-8652-403D-9901-5537B1F64A3F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27.02.2015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9788A-DB5A-4D1E-A82D-A57BE4C2B45F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398735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54BF6-F966-44B0-9D63-80040CE63462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27.02.2015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9788A-DB5A-4D1E-A82D-A57BE4C2B45F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270683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CB267-B0B8-469E-B3A4-57CF192A4011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27.02.2015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9788A-DB5A-4D1E-A82D-A57BE4C2B45F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340133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13DD8-047E-4586-942D-525A534A4922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27.02.2015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9788A-DB5A-4D1E-A82D-A57BE4C2B45F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179527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2F5D-C107-4DDA-9AD0-297B5530D947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27.02.2015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9788A-DB5A-4D1E-A82D-A57BE4C2B45F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8494873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A7540-79AA-4FF7-AA94-8F6AC1373285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27.02.2015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9788A-DB5A-4D1E-A82D-A57BE4C2B45F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6611069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70B63-4BB5-4E9B-AD65-573E1E62BD2E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27.02.2015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9788A-DB5A-4D1E-A82D-A57BE4C2B45F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4998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05B73-D7BE-4892-8CB2-EE87D198F4EB}" type="datetimeFigureOut">
              <a:rPr lang="uk-UA" smtClean="0"/>
              <a:t>27.02.2015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A9017-E37D-4C15-AD28-79C740645AE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67255707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51C28-DBE2-4EA1-91B2-33353030F25D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27.02.2015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9788A-DB5A-4D1E-A82D-A57BE4C2B45F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5699988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3401C-1BE7-4B64-86B4-54805415591F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27.02.2015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9788A-DB5A-4D1E-A82D-A57BE4C2B45F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269875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8DBF4-6D2D-40B5-839F-2F522DC2AEBF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27.02.2015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9788A-DB5A-4D1E-A82D-A57BE4C2B45F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9392163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78DF9-8857-4BE3-BEE9-523D33592269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27.02.2015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9788A-DB5A-4D1E-A82D-A57BE4C2B45F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8113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1810C-8652-403D-9901-5537B1F64A3F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27.02.2015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9788A-DB5A-4D1E-A82D-A57BE4C2B45F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2596457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54BF6-F966-44B0-9D63-80040CE63462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27.02.2015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9788A-DB5A-4D1E-A82D-A57BE4C2B45F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3555061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CB267-B0B8-469E-B3A4-57CF192A4011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27.02.2015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9788A-DB5A-4D1E-A82D-A57BE4C2B45F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095927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13DD8-047E-4586-942D-525A534A4922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27.02.2015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9788A-DB5A-4D1E-A82D-A57BE4C2B45F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2579793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2F5D-C107-4DDA-9AD0-297B5530D947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27.02.2015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9788A-DB5A-4D1E-A82D-A57BE4C2B45F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0245280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16989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05B73-D7BE-4892-8CB2-EE87D198F4EB}" type="datetimeFigureOut">
              <a:rPr lang="uk-UA" smtClean="0"/>
              <a:t>27.02.2015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A9017-E37D-4C15-AD28-79C740645AE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90203965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381201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645309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0685085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9666123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8720089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4418336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1180513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0468629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5626803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11715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05B73-D7BE-4892-8CB2-EE87D198F4EB}" type="datetimeFigureOut">
              <a:rPr lang="uk-UA" smtClean="0"/>
              <a:t>27.02.2015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A9017-E37D-4C15-AD28-79C740645AE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9576602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uk-UA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uk-UA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5F3808-D5FC-45CF-8540-4E68CA1468DA}" type="slidenum">
              <a:rPr lang="ru-RU" altLang="uk-UA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uk-UA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11471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uk-UA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uk-UA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7C2AF6-3CBE-45EF-A355-0F2B84516CDE}" type="slidenum">
              <a:rPr lang="ru-RU" altLang="uk-UA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uk-UA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8038952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uk-UA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uk-UA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4FB6EF-659F-4DDC-ACD2-42DE391D5BB4}" type="slidenum">
              <a:rPr lang="ru-RU" altLang="uk-UA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uk-UA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702836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uk-UA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uk-UA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5A98F5-D3BC-46C9-8D9F-6D1859B4D6DF}" type="slidenum">
              <a:rPr lang="ru-RU" altLang="uk-UA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uk-UA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5742620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uk-UA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uk-UA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B3CC3C-958F-44CA-A1F7-B8F26A73558B}" type="slidenum">
              <a:rPr lang="ru-RU" altLang="uk-UA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uk-UA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221941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uk-UA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uk-UA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BA791E-9579-42A3-AB58-30916497D77B}" type="slidenum">
              <a:rPr lang="ru-RU" altLang="uk-UA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uk-UA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5117429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uk-UA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uk-UA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755CE1-492F-482F-BBF3-4D406E0B2B02}" type="slidenum">
              <a:rPr lang="ru-RU" altLang="uk-UA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uk-UA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3668208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uk-UA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uk-UA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32714A-0799-49D2-8313-026799A7AC62}" type="slidenum">
              <a:rPr lang="ru-RU" altLang="uk-UA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uk-UA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6878717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uk-UA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uk-UA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uk-UA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20830E-B50B-45E3-8209-6E0E96C3E308}" type="slidenum">
              <a:rPr lang="ru-RU" altLang="uk-UA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uk-UA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5439000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uk-UA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uk-UA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B8D3A7-6B30-4A4E-854D-21EC22413AF7}" type="slidenum">
              <a:rPr lang="ru-RU" altLang="uk-UA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uk-UA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2261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11" Type="http://schemas.openxmlformats.org/officeDocument/2006/relationships/slideLayout" Target="../slideLayouts/slideLayout89.xml"/><Relationship Id="rId5" Type="http://schemas.openxmlformats.org/officeDocument/2006/relationships/slideLayout" Target="../slideLayouts/slideLayout83.xml"/><Relationship Id="rId10" Type="http://schemas.openxmlformats.org/officeDocument/2006/relationships/slideLayout" Target="../slideLayouts/slideLayout88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7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2.xml"/><Relationship Id="rId7" Type="http://schemas.openxmlformats.org/officeDocument/2006/relationships/slideLayout" Target="../slideLayouts/slideLayout96.xml"/><Relationship Id="rId12" Type="http://schemas.openxmlformats.org/officeDocument/2006/relationships/slideLayout" Target="../slideLayouts/slideLayout101.xml"/><Relationship Id="rId2" Type="http://schemas.openxmlformats.org/officeDocument/2006/relationships/slideLayout" Target="../slideLayouts/slideLayout91.xml"/><Relationship Id="rId1" Type="http://schemas.openxmlformats.org/officeDocument/2006/relationships/slideLayout" Target="../slideLayouts/slideLayout90.xml"/><Relationship Id="rId6" Type="http://schemas.openxmlformats.org/officeDocument/2006/relationships/slideLayout" Target="../slideLayouts/slideLayout95.xml"/><Relationship Id="rId11" Type="http://schemas.openxmlformats.org/officeDocument/2006/relationships/slideLayout" Target="../slideLayouts/slideLayout100.xml"/><Relationship Id="rId5" Type="http://schemas.openxmlformats.org/officeDocument/2006/relationships/slideLayout" Target="../slideLayouts/slideLayout94.xml"/><Relationship Id="rId10" Type="http://schemas.openxmlformats.org/officeDocument/2006/relationships/slideLayout" Target="../slideLayouts/slideLayout99.xml"/><Relationship Id="rId4" Type="http://schemas.openxmlformats.org/officeDocument/2006/relationships/slideLayout" Target="../slideLayouts/slideLayout93.xml"/><Relationship Id="rId9" Type="http://schemas.openxmlformats.org/officeDocument/2006/relationships/slideLayout" Target="../slideLayouts/slideLayout9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F05B73-D7BE-4892-8CB2-EE87D198F4EB}" type="datetimeFigureOut">
              <a:rPr lang="uk-UA" smtClean="0"/>
              <a:t>27.02.2015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5A9017-E37D-4C15-AD28-79C740645AE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69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uk-UA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uk-UA" smtClean="0"/>
              <a:t>Образец текста</a:t>
            </a:r>
          </a:p>
          <a:p>
            <a:pPr lvl="1"/>
            <a:r>
              <a:rPr lang="ru-RU" altLang="uk-UA" smtClean="0"/>
              <a:t>Второй уровень</a:t>
            </a:r>
          </a:p>
          <a:p>
            <a:pPr lvl="2"/>
            <a:r>
              <a:rPr lang="ru-RU" altLang="uk-UA" smtClean="0"/>
              <a:t>Третий уровень</a:t>
            </a:r>
          </a:p>
          <a:p>
            <a:pPr lvl="3"/>
            <a:r>
              <a:rPr lang="ru-RU" altLang="uk-UA" smtClean="0"/>
              <a:t>Четвертый уровень</a:t>
            </a:r>
          </a:p>
          <a:p>
            <a:pPr lvl="4"/>
            <a:r>
              <a:rPr lang="ru-RU" altLang="uk-UA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C76C83F-6282-49BB-9F2E-7EDA0B2B9BC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5BFA59-EE81-4A2F-A329-830B794A94D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4562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uk-UA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uk-UA" smtClean="0"/>
              <a:t>Образец текста</a:t>
            </a:r>
          </a:p>
          <a:p>
            <a:pPr lvl="1"/>
            <a:r>
              <a:rPr lang="ru-RU" altLang="uk-UA" smtClean="0"/>
              <a:t>Второй уровень</a:t>
            </a:r>
          </a:p>
          <a:p>
            <a:pPr lvl="2"/>
            <a:r>
              <a:rPr lang="ru-RU" altLang="uk-UA" smtClean="0"/>
              <a:t>Третий уровень</a:t>
            </a:r>
          </a:p>
          <a:p>
            <a:pPr lvl="3"/>
            <a:r>
              <a:rPr lang="ru-RU" altLang="uk-UA" smtClean="0"/>
              <a:t>Четвертый уровень</a:t>
            </a:r>
          </a:p>
          <a:p>
            <a:pPr lvl="4"/>
            <a:r>
              <a:rPr lang="ru-RU" altLang="uk-UA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FD3168-0E54-416D-83C4-334D24719302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4229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4FF619-5CCB-45D4-8143-EBD8075B8FAB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27.02.2015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E9788A-DB5A-4D1E-A82D-A57BE4C2B45F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920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4FF619-5CCB-45D4-8143-EBD8075B8FAB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27.02.2015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E9788A-DB5A-4D1E-A82D-A57BE4C2B45F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9433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4FF619-5CCB-45D4-8143-EBD8075B8FAB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27.02.2015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E9788A-DB5A-4D1E-A82D-A57BE4C2B45F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0105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4FF619-5CCB-45D4-8143-EBD8075B8FAB}" type="datetime1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27.02.2015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E9788A-DB5A-4D1E-A82D-A57BE4C2B45F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5704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8625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uk-UA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uk-UA" smtClean="0"/>
              <a:t>Образец текста</a:t>
            </a:r>
          </a:p>
          <a:p>
            <a:pPr lvl="1"/>
            <a:r>
              <a:rPr lang="ru-RU" altLang="uk-UA" smtClean="0"/>
              <a:t>Второй уровень</a:t>
            </a:r>
          </a:p>
          <a:p>
            <a:pPr lvl="2"/>
            <a:r>
              <a:rPr lang="ru-RU" altLang="uk-UA" smtClean="0"/>
              <a:t>Третий уровень</a:t>
            </a:r>
          </a:p>
          <a:p>
            <a:pPr lvl="3"/>
            <a:r>
              <a:rPr lang="ru-RU" altLang="uk-UA" smtClean="0"/>
              <a:t>Четвертый уровень</a:t>
            </a:r>
          </a:p>
          <a:p>
            <a:pPr lvl="4"/>
            <a:r>
              <a:rPr lang="ru-RU" altLang="uk-UA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uk-UA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uk-UA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C4D568C-E7E0-46EC-9BD2-DBE49771E13A}" type="slidenum">
              <a:rPr lang="ru-RU" altLang="uk-UA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uk-UA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4988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  <p:sldLayoutId id="214748377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6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7.emf"/><Relationship Id="rId4" Type="http://schemas.openxmlformats.org/officeDocument/2006/relationships/oleObject" Target="../embeddings/Microsoft_Word_97_-_2003_Document1.doc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4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emf"/><Relationship Id="rId5" Type="http://schemas.openxmlformats.org/officeDocument/2006/relationships/package" Target="../embeddings/Microsoft_Word_Document1.docx"/><Relationship Id="rId4" Type="http://schemas.openxmlformats.org/officeDocument/2006/relationships/oleObject" Target="../embeddings/oleObject2.bin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69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9.emf"/><Relationship Id="rId4" Type="http://schemas.openxmlformats.org/officeDocument/2006/relationships/oleObject" Target="../embeddings/oleObject3.bin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476672"/>
            <a:ext cx="7772400" cy="936103"/>
          </a:xfrm>
          <a:solidFill>
            <a:srgbClr val="FFFF00"/>
          </a:solidFill>
          <a:ln>
            <a:solidFill>
              <a:srgbClr val="FFFF00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</a:rPr>
              <a:t>АКТУАЛЬНІ ПРОБЛЕМИ УНІВЕРСИТЕТСЬКОЇ ТА ПРОФЕСІЙНОЇ ПІСЛЯДИПЛОМНОЇ ОСВІТИ В КРИЗОВИХ УМОВАХ</a:t>
            </a:r>
            <a:br>
              <a:rPr lang="ru-RU" sz="2000" b="1" dirty="0" smtClean="0">
                <a:solidFill>
                  <a:srgbClr val="0070C0"/>
                </a:solidFill>
              </a:rPr>
            </a:br>
            <a:r>
              <a:rPr lang="ru-RU" sz="2000" b="1" dirty="0" smtClean="0">
                <a:solidFill>
                  <a:srgbClr val="0070C0"/>
                </a:solidFill>
              </a:rPr>
              <a:t>Інтернет-конференція</a:t>
            </a:r>
            <a:endParaRPr lang="ru-RU" sz="2000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1564343"/>
            <a:ext cx="7848872" cy="4176464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uk-UA" sz="3000" b="1" dirty="0" smtClean="0">
                <a:solidFill>
                  <a:srgbClr val="0070C0"/>
                </a:solidFill>
                <a:effectLst/>
                <a:latin typeface="Times New Roman"/>
                <a:ea typeface="Times New Roman"/>
              </a:rPr>
              <a:t>СУЧАСНІ ОРІЄНТИРИ ТА ТЕНДЕНЦІЇ РОЗВИТКУ ВИЩОЇ ОСВІТИ : </a:t>
            </a:r>
          </a:p>
          <a:p>
            <a:pPr>
              <a:spcBef>
                <a:spcPts val="0"/>
              </a:spcBef>
            </a:pPr>
            <a:r>
              <a:rPr lang="uk-UA" sz="3000" b="1" dirty="0" smtClean="0">
                <a:solidFill>
                  <a:srgbClr val="0070C0"/>
                </a:solidFill>
                <a:effectLst/>
                <a:latin typeface="Times New Roman"/>
                <a:ea typeface="Times New Roman"/>
              </a:rPr>
              <a:t>СВІТОВИЙ ТА ВІТЧИЗНЯНИЙ ДОСВІД</a:t>
            </a:r>
            <a:endParaRPr lang="uk-UA" sz="3000" dirty="0">
              <a:solidFill>
                <a:srgbClr val="0070C0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51720" y="4077072"/>
            <a:ext cx="666023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Aft>
                <a:spcPts val="0"/>
              </a:spcAft>
            </a:pPr>
            <a:r>
              <a:rPr lang="uk-UA" sz="2000" b="1" dirty="0" smtClean="0">
                <a:solidFill>
                  <a:srgbClr val="0070C0"/>
                </a:solidFill>
                <a:effectLst/>
                <a:latin typeface="Times New Roman"/>
                <a:ea typeface="Times New Roman"/>
              </a:rPr>
              <a:t>Гусєв Вячеслав Олександрович</a:t>
            </a:r>
            <a:r>
              <a:rPr lang="uk-UA" sz="2000" dirty="0" smtClean="0">
                <a:solidFill>
                  <a:srgbClr val="0070C0"/>
                </a:solidFill>
                <a:effectLst/>
                <a:latin typeface="Times New Roman"/>
                <a:ea typeface="Times New Roman"/>
              </a:rPr>
              <a:t>, </a:t>
            </a:r>
          </a:p>
          <a:p>
            <a:pPr algn="r"/>
            <a:r>
              <a:rPr lang="uk-UA" sz="2000" dirty="0" smtClean="0">
                <a:solidFill>
                  <a:srgbClr val="0070C0"/>
                </a:solidFill>
                <a:effectLst/>
                <a:latin typeface="Times New Roman"/>
                <a:ea typeface="Times New Roman"/>
              </a:rPr>
              <a:t>професор кафедри менеджменту освіти, економіки та маркетингу ДВНЗ «Університет менеджменту освіти»</a:t>
            </a:r>
            <a:endParaRPr lang="uk-UA" sz="2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26316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48680"/>
            <a:ext cx="7560840" cy="5688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0265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  <a:solidFill>
            <a:srgbClr val="FFFF00"/>
          </a:solidFill>
        </p:spPr>
        <p:txBody>
          <a:bodyPr/>
          <a:lstStyle/>
          <a:p>
            <a:r>
              <a:rPr lang="uk-UA" sz="2800" b="1" dirty="0" smtClean="0">
                <a:solidFill>
                  <a:srgbClr val="0070C0"/>
                </a:solidFill>
              </a:rPr>
              <a:t>Законодавче забезпечення розвитку сфери освіти </a:t>
            </a:r>
            <a:endParaRPr lang="uk-UA" sz="2800" b="1" dirty="0">
              <a:solidFill>
                <a:srgbClr val="0070C0"/>
              </a:solidFill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908720"/>
            <a:ext cx="8352928" cy="5832648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8229882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  <a:solidFill>
            <a:srgbClr val="FFFF00"/>
          </a:solidFill>
        </p:spPr>
        <p:txBody>
          <a:bodyPr/>
          <a:lstStyle/>
          <a:p>
            <a:pPr>
              <a:lnSpc>
                <a:spcPct val="80000"/>
              </a:lnSpc>
            </a:pPr>
            <a:r>
              <a:rPr lang="uk-UA" sz="3200" dirty="0" smtClean="0">
                <a:solidFill>
                  <a:schemeClr val="accent1"/>
                </a:solidFill>
              </a:rPr>
              <a:t>Імперативи підготовки, підвищення кваліфікації та перепідготовки кадрів </a:t>
            </a:r>
            <a:endParaRPr lang="uk-UA" sz="3200" dirty="0">
              <a:solidFill>
                <a:schemeClr val="accent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435280" cy="5073427"/>
          </a:xfrm>
          <a:solidFill>
            <a:schemeClr val="bg1"/>
          </a:solidFill>
        </p:spPr>
        <p:txBody>
          <a:bodyPr/>
          <a:lstStyle/>
          <a:p>
            <a:pPr algn="just"/>
            <a:r>
              <a:rPr lang="uk-UA" sz="2400" b="1" dirty="0" smtClean="0">
                <a:solidFill>
                  <a:schemeClr val="accent1"/>
                </a:solidFill>
              </a:rPr>
              <a:t>Здобувач післядипломної освіти має стати:</a:t>
            </a:r>
          </a:p>
          <a:p>
            <a:pPr algn="just">
              <a:spcBef>
                <a:spcPts val="0"/>
              </a:spcBef>
            </a:pPr>
            <a:r>
              <a:rPr lang="uk-UA" sz="2400" b="1" dirty="0" smtClean="0">
                <a:solidFill>
                  <a:schemeClr val="accent1"/>
                </a:solidFill>
              </a:rPr>
              <a:t>конкурентоспроможним  і затребуваним на ринку праці;</a:t>
            </a:r>
          </a:p>
          <a:p>
            <a:pPr algn="just">
              <a:spcBef>
                <a:spcPts val="0"/>
              </a:spcBef>
            </a:pPr>
            <a:r>
              <a:rPr lang="uk-UA" sz="2400" b="1" dirty="0" smtClean="0">
                <a:solidFill>
                  <a:schemeClr val="accent1"/>
                </a:solidFill>
              </a:rPr>
              <a:t>мати  релевантний компетентісний рівень в предметній сфері своєї діяльності; </a:t>
            </a:r>
          </a:p>
          <a:p>
            <a:pPr algn="just">
              <a:spcBef>
                <a:spcPts val="0"/>
              </a:spcBef>
            </a:pPr>
            <a:r>
              <a:rPr lang="uk-UA" sz="2400" b="1" dirty="0" smtClean="0">
                <a:solidFill>
                  <a:schemeClr val="accent1"/>
                </a:solidFill>
              </a:rPr>
              <a:t>характеризуватися інноваційним </a:t>
            </a:r>
            <a:r>
              <a:rPr lang="uk-UA" sz="2400" b="1" dirty="0">
                <a:solidFill>
                  <a:schemeClr val="accent1"/>
                </a:solidFill>
              </a:rPr>
              <a:t>типом </a:t>
            </a:r>
            <a:r>
              <a:rPr lang="uk-UA" sz="2400" b="1" dirty="0" smtClean="0">
                <a:solidFill>
                  <a:schemeClr val="accent1"/>
                </a:solidFill>
              </a:rPr>
              <a:t> мислення,  </a:t>
            </a:r>
            <a:r>
              <a:rPr lang="uk-UA" sz="2400" b="1" dirty="0">
                <a:solidFill>
                  <a:schemeClr val="accent1"/>
                </a:solidFill>
              </a:rPr>
              <a:t>здатністю до інноваційного типу </a:t>
            </a:r>
            <a:r>
              <a:rPr lang="uk-UA" sz="2400" b="1" dirty="0" smtClean="0">
                <a:solidFill>
                  <a:schemeClr val="accent1"/>
                </a:solidFill>
              </a:rPr>
              <a:t>діяльності, саморозвитку, включаючи через систему неперервної освіти; </a:t>
            </a:r>
          </a:p>
          <a:p>
            <a:pPr algn="just">
              <a:spcBef>
                <a:spcPts val="0"/>
              </a:spcBef>
            </a:pPr>
            <a:r>
              <a:rPr lang="uk-UA" sz="2400" b="1" dirty="0" smtClean="0">
                <a:solidFill>
                  <a:schemeClr val="accent1"/>
                </a:solidFill>
              </a:rPr>
              <a:t>бути </a:t>
            </a:r>
            <a:r>
              <a:rPr lang="uk-UA" sz="2400" b="1" dirty="0">
                <a:solidFill>
                  <a:schemeClr val="accent1"/>
                </a:solidFill>
              </a:rPr>
              <a:t>готовою до життя й успішної діяльності в </a:t>
            </a:r>
            <a:r>
              <a:rPr lang="uk-UA" sz="2400" b="1" dirty="0" smtClean="0">
                <a:solidFill>
                  <a:schemeClr val="accent1"/>
                </a:solidFill>
              </a:rPr>
              <a:t>інформаційному знаннєвому суспільстві</a:t>
            </a:r>
            <a:r>
              <a:rPr lang="uk-UA" sz="2400" b="1" dirty="0">
                <a:solidFill>
                  <a:schemeClr val="accent1"/>
                </a:solidFill>
              </a:rPr>
              <a:t>, тобто бути "мережевою людиною</a:t>
            </a:r>
            <a:r>
              <a:rPr lang="uk-UA" sz="2400" b="1" dirty="0" smtClean="0">
                <a:solidFill>
                  <a:schemeClr val="accent1"/>
                </a:solidFill>
              </a:rPr>
              <a:t>".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uk-UA" sz="2400" dirty="0" smtClean="0"/>
              <a:t> </a:t>
            </a:r>
          </a:p>
          <a:p>
            <a:pPr marL="0" indent="363538" algn="just">
              <a:spcBef>
                <a:spcPts val="0"/>
              </a:spcBef>
              <a:buNone/>
            </a:pPr>
            <a:r>
              <a:rPr lang="uk-UA" sz="2400" b="1" dirty="0" smtClean="0">
                <a:solidFill>
                  <a:schemeClr val="accent1"/>
                </a:solidFill>
              </a:rPr>
              <a:t>Для цього сформувати відповідні ціннісні орієнтири людини і в освіті, і в суспільстві загалом. </a:t>
            </a:r>
          </a:p>
          <a:p>
            <a:pPr algn="ctr">
              <a:spcBef>
                <a:spcPts val="0"/>
              </a:spcBef>
            </a:pPr>
            <a:endParaRPr lang="uk-UA" sz="2400" dirty="0" smtClean="0">
              <a:solidFill>
                <a:schemeClr val="accent1"/>
              </a:solidFill>
            </a:endParaRPr>
          </a:p>
          <a:p>
            <a:pPr algn="just"/>
            <a:endParaRPr lang="uk-UA" sz="2400" dirty="0" smtClean="0">
              <a:solidFill>
                <a:schemeClr val="accent1"/>
              </a:solidFill>
            </a:endParaRPr>
          </a:p>
          <a:p>
            <a:pPr algn="just"/>
            <a:endParaRPr lang="uk-UA" sz="2800" dirty="0" smtClean="0"/>
          </a:p>
          <a:p>
            <a:endParaRPr lang="uk-UA" sz="2800" dirty="0"/>
          </a:p>
          <a:p>
            <a:r>
              <a:rPr lang="uk-UA" sz="2800" b="1" dirty="0" smtClean="0">
                <a:solidFill>
                  <a:schemeClr val="accent1"/>
                </a:solidFill>
              </a:rPr>
              <a:t> </a:t>
            </a:r>
            <a:endParaRPr lang="uk-UA" sz="2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81744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428625" y="428625"/>
            <a:ext cx="8229600" cy="1143000"/>
          </a:xfrm>
        </p:spPr>
        <p:txBody>
          <a:bodyPr/>
          <a:lstStyle/>
          <a:p>
            <a:r>
              <a:rPr lang="ru-RU" altLang="uk-UA" sz="2000" dirty="0" smtClean="0"/>
              <a:t>Способности и личные качества, задействованные в трудовой деятельности молодыми работниками с высшим образованием (по данным опроса работников) </a:t>
            </a:r>
            <a:br>
              <a:rPr lang="ru-RU" altLang="uk-UA" sz="2000" dirty="0" smtClean="0"/>
            </a:br>
            <a:endParaRPr lang="ru-RU" altLang="uk-UA" sz="2000" dirty="0" smtClean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50" y="1857375"/>
          <a:ext cx="8643938" cy="4430714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4429125"/>
                <a:gridCol w="2071687"/>
                <a:gridCol w="2143126"/>
              </a:tblGrid>
              <a:tr h="763200"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Способности и личные качества</a:t>
                      </a:r>
                      <a:endParaRPr lang="ru-RU" sz="1600" dirty="0"/>
                    </a:p>
                  </a:txBody>
                  <a:tcPr marL="91439" marR="91439" marT="45728" marB="4572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kern="1200" dirty="0" smtClean="0"/>
                        <a:t>Работники традиционного</a:t>
                      </a:r>
                      <a:br>
                        <a:rPr lang="ru-RU" sz="1600" kern="1200" dirty="0" smtClean="0"/>
                      </a:br>
                      <a:r>
                        <a:rPr lang="ru-RU" sz="1600" kern="1200" dirty="0" smtClean="0"/>
                        <a:t> сегмента</a:t>
                      </a:r>
                      <a:endParaRPr lang="ru-RU" sz="16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kern="1200" dirty="0" smtClean="0"/>
                        <a:t>Работники инновационного сегмента</a:t>
                      </a:r>
                      <a:endParaRPr lang="ru-RU" sz="16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6407">
                <a:tc>
                  <a:txBody>
                    <a:bodyPr/>
                    <a:lstStyle/>
                    <a:p>
                      <a:pPr lvl="1" algn="l" fontAlgn="t"/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latin typeface="+mn-lt"/>
                        </a:rPr>
                        <a:t>Обучаемость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, способность к самообразованию</a:t>
                      </a:r>
                    </a:p>
                  </a:txBody>
                  <a:tcPr marL="9525" marR="9525" marT="9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90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93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3675">
                <a:tc>
                  <a:txBody>
                    <a:bodyPr/>
                    <a:lstStyle/>
                    <a:p>
                      <a:pPr lvl="1" algn="l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Способность генерировать новые идеи</a:t>
                      </a:r>
                    </a:p>
                  </a:txBody>
                  <a:tcPr marL="9525" marR="9525" marT="9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50</a:t>
                      </a:r>
                    </a:p>
                  </a:txBody>
                  <a:tcPr marL="9525" marR="9525" marT="9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6407">
                <a:tc>
                  <a:txBody>
                    <a:bodyPr/>
                    <a:lstStyle/>
                    <a:p>
                      <a:pPr lvl="1" algn="l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Умение работать в команде </a:t>
                      </a:r>
                    </a:p>
                  </a:txBody>
                  <a:tcPr marL="9525" marR="9525" marT="9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63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76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3675">
                <a:tc>
                  <a:txBody>
                    <a:bodyPr/>
                    <a:lstStyle/>
                    <a:p>
                      <a:pPr lvl="1" algn="l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Стремление к профессиональному совершенствованию</a:t>
                      </a:r>
                    </a:p>
                  </a:txBody>
                  <a:tcPr marL="9525" marR="9525" marT="9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56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70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3675">
                <a:tc>
                  <a:txBody>
                    <a:bodyPr/>
                    <a:lstStyle/>
                    <a:p>
                      <a:pPr lvl="1" algn="l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Инициативность, способность воплощать в жизнь новые идеи</a:t>
                      </a:r>
                    </a:p>
                  </a:txBody>
                  <a:tcPr marL="9525" marR="9525" marT="9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3675">
                <a:tc>
                  <a:txBody>
                    <a:bodyPr/>
                    <a:lstStyle/>
                    <a:p>
                      <a:pPr lvl="1" algn="l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Трудолюбие, исполнительность</a:t>
                      </a:r>
                    </a:p>
                  </a:txBody>
                  <a:tcPr marL="9525" marR="9525" marT="9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78</a:t>
                      </a:r>
                    </a:p>
                  </a:txBody>
                  <a:tcPr marL="9525" marR="9525" marT="9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71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00910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  <a:solidFill>
            <a:srgbClr val="FFFF00"/>
          </a:solidFill>
        </p:spPr>
        <p:txBody>
          <a:bodyPr/>
          <a:lstStyle/>
          <a:p>
            <a:r>
              <a:rPr lang="uk-UA" sz="3200" b="1" dirty="0" smtClean="0">
                <a:solidFill>
                  <a:srgbClr val="0070C0"/>
                </a:solidFill>
              </a:rPr>
              <a:t>Тенденції </a:t>
            </a:r>
            <a:r>
              <a:rPr lang="uk-UA" sz="3200" b="1" dirty="0">
                <a:solidFill>
                  <a:srgbClr val="0070C0"/>
                </a:solidFill>
              </a:rPr>
              <a:t>освітніх технологій,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algn="just">
              <a:lnSpc>
                <a:spcPct val="85000"/>
              </a:lnSpc>
              <a:spcBef>
                <a:spcPts val="0"/>
              </a:spcBef>
              <a:spcAft>
                <a:spcPts val="0"/>
              </a:spcAft>
            </a:pPr>
            <a:r>
              <a:rPr lang="uk-UA" sz="2400" b="1" dirty="0"/>
              <a:t>Корпоративне навчання </a:t>
            </a:r>
            <a:r>
              <a:rPr lang="uk-UA" sz="2400" b="1" dirty="0" err="1"/>
              <a:t>онлайн</a:t>
            </a:r>
            <a:r>
              <a:rPr lang="uk-UA" sz="2400" dirty="0"/>
              <a:t>. </a:t>
            </a:r>
            <a:r>
              <a:rPr lang="uk-UA" sz="2400" dirty="0" smtClean="0">
                <a:solidFill>
                  <a:srgbClr val="0070C0"/>
                </a:solidFill>
              </a:rPr>
              <a:t>корпоративний </a:t>
            </a:r>
            <a:r>
              <a:rPr lang="uk-UA" sz="2400" dirty="0">
                <a:solidFill>
                  <a:srgbClr val="0070C0"/>
                </a:solidFill>
              </a:rPr>
              <a:t>ринок електронного навчання буде збільшуватися приблизно на 13%. </a:t>
            </a:r>
            <a:r>
              <a:rPr lang="uk-UA" sz="2400" dirty="0"/>
              <a:t>Це викликано тим, що зростаюча кількість компаній розуміють, що величезне значення має сприяння навчанню своїх співробітників за допомогою гнучких, економічно ефективних методів, розроблених із урахуванням індивідуальних потреб кожного користувача.</a:t>
            </a:r>
          </a:p>
          <a:p>
            <a:pPr indent="228600" algn="just">
              <a:lnSpc>
                <a:spcPct val="85000"/>
              </a:lnSpc>
              <a:spcBef>
                <a:spcPts val="0"/>
              </a:spcBef>
              <a:spcAft>
                <a:spcPts val="0"/>
              </a:spcAft>
            </a:pPr>
            <a:r>
              <a:rPr lang="uk-UA" sz="2400" b="1" dirty="0"/>
              <a:t>Вимірювання компетенцій.</a:t>
            </a:r>
            <a:r>
              <a:rPr lang="uk-UA" sz="2400" dirty="0"/>
              <a:t> У поєднанні зі сплеском корпоративного навчання </a:t>
            </a:r>
            <a:r>
              <a:rPr lang="uk-UA" sz="2400" dirty="0" err="1"/>
              <a:t>онлайн</a:t>
            </a:r>
            <a:r>
              <a:rPr lang="uk-UA" sz="2400" dirty="0"/>
              <a:t>, </a:t>
            </a:r>
            <a:r>
              <a:rPr lang="uk-UA" sz="2400" dirty="0" smtClean="0"/>
              <a:t>очікується </a:t>
            </a:r>
            <a:r>
              <a:rPr lang="uk-UA" sz="2400" dirty="0"/>
              <a:t>підвищена увага до пошуку кращих способів оцінювання компетенцій та вимірювання індивідуального прогресу у навчанні - до навчання, що базується на </a:t>
            </a:r>
            <a:r>
              <a:rPr lang="uk-UA" sz="2400" dirty="0" err="1"/>
              <a:t>компетенціях</a:t>
            </a:r>
            <a:r>
              <a:rPr lang="uk-UA" sz="2400" dirty="0"/>
              <a:t>. </a:t>
            </a:r>
            <a:endParaRPr lang="uk-UA" sz="2400" dirty="0" smtClean="0"/>
          </a:p>
          <a:p>
            <a:pPr indent="228600" algn="just">
              <a:lnSpc>
                <a:spcPct val="85000"/>
              </a:lnSpc>
              <a:spcBef>
                <a:spcPts val="0"/>
              </a:spcBef>
              <a:spcAft>
                <a:spcPts val="0"/>
              </a:spcAft>
            </a:pPr>
            <a:r>
              <a:rPr lang="uk-UA" sz="2400" dirty="0" smtClean="0"/>
              <a:t>Придбання програмного </a:t>
            </a:r>
            <a:r>
              <a:rPr lang="uk-UA" sz="2400" dirty="0"/>
              <a:t>продукту </a:t>
            </a:r>
            <a:r>
              <a:rPr lang="uk-UA" sz="2400" dirty="0" err="1"/>
              <a:t>Smarterer</a:t>
            </a:r>
            <a:r>
              <a:rPr lang="uk-UA" sz="2400" dirty="0"/>
              <a:t>, яке є головним пріоритетом компанії </a:t>
            </a:r>
            <a:r>
              <a:rPr lang="uk-UA" sz="2400" dirty="0" err="1"/>
              <a:t>Pluralsight</a:t>
            </a:r>
            <a:r>
              <a:rPr lang="uk-UA" sz="2400" dirty="0"/>
              <a:t> (сервісу </a:t>
            </a:r>
            <a:r>
              <a:rPr lang="uk-UA" sz="2400" dirty="0" err="1"/>
              <a:t>онлайн-навчання</a:t>
            </a:r>
            <a:r>
              <a:rPr lang="uk-UA" sz="2400" dirty="0"/>
              <a:t> для розробників ПЗ), дозволяє вимірювати за допомогою професійного тестування будь-який набір </a:t>
            </a:r>
            <a:r>
              <a:rPr lang="uk-UA" sz="2400" dirty="0" smtClean="0"/>
              <a:t>компетенцій</a:t>
            </a: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31219464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188640"/>
            <a:ext cx="8229600" cy="418058"/>
          </a:xfrm>
          <a:solidFill>
            <a:srgbClr val="FFFF00"/>
          </a:solidFill>
        </p:spPr>
        <p:txBody>
          <a:bodyPr/>
          <a:lstStyle/>
          <a:p>
            <a:r>
              <a:rPr lang="uk-UA" sz="3200" b="1" dirty="0" smtClean="0">
                <a:solidFill>
                  <a:srgbClr val="0070C0"/>
                </a:solidFill>
              </a:rPr>
              <a:t>Тенденції розвитку вищої освіти </a:t>
            </a:r>
            <a:endParaRPr lang="uk-UA" sz="3200" b="1" dirty="0">
              <a:solidFill>
                <a:srgbClr val="0070C0"/>
              </a:solidFill>
            </a:endParaRPr>
          </a:p>
        </p:txBody>
      </p:sp>
      <p:sp>
        <p:nvSpPr>
          <p:cNvPr id="14" name="Объект 13"/>
          <p:cNvSpPr>
            <a:spLocks noGrp="1"/>
          </p:cNvSpPr>
          <p:nvPr>
            <p:ph idx="4294967295"/>
          </p:nvPr>
        </p:nvSpPr>
        <p:spPr>
          <a:xfrm>
            <a:off x="323528" y="548680"/>
            <a:ext cx="8496944" cy="5577483"/>
          </a:xfrm>
        </p:spPr>
        <p:txBody>
          <a:bodyPr/>
          <a:lstStyle/>
          <a:p>
            <a:pPr marL="0" indent="363538" algn="just">
              <a:lnSpc>
                <a:spcPct val="83000"/>
              </a:lnSpc>
              <a:spcBef>
                <a:spcPts val="0"/>
              </a:spcBef>
            </a:pPr>
            <a:r>
              <a:rPr lang="uk-UA" sz="1800" dirty="0">
                <a:solidFill>
                  <a:srgbClr val="0070C0"/>
                </a:solidFill>
              </a:rPr>
              <a:t>Інтеграція навчально-методичних матеріалів у вигляді електронних баз знань з їх підтримкою та оновленням через Інтернет формує новий тип навчального, наукового, довідкового та тренінгового видання, що знаходить зараз поширення у світі як інтегрований навчально-атестаційний комплекс (ІНАК) </a:t>
            </a:r>
            <a:r>
              <a:rPr lang="uk-UA" sz="1800" dirty="0" smtClean="0">
                <a:solidFill>
                  <a:srgbClr val="0070C0"/>
                </a:solidFill>
              </a:rPr>
              <a:t>.</a:t>
            </a:r>
            <a:endParaRPr lang="uk-UA" sz="1800" dirty="0">
              <a:solidFill>
                <a:srgbClr val="0070C0"/>
              </a:solidFill>
            </a:endParaRPr>
          </a:p>
          <a:p>
            <a:pPr marL="0" indent="363538" algn="just">
              <a:lnSpc>
                <a:spcPct val="83000"/>
              </a:lnSpc>
              <a:spcBef>
                <a:spcPts val="0"/>
              </a:spcBef>
            </a:pPr>
            <a:r>
              <a:rPr lang="uk-UA" sz="1800" dirty="0">
                <a:solidFill>
                  <a:srgbClr val="0070C0"/>
                </a:solidFill>
              </a:rPr>
              <a:t>ІНАК – це сучасна інтерактивна система навчання, підвищення кваліфікації, надання інформаційно-довідкових послуг та атестації </a:t>
            </a:r>
            <a:r>
              <a:rPr lang="uk-UA" sz="1800" dirty="0" smtClean="0">
                <a:solidFill>
                  <a:srgbClr val="0070C0"/>
                </a:solidFill>
              </a:rPr>
              <a:t>слухачів, </a:t>
            </a:r>
            <a:r>
              <a:rPr lang="uk-UA" sz="1800" dirty="0">
                <a:solidFill>
                  <a:srgbClr val="0070C0"/>
                </a:solidFill>
              </a:rPr>
              <a:t>що має розроблятися із використанням новітніх дидактичних моделей та інформаційних технологій, вклю</a:t>
            </a:r>
            <a:r>
              <a:rPr lang="uk-UA" sz="2000" dirty="0">
                <a:solidFill>
                  <a:srgbClr val="0070C0"/>
                </a:solidFill>
              </a:rPr>
              <a:t>чаючи підтримку системи за допомогою  Інтернет або Інтранет технологій</a:t>
            </a:r>
            <a:r>
              <a:rPr lang="uk-UA" sz="2000" dirty="0" smtClean="0">
                <a:solidFill>
                  <a:srgbClr val="0070C0"/>
                </a:solidFill>
              </a:rPr>
              <a:t>.</a:t>
            </a:r>
            <a:endParaRPr lang="uk-UA" sz="2000" dirty="0">
              <a:solidFill>
                <a:srgbClr val="0070C0"/>
              </a:solidFill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2419890"/>
              </p:ext>
            </p:extLst>
          </p:nvPr>
        </p:nvGraphicFramePr>
        <p:xfrm>
          <a:off x="1354326" y="2813511"/>
          <a:ext cx="6892547" cy="4032448"/>
        </p:xfrm>
        <a:graphic>
          <a:graphicData uri="http://schemas.openxmlformats.org/drawingml/2006/table">
            <a:tbl>
              <a:tblPr firstRow="1" firstCol="1" bandRow="1"/>
              <a:tblGrid>
                <a:gridCol w="526055"/>
                <a:gridCol w="291009"/>
                <a:gridCol w="561233"/>
                <a:gridCol w="205596"/>
                <a:gridCol w="630787"/>
                <a:gridCol w="233447"/>
                <a:gridCol w="486082"/>
                <a:gridCol w="287812"/>
                <a:gridCol w="575623"/>
                <a:gridCol w="287812"/>
                <a:gridCol w="575623"/>
                <a:gridCol w="331783"/>
                <a:gridCol w="409332"/>
                <a:gridCol w="266225"/>
                <a:gridCol w="394141"/>
                <a:gridCol w="205596"/>
                <a:gridCol w="624391"/>
              </a:tblGrid>
              <a:tr h="300866">
                <a:tc gridSpan="17">
                  <a:txBody>
                    <a:bodyPr/>
                    <a:lstStyle/>
                    <a:p>
                      <a:pPr marR="46990"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ІНТЕГРОВАНИЙ   НАВЧАЛЬНО-АТЕСТАЦІЙНИЙ   КОМПЛЕКС (ІНАК)</a:t>
                      </a: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852456">
                <a:tc gridSpan="5">
                  <a:txBody>
                    <a:bodyPr/>
                    <a:lstStyle/>
                    <a:p>
                      <a:pPr marR="46990"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R="46990"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НАВЧАННЯ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46990"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marR="46990"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САМОКОНТРОЛЬ,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R="46990"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КОНТРОЛЬ   ЗНАНЬ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R="46990"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АТЕСТАЦІЯ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46990"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marR="46990"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ІНФОРМАЦІЙНО-ДОВІДКОВИЙ БЛОК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2155374">
                <a:tc>
                  <a:txBody>
                    <a:bodyPr/>
                    <a:lstStyle/>
                    <a:p>
                      <a:pPr marL="71755" marR="46990" algn="ctr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Тексти навчальних тем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71755" marR="46990" algn="ctr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(підручник)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46990" algn="ctr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46990" algn="ctr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Лекції з текстами навчальних тем в мультімедійному режимі 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46990" algn="ctr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46990" algn="ctr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“Ділові ігри”, семінари, конференції, банки даних „case-studies”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71755" marR="46990" algn="ctr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46990" algn="ctr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46990" algn="ctr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Тести  для самоконтролю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46990" algn="ctr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46990" algn="ctr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Тести  для контролю з банків даних ситуаційних питань 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46990" algn="ctr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46990" algn="ctr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Блок  завдань 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71755" marR="46990" algn="ctr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для атестації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46990" algn="ctr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46990" algn="ctr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Тезаурус термінів та понять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46990" algn="ctr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46990" algn="ctr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Законодавча   база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46990" algn="ctr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46990" algn="ctr">
                        <a:lnSpc>
                          <a:spcPct val="7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Інструкції, формуляри, методики та довідковий матеріал (</a:t>
                      </a:r>
                      <a:r>
                        <a:rPr lang="en-US" sz="10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CD</a:t>
                      </a:r>
                      <a:r>
                        <a:rPr lang="uk-UA" sz="10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)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600">
                <a:tc gridSpan="17">
                  <a:txBody>
                    <a:bodyPr/>
                    <a:lstStyle/>
                    <a:p>
                      <a:pPr marL="71755" marR="46990"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/>
                      </a:r>
                      <a:br>
                        <a:rPr lang="uk-UA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</a:b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284152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15">
                  <a:txBody>
                    <a:bodyPr/>
                    <a:lstStyle/>
                    <a:p>
                      <a:pPr marR="46990"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Блок оновлення через Інтернет-портал ІНАК</a:t>
                      </a: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9" name="Прямая соединительная линия 18"/>
          <p:cNvCxnSpPr>
            <a:cxnSpLocks noChangeShapeType="1"/>
          </p:cNvCxnSpPr>
          <p:nvPr/>
        </p:nvCxnSpPr>
        <p:spPr bwMode="auto">
          <a:xfrm flipV="1">
            <a:off x="4229100" y="11399838"/>
            <a:ext cx="0" cy="3429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" name="Прямая соединительная линия 19"/>
          <p:cNvCxnSpPr>
            <a:cxnSpLocks noChangeShapeType="1"/>
          </p:cNvCxnSpPr>
          <p:nvPr/>
        </p:nvCxnSpPr>
        <p:spPr bwMode="auto">
          <a:xfrm flipV="1">
            <a:off x="4800600" y="11399838"/>
            <a:ext cx="0" cy="3429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" name="Прямая соединительная линия 20"/>
          <p:cNvCxnSpPr>
            <a:cxnSpLocks noChangeShapeType="1"/>
          </p:cNvCxnSpPr>
          <p:nvPr/>
        </p:nvCxnSpPr>
        <p:spPr bwMode="auto">
          <a:xfrm flipV="1">
            <a:off x="5486400" y="11399838"/>
            <a:ext cx="0" cy="3429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" name="Прямая соединительная линия 21"/>
          <p:cNvCxnSpPr>
            <a:cxnSpLocks noChangeShapeType="1"/>
          </p:cNvCxnSpPr>
          <p:nvPr/>
        </p:nvCxnSpPr>
        <p:spPr bwMode="auto">
          <a:xfrm flipV="1">
            <a:off x="6127750" y="11399838"/>
            <a:ext cx="0" cy="3429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" name="Прямая соединительная линия 22"/>
          <p:cNvCxnSpPr>
            <a:cxnSpLocks noChangeShapeType="1"/>
          </p:cNvCxnSpPr>
          <p:nvPr/>
        </p:nvCxnSpPr>
        <p:spPr bwMode="auto">
          <a:xfrm flipV="1">
            <a:off x="6708775" y="11399838"/>
            <a:ext cx="0" cy="3429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" name="Прямая соединительная линия 23"/>
          <p:cNvCxnSpPr>
            <a:cxnSpLocks noChangeShapeType="1"/>
          </p:cNvCxnSpPr>
          <p:nvPr/>
        </p:nvCxnSpPr>
        <p:spPr bwMode="auto">
          <a:xfrm flipV="1">
            <a:off x="7394575" y="11399838"/>
            <a:ext cx="0" cy="3429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" name="Прямая соединительная линия 24"/>
          <p:cNvCxnSpPr>
            <a:cxnSpLocks noChangeShapeType="1"/>
          </p:cNvCxnSpPr>
          <p:nvPr/>
        </p:nvCxnSpPr>
        <p:spPr bwMode="auto">
          <a:xfrm flipV="1">
            <a:off x="8001000" y="11399838"/>
            <a:ext cx="0" cy="3429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" name="Прямая соединительная линия 25"/>
          <p:cNvCxnSpPr>
            <a:cxnSpLocks noChangeShapeType="1"/>
          </p:cNvCxnSpPr>
          <p:nvPr/>
        </p:nvCxnSpPr>
        <p:spPr bwMode="auto">
          <a:xfrm flipV="1">
            <a:off x="8572500" y="11399838"/>
            <a:ext cx="0" cy="3429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2298521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/>
          <a:lstStyle/>
          <a:p>
            <a:r>
              <a:rPr lang="uk-UA" sz="2800" b="1" dirty="0" smtClean="0">
                <a:solidFill>
                  <a:srgbClr val="0070C0"/>
                </a:solidFill>
              </a:rPr>
              <a:t>Тенденції розвитку вищої освіти </a:t>
            </a:r>
            <a:endParaRPr lang="uk-UA" sz="2800" b="1" dirty="0">
              <a:solidFill>
                <a:srgbClr val="0070C0"/>
              </a:solidFill>
            </a:endParaRPr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974724"/>
            <a:ext cx="7992888" cy="5622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74292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uk-UA" sz="2800" dirty="0" smtClean="0">
                <a:solidFill>
                  <a:schemeClr val="tx2"/>
                </a:solidFill>
              </a:rPr>
              <a:t>Проектно-орієнтовна підготовка фахівців</a:t>
            </a:r>
            <a:endParaRPr lang="uk-UA" sz="2800" dirty="0">
              <a:solidFill>
                <a:schemeClr val="tx2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9788A-DB5A-4D1E-A82D-A57BE4C2B45F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17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98946446"/>
              </p:ext>
            </p:extLst>
          </p:nvPr>
        </p:nvGraphicFramePr>
        <p:xfrm>
          <a:off x="539552" y="908720"/>
          <a:ext cx="8208912" cy="54726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3" name="Document" r:id="rId4" imgW="6119195" imgH="5529405" progId="Word.Document.8">
                  <p:embed/>
                </p:oleObj>
              </mc:Choice>
              <mc:Fallback>
                <p:oleObj name="Document" r:id="rId4" imgW="6119195" imgH="5529405" progId="Word.Documen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39552" y="908720"/>
                        <a:ext cx="8208912" cy="547260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86632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9788A-DB5A-4D1E-A82D-A57BE4C2B45F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18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ts val="2000"/>
              </a:lnSpc>
            </a:pPr>
            <a:r>
              <a:rPr lang="uk-UA" sz="2000" dirty="0" smtClean="0"/>
              <a:t>Структурно-логічна схема публічно-приватного партнерство для   реалізації національних і державних цільових програм, національних і пріоритетних інноваційно-інвестиційних проектів  </a:t>
            </a:r>
            <a:endParaRPr lang="uk-UA" sz="2000" dirty="0"/>
          </a:p>
        </p:txBody>
      </p:sp>
      <p:graphicFrame>
        <p:nvGraphicFramePr>
          <p:cNvPr id="6" name="Объект 5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82196387"/>
              </p:ext>
            </p:extLst>
          </p:nvPr>
        </p:nvGraphicFramePr>
        <p:xfrm>
          <a:off x="899592" y="1340768"/>
          <a:ext cx="7128792" cy="6192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6" name="Документ" r:id="rId5" imgW="6075246" imgH="6655839" progId="Word.Document.12">
                  <p:embed/>
                </p:oleObj>
              </mc:Choice>
              <mc:Fallback>
                <p:oleObj name="Документ" r:id="rId5" imgW="6075246" imgH="6655839" progId="Word.Document.12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2" y="1340768"/>
                        <a:ext cx="7128792" cy="6192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54917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  <a:solidFill>
            <a:srgbClr val="FFFF00"/>
          </a:solidFill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sz="2800" b="1" dirty="0" smtClean="0">
                <a:solidFill>
                  <a:schemeClr val="tx2"/>
                </a:solidFill>
              </a:rPr>
              <a:t/>
            </a:r>
            <a:br>
              <a:rPr lang="uk-UA" sz="2800" b="1" dirty="0" smtClean="0">
                <a:solidFill>
                  <a:schemeClr val="tx2"/>
                </a:solidFill>
              </a:rPr>
            </a:br>
            <a:r>
              <a:rPr lang="uk-UA" sz="2800" b="1" dirty="0" smtClean="0">
                <a:solidFill>
                  <a:srgbClr val="0070C0"/>
                </a:solidFill>
              </a:rPr>
              <a:t>Збільшення інтелектуального капіталу в системі  професійного навчання </a:t>
            </a:r>
            <a:br>
              <a:rPr lang="uk-UA" sz="2800" b="1" dirty="0" smtClean="0">
                <a:solidFill>
                  <a:srgbClr val="0070C0"/>
                </a:solidFill>
              </a:rPr>
            </a:br>
            <a:r>
              <a:rPr lang="uk-UA" sz="3200" b="1" dirty="0" smtClean="0">
                <a:solidFill>
                  <a:schemeClr val="tx2"/>
                </a:solidFill>
              </a:rPr>
              <a:t> </a:t>
            </a:r>
            <a:endParaRPr lang="uk-UA" sz="3200" b="1" dirty="0">
              <a:solidFill>
                <a:schemeClr val="tx2"/>
              </a:solidFill>
            </a:endParaRPr>
          </a:p>
        </p:txBody>
      </p:sp>
      <p:grpSp>
        <p:nvGrpSpPr>
          <p:cNvPr id="24579" name="Group 2"/>
          <p:cNvGrpSpPr>
            <a:grpSpLocks noGrp="1"/>
          </p:cNvGrpSpPr>
          <p:nvPr/>
        </p:nvGrpSpPr>
        <p:grpSpPr bwMode="auto">
          <a:xfrm>
            <a:off x="499963" y="1618874"/>
            <a:ext cx="8239125" cy="4690446"/>
            <a:chOff x="1524" y="9769"/>
            <a:chExt cx="9355" cy="4170"/>
          </a:xfrm>
        </p:grpSpPr>
        <p:sp>
          <p:nvSpPr>
            <p:cNvPr id="1027" name="AutoShape 3"/>
            <p:cNvSpPr>
              <a:spLocks noChangeArrowheads="1"/>
            </p:cNvSpPr>
            <p:nvPr/>
          </p:nvSpPr>
          <p:spPr bwMode="auto">
            <a:xfrm>
              <a:off x="4444" y="9769"/>
              <a:ext cx="3569" cy="977"/>
            </a:xfrm>
            <a:prstGeom prst="roundRect">
              <a:avLst>
                <a:gd name="adj" fmla="val 16667"/>
              </a:avLst>
            </a:prstGeom>
            <a:solidFill>
              <a:srgbClr val="FFFF00"/>
            </a:solidFill>
            <a:ln w="31750">
              <a:solidFill>
                <a:srgbClr val="4F81BD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uk-UA" sz="800" dirty="0">
                <a:solidFill>
                  <a:prstClr val="black"/>
                </a:solidFill>
                <a:latin typeface="Times New Roman" pitchFamily="18" charset="0"/>
                <a:cs typeface="Arial" pitchFamily="34" charset="0"/>
              </a:endParaRPr>
            </a:p>
            <a:p>
              <a:pPr algn="ctr">
                <a:defRPr/>
              </a:pPr>
              <a:r>
                <a:rPr lang="uk-UA" sz="2400" b="1" dirty="0">
                  <a:solidFill>
                    <a:srgbClr val="0070C0"/>
                  </a:solidFill>
                  <a:cs typeface="Arial" pitchFamily="34" charset="0"/>
                </a:rPr>
                <a:t>Інтелектуальний капітал</a:t>
              </a:r>
              <a:endParaRPr lang="uk-UA" sz="2400" dirty="0">
                <a:solidFill>
                  <a:prstClr val="black"/>
                </a:solidFill>
                <a:cs typeface="Arial" pitchFamily="34" charset="0"/>
              </a:endParaRPr>
            </a:p>
          </p:txBody>
        </p:sp>
        <p:sp>
          <p:nvSpPr>
            <p:cNvPr id="1028" name="Text Box 4"/>
            <p:cNvSpPr txBox="1">
              <a:spLocks noChangeArrowheads="1"/>
            </p:cNvSpPr>
            <p:nvPr/>
          </p:nvSpPr>
          <p:spPr bwMode="auto">
            <a:xfrm>
              <a:off x="1605" y="11413"/>
              <a:ext cx="2864" cy="670"/>
            </a:xfrm>
            <a:prstGeom prst="rect">
              <a:avLst/>
            </a:prstGeom>
            <a:solidFill>
              <a:srgbClr val="FFFF00"/>
            </a:solidFill>
            <a:ln w="31750">
              <a:solidFill>
                <a:srgbClr val="4F81BD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uk-UA" sz="1200" b="1" dirty="0">
                <a:solidFill>
                  <a:prstClr val="black"/>
                </a:solidFill>
                <a:latin typeface="Times New Roman" pitchFamily="18" charset="0"/>
                <a:cs typeface="Arial" pitchFamily="34" charset="0"/>
              </a:endParaRPr>
            </a:p>
            <a:p>
              <a:pPr algn="ctr">
                <a:defRPr/>
              </a:pPr>
              <a:r>
                <a:rPr lang="uk-UA" sz="2000" b="1" dirty="0">
                  <a:solidFill>
                    <a:srgbClr val="0070C0"/>
                  </a:solidFill>
                  <a:cs typeface="Arial" pitchFamily="34" charset="0"/>
                </a:rPr>
                <a:t>Людський капітал</a:t>
              </a:r>
              <a:endParaRPr lang="uk-UA" sz="2000" dirty="0">
                <a:solidFill>
                  <a:prstClr val="black"/>
                </a:solidFill>
                <a:cs typeface="Arial" pitchFamily="34" charset="0"/>
              </a:endParaRPr>
            </a:p>
          </p:txBody>
        </p:sp>
        <p:sp>
          <p:nvSpPr>
            <p:cNvPr id="24582" name="Text Box 5"/>
            <p:cNvSpPr txBox="1">
              <a:spLocks noChangeArrowheads="1"/>
            </p:cNvSpPr>
            <p:nvPr/>
          </p:nvSpPr>
          <p:spPr bwMode="auto">
            <a:xfrm>
              <a:off x="4830" y="11414"/>
              <a:ext cx="2865" cy="669"/>
            </a:xfrm>
            <a:prstGeom prst="rect">
              <a:avLst/>
            </a:prstGeom>
            <a:solidFill>
              <a:srgbClr val="FFFF00"/>
            </a:solidFill>
            <a:ln w="31750">
              <a:solidFill>
                <a:srgbClr val="4F81BD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uk-UA" sz="1400" b="1">
                  <a:solidFill>
                    <a:srgbClr val="0070C0"/>
                  </a:solidFill>
                  <a:latin typeface="Times New Roman" pitchFamily="18" charset="0"/>
                </a:rPr>
                <a:t>Організаційний (структурний) капітал</a:t>
              </a:r>
              <a:endParaRPr lang="uk-UA" sz="1400">
                <a:solidFill>
                  <a:prstClr val="black"/>
                </a:solidFill>
              </a:endParaRPr>
            </a:p>
          </p:txBody>
        </p:sp>
        <p:sp>
          <p:nvSpPr>
            <p:cNvPr id="24583" name="Text Box 6"/>
            <p:cNvSpPr txBox="1">
              <a:spLocks noChangeArrowheads="1"/>
            </p:cNvSpPr>
            <p:nvPr/>
          </p:nvSpPr>
          <p:spPr bwMode="auto">
            <a:xfrm>
              <a:off x="7932" y="11395"/>
              <a:ext cx="2865" cy="688"/>
            </a:xfrm>
            <a:prstGeom prst="rect">
              <a:avLst/>
            </a:prstGeom>
            <a:solidFill>
              <a:srgbClr val="FFFF00"/>
            </a:solidFill>
            <a:ln w="31750">
              <a:solidFill>
                <a:srgbClr val="4F81BD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uk-UA" sz="1600" b="1">
                  <a:solidFill>
                    <a:srgbClr val="0070C0"/>
                  </a:solidFill>
                  <a:latin typeface="Times New Roman" pitchFamily="18" charset="0"/>
                </a:rPr>
                <a:t>Споживчий (клієнтський) капітал</a:t>
              </a:r>
              <a:endParaRPr lang="uk-UA" sz="1600">
                <a:solidFill>
                  <a:prstClr val="black"/>
                </a:solidFill>
              </a:endParaRPr>
            </a:p>
          </p:txBody>
        </p:sp>
        <p:sp>
          <p:nvSpPr>
            <p:cNvPr id="1031" name="Text Box 7"/>
            <p:cNvSpPr txBox="1">
              <a:spLocks noChangeArrowheads="1"/>
            </p:cNvSpPr>
            <p:nvPr/>
          </p:nvSpPr>
          <p:spPr bwMode="auto">
            <a:xfrm>
              <a:off x="1524" y="12383"/>
              <a:ext cx="2864" cy="1414"/>
            </a:xfrm>
            <a:prstGeom prst="rect">
              <a:avLst/>
            </a:prstGeom>
            <a:solidFill>
              <a:srgbClr val="FFFF00"/>
            </a:solidFill>
            <a:ln w="31750">
              <a:solidFill>
                <a:srgbClr val="4F81BD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r>
                <a:rPr lang="uk-UA" sz="1400" b="1" dirty="0">
                  <a:solidFill>
                    <a:srgbClr val="0070C0"/>
                  </a:solidFill>
                  <a:cs typeface="Arial" pitchFamily="34" charset="0"/>
                </a:rPr>
                <a:t>Здоров’я , Знання</a:t>
              </a:r>
            </a:p>
            <a:p>
              <a:pPr algn="ctr">
                <a:defRPr/>
              </a:pPr>
              <a:r>
                <a:rPr lang="uk-UA" sz="1400" b="1" dirty="0">
                  <a:solidFill>
                    <a:srgbClr val="0070C0"/>
                  </a:solidFill>
                  <a:cs typeface="Arial" pitchFamily="34" charset="0"/>
                </a:rPr>
                <a:t>Навички</a:t>
              </a:r>
            </a:p>
            <a:p>
              <a:pPr algn="ctr">
                <a:defRPr/>
              </a:pPr>
              <a:r>
                <a:rPr lang="uk-UA" sz="1400" b="1" dirty="0">
                  <a:solidFill>
                    <a:srgbClr val="0070C0"/>
                  </a:solidFill>
                  <a:cs typeface="Arial" pitchFamily="34" charset="0"/>
                </a:rPr>
                <a:t>Творчі здібності</a:t>
              </a:r>
            </a:p>
            <a:p>
              <a:pPr algn="ctr">
                <a:defRPr/>
              </a:pPr>
              <a:r>
                <a:rPr lang="uk-UA" sz="1400" b="1" dirty="0">
                  <a:solidFill>
                    <a:srgbClr val="0070C0"/>
                  </a:solidFill>
                  <a:cs typeface="Arial" pitchFamily="34" charset="0"/>
                </a:rPr>
                <a:t>Моральні цінності</a:t>
              </a:r>
            </a:p>
            <a:p>
              <a:pPr algn="ctr">
                <a:defRPr/>
              </a:pPr>
              <a:r>
                <a:rPr lang="uk-UA" sz="1400" b="1" dirty="0">
                  <a:solidFill>
                    <a:srgbClr val="0070C0"/>
                  </a:solidFill>
                  <a:cs typeface="Arial" pitchFamily="34" charset="0"/>
                </a:rPr>
                <a:t>Культура праці</a:t>
              </a:r>
            </a:p>
            <a:p>
              <a:pPr algn="ctr">
                <a:defRPr/>
              </a:pPr>
              <a:r>
                <a:rPr lang="uk-UA" sz="1400" b="1" dirty="0">
                  <a:solidFill>
                    <a:srgbClr val="0070C0"/>
                  </a:solidFill>
                  <a:cs typeface="Arial" pitchFamily="34" charset="0"/>
                </a:rPr>
                <a:t>Інноваційна культура </a:t>
              </a:r>
              <a:endParaRPr lang="uk-UA" sz="1400" dirty="0">
                <a:solidFill>
                  <a:prstClr val="black"/>
                </a:solidFill>
                <a:cs typeface="Arial" pitchFamily="34" charset="0"/>
              </a:endParaRPr>
            </a:p>
          </p:txBody>
        </p:sp>
        <p:sp>
          <p:nvSpPr>
            <p:cNvPr id="24585" name="Text Box 8"/>
            <p:cNvSpPr txBox="1">
              <a:spLocks noChangeArrowheads="1"/>
            </p:cNvSpPr>
            <p:nvPr/>
          </p:nvSpPr>
          <p:spPr bwMode="auto">
            <a:xfrm>
              <a:off x="4850" y="12382"/>
              <a:ext cx="2859" cy="1557"/>
            </a:xfrm>
            <a:prstGeom prst="rect">
              <a:avLst/>
            </a:prstGeom>
            <a:solidFill>
              <a:srgbClr val="FFFF00"/>
            </a:solidFill>
            <a:ln w="31750">
              <a:solidFill>
                <a:srgbClr val="4F81BD"/>
              </a:solidFill>
              <a:miter lim="800000"/>
              <a:headEnd/>
              <a:tailEnd/>
            </a:ln>
          </p:spPr>
          <p:txBody>
            <a:bodyPr/>
            <a:lstStyle>
              <a:lvl1pPr indent="4572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lnSpc>
                  <a:spcPts val="1600"/>
                </a:lnSpc>
              </a:pPr>
              <a:r>
                <a:rPr lang="uk-UA" sz="1400" b="1">
                  <a:solidFill>
                    <a:srgbClr val="0070C0"/>
                  </a:solidFill>
                  <a:latin typeface="Times New Roman" pitchFamily="18" charset="0"/>
                </a:rPr>
                <a:t>Технічне та програмне забезпечення</a:t>
              </a:r>
            </a:p>
            <a:p>
              <a:pPr algn="ctr" eaLnBrk="1" hangingPunct="1">
                <a:lnSpc>
                  <a:spcPts val="1600"/>
                </a:lnSpc>
              </a:pPr>
              <a:r>
                <a:rPr lang="uk-UA" sz="1400" b="1">
                  <a:solidFill>
                    <a:srgbClr val="0070C0"/>
                  </a:solidFill>
                  <a:latin typeface="Times New Roman" pitchFamily="18" charset="0"/>
                </a:rPr>
                <a:t>Об’єкти промислової власності </a:t>
              </a:r>
            </a:p>
            <a:p>
              <a:pPr algn="ctr" eaLnBrk="1" hangingPunct="1">
                <a:lnSpc>
                  <a:spcPts val="1600"/>
                </a:lnSpc>
              </a:pPr>
              <a:r>
                <a:rPr lang="uk-UA" sz="1400" b="1">
                  <a:solidFill>
                    <a:srgbClr val="0070C0"/>
                  </a:solidFill>
                  <a:latin typeface="Times New Roman" pitchFamily="18" charset="0"/>
                </a:rPr>
                <a:t>Організаційна  структура</a:t>
              </a:r>
            </a:p>
            <a:p>
              <a:pPr algn="ctr" eaLnBrk="1" hangingPunct="1">
                <a:lnSpc>
                  <a:spcPts val="1600"/>
                </a:lnSpc>
              </a:pPr>
              <a:r>
                <a:rPr lang="uk-UA" sz="1400" b="1">
                  <a:solidFill>
                    <a:srgbClr val="0070C0"/>
                  </a:solidFill>
                  <a:latin typeface="Times New Roman" pitchFamily="18" charset="0"/>
                </a:rPr>
                <a:t>Культура організації</a:t>
              </a:r>
              <a:endParaRPr lang="uk-UA" sz="1400">
                <a:solidFill>
                  <a:prstClr val="black"/>
                </a:solidFill>
              </a:endParaRPr>
            </a:p>
          </p:txBody>
        </p:sp>
        <p:sp>
          <p:nvSpPr>
            <p:cNvPr id="24586" name="Text Box 9"/>
            <p:cNvSpPr txBox="1">
              <a:spLocks noChangeArrowheads="1"/>
            </p:cNvSpPr>
            <p:nvPr/>
          </p:nvSpPr>
          <p:spPr bwMode="auto">
            <a:xfrm>
              <a:off x="8014" y="12382"/>
              <a:ext cx="2865" cy="1344"/>
            </a:xfrm>
            <a:prstGeom prst="rect">
              <a:avLst/>
            </a:prstGeom>
            <a:solidFill>
              <a:srgbClr val="FFFF00"/>
            </a:solidFill>
            <a:ln w="31750">
              <a:solidFill>
                <a:srgbClr val="4F81BD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uk-UA" sz="1400" b="1">
                  <a:solidFill>
                    <a:srgbClr val="0070C0"/>
                  </a:solidFill>
                  <a:latin typeface="Times New Roman" pitchFamily="18" charset="0"/>
                </a:rPr>
                <a:t>Зв’язки з клієнтами</a:t>
              </a:r>
            </a:p>
            <a:p>
              <a:pPr algn="ctr" eaLnBrk="1" hangingPunct="1"/>
              <a:r>
                <a:rPr lang="uk-UA" sz="1400" b="1">
                  <a:solidFill>
                    <a:srgbClr val="0070C0"/>
                  </a:solidFill>
                  <a:latin typeface="Times New Roman" pitchFamily="18" charset="0"/>
                </a:rPr>
                <a:t>Інформація про клієнтів</a:t>
              </a:r>
            </a:p>
            <a:p>
              <a:pPr algn="ctr" eaLnBrk="1" hangingPunct="1"/>
              <a:r>
                <a:rPr lang="uk-UA" sz="1400" b="1">
                  <a:solidFill>
                    <a:srgbClr val="0070C0"/>
                  </a:solidFill>
                  <a:latin typeface="Times New Roman" pitchFamily="18" charset="0"/>
                </a:rPr>
                <a:t>Історія взаємовідносин з клієнтами</a:t>
              </a:r>
            </a:p>
            <a:p>
              <a:pPr algn="ctr" eaLnBrk="1" hangingPunct="1"/>
              <a:r>
                <a:rPr lang="uk-UA" sz="1400" b="1">
                  <a:solidFill>
                    <a:srgbClr val="0070C0"/>
                  </a:solidFill>
                  <a:latin typeface="Times New Roman" pitchFamily="18" charset="0"/>
                </a:rPr>
                <a:t>Гудвіл </a:t>
              </a:r>
              <a:endParaRPr lang="uk-UA" sz="1400">
                <a:solidFill>
                  <a:prstClr val="black"/>
                </a:solidFill>
              </a:endParaRPr>
            </a:p>
          </p:txBody>
        </p:sp>
        <p:cxnSp>
          <p:nvCxnSpPr>
            <p:cNvPr id="24587" name="AutoShape 10"/>
            <p:cNvCxnSpPr>
              <a:cxnSpLocks noChangeShapeType="1"/>
            </p:cNvCxnSpPr>
            <p:nvPr/>
          </p:nvCxnSpPr>
          <p:spPr bwMode="auto">
            <a:xfrm flipH="1">
              <a:off x="3045" y="10750"/>
              <a:ext cx="3120" cy="664"/>
            </a:xfrm>
            <a:prstGeom prst="straightConnector1">
              <a:avLst/>
            </a:prstGeom>
            <a:noFill/>
            <a:ln w="38100">
              <a:solidFill>
                <a:srgbClr val="0070C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4588" name="AutoShape 11"/>
            <p:cNvCxnSpPr>
              <a:cxnSpLocks noChangeShapeType="1"/>
            </p:cNvCxnSpPr>
            <p:nvPr/>
          </p:nvCxnSpPr>
          <p:spPr bwMode="auto">
            <a:xfrm>
              <a:off x="6165" y="10750"/>
              <a:ext cx="0" cy="664"/>
            </a:xfrm>
            <a:prstGeom prst="straightConnector1">
              <a:avLst/>
            </a:prstGeom>
            <a:noFill/>
            <a:ln w="38100">
              <a:solidFill>
                <a:srgbClr val="0070C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4589" name="AutoShape 12"/>
            <p:cNvCxnSpPr>
              <a:cxnSpLocks noChangeShapeType="1"/>
            </p:cNvCxnSpPr>
            <p:nvPr/>
          </p:nvCxnSpPr>
          <p:spPr bwMode="auto">
            <a:xfrm>
              <a:off x="6165" y="10747"/>
              <a:ext cx="3390" cy="664"/>
            </a:xfrm>
            <a:prstGeom prst="straightConnector1">
              <a:avLst/>
            </a:prstGeom>
            <a:noFill/>
            <a:ln w="38100">
              <a:solidFill>
                <a:srgbClr val="0070C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4590" name="AutoShape 13"/>
            <p:cNvCxnSpPr>
              <a:cxnSpLocks noChangeShapeType="1"/>
            </p:cNvCxnSpPr>
            <p:nvPr/>
          </p:nvCxnSpPr>
          <p:spPr bwMode="auto">
            <a:xfrm rot="5400000">
              <a:off x="2797" y="12270"/>
              <a:ext cx="373" cy="2"/>
            </a:xfrm>
            <a:prstGeom prst="straightConnector1">
              <a:avLst/>
            </a:prstGeom>
            <a:noFill/>
            <a:ln w="38100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4591" name="AutoShape 14"/>
            <p:cNvCxnSpPr>
              <a:cxnSpLocks noChangeShapeType="1"/>
              <a:endCxn id="24585" idx="0"/>
            </p:cNvCxnSpPr>
            <p:nvPr/>
          </p:nvCxnSpPr>
          <p:spPr bwMode="auto">
            <a:xfrm rot="16200000" flipH="1">
              <a:off x="6105" y="12208"/>
              <a:ext cx="299" cy="50"/>
            </a:xfrm>
            <a:prstGeom prst="straightConnector1">
              <a:avLst/>
            </a:prstGeom>
            <a:noFill/>
            <a:ln w="38100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4592" name="AutoShape 15"/>
            <p:cNvCxnSpPr>
              <a:cxnSpLocks noChangeShapeType="1"/>
            </p:cNvCxnSpPr>
            <p:nvPr/>
          </p:nvCxnSpPr>
          <p:spPr bwMode="auto">
            <a:xfrm rot="5400000">
              <a:off x="9243" y="12233"/>
              <a:ext cx="299" cy="2"/>
            </a:xfrm>
            <a:prstGeom prst="straightConnector1">
              <a:avLst/>
            </a:prstGeom>
            <a:noFill/>
            <a:ln w="38100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9788A-DB5A-4D1E-A82D-A57BE4C2B45F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19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9113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34082"/>
          </a:xfrm>
          <a:solidFill>
            <a:srgbClr val="FFFF00"/>
          </a:solidFill>
        </p:spPr>
        <p:txBody>
          <a:bodyPr>
            <a:noAutofit/>
          </a:bodyPr>
          <a:lstStyle/>
          <a:p>
            <a:r>
              <a:rPr lang="uk-UA" sz="2400" b="1" dirty="0" smtClean="0">
                <a:solidFill>
                  <a:srgbClr val="0070C0"/>
                </a:solidFill>
              </a:rPr>
              <a:t>Алгоритм визначення напрямів модернізації університетської та професійної післядипломної освіти  </a:t>
            </a:r>
            <a:endParaRPr lang="uk-UA" sz="2400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544616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indent="0" algn="just">
              <a:spcAft>
                <a:spcPts val="0"/>
              </a:spcAft>
              <a:buNone/>
            </a:pPr>
            <a:r>
              <a:rPr lang="uk-UA" sz="2000" dirty="0" smtClean="0">
                <a:latin typeface="Times New Roman"/>
                <a:ea typeface="Times New Roman"/>
              </a:rPr>
              <a:t>	В </a:t>
            </a:r>
            <a:r>
              <a:rPr lang="uk-UA" sz="2000" dirty="0">
                <a:latin typeface="Times New Roman"/>
                <a:ea typeface="Times New Roman"/>
              </a:rPr>
              <a:t>основі визначення напрямів модернізації університетської та професійної післядипломної освіти, що є заявлено однією із основних тематичних рубрик в предметній галузі роботи </a:t>
            </a:r>
            <a:r>
              <a:rPr lang="uk-UA" sz="2000" dirty="0" smtClean="0">
                <a:latin typeface="Times New Roman"/>
                <a:ea typeface="Times New Roman"/>
              </a:rPr>
              <a:t>Інтернет-конференції, </a:t>
            </a:r>
          </a:p>
          <a:p>
            <a:pPr indent="0" algn="just">
              <a:spcAft>
                <a:spcPts val="0"/>
              </a:spcAft>
              <a:buNone/>
            </a:pPr>
            <a:r>
              <a:rPr lang="uk-UA" sz="2000" dirty="0" smtClean="0">
                <a:latin typeface="Times New Roman"/>
                <a:ea typeface="Times New Roman"/>
              </a:rPr>
              <a:t>Актуальні </a:t>
            </a:r>
            <a:r>
              <a:rPr lang="uk-UA" sz="2000" dirty="0">
                <a:latin typeface="Times New Roman"/>
                <a:ea typeface="Times New Roman"/>
              </a:rPr>
              <a:t>проблеми університетської та професійної післядипломної освіти в кризових умовах покладений </a:t>
            </a:r>
            <a:r>
              <a:rPr lang="uk-UA" sz="2000" b="1" dirty="0">
                <a:latin typeface="Times New Roman"/>
                <a:ea typeface="Times New Roman"/>
              </a:rPr>
              <a:t>такий алгоритм :</a:t>
            </a:r>
          </a:p>
          <a:p>
            <a:pPr indent="450215" algn="just">
              <a:spcAft>
                <a:spcPts val="0"/>
              </a:spcAft>
            </a:pPr>
            <a:r>
              <a:rPr lang="uk-UA" sz="2000" dirty="0" smtClean="0">
                <a:latin typeface="Times New Roman"/>
                <a:ea typeface="Times New Roman"/>
              </a:rPr>
              <a:t>Місце </a:t>
            </a:r>
            <a:r>
              <a:rPr lang="uk-UA" sz="2000" dirty="0">
                <a:latin typeface="Times New Roman"/>
                <a:ea typeface="Times New Roman"/>
              </a:rPr>
              <a:t>освіти в стратегіях суспільного реформування, орієнтири та проблеми освітньої галузі та тенденції розвитку освіти у світі в контексті запровадження механізмів їх реалізації </a:t>
            </a:r>
            <a:r>
              <a:rPr lang="uk-UA" sz="2000" dirty="0" smtClean="0">
                <a:latin typeface="Times New Roman"/>
                <a:ea typeface="Times New Roman"/>
              </a:rPr>
              <a:t>:</a:t>
            </a:r>
          </a:p>
          <a:p>
            <a:pPr indent="450215" algn="just">
              <a:spcAft>
                <a:spcPts val="0"/>
              </a:spcAft>
            </a:pPr>
            <a:r>
              <a:rPr lang="uk-UA" sz="2000" dirty="0" smtClean="0">
                <a:latin typeface="Times New Roman"/>
                <a:ea typeface="Times New Roman"/>
              </a:rPr>
              <a:t>Аналіз </a:t>
            </a:r>
            <a:r>
              <a:rPr lang="uk-UA" sz="2000" dirty="0" err="1" smtClean="0">
                <a:latin typeface="Times New Roman"/>
                <a:ea typeface="Times New Roman"/>
              </a:rPr>
              <a:t>тенденцйї</a:t>
            </a:r>
            <a:r>
              <a:rPr lang="uk-UA" sz="2000" dirty="0" smtClean="0">
                <a:latin typeface="Times New Roman"/>
                <a:ea typeface="Times New Roman"/>
              </a:rPr>
              <a:t> </a:t>
            </a:r>
            <a:r>
              <a:rPr lang="uk-UA" sz="2000" dirty="0">
                <a:latin typeface="Times New Roman"/>
                <a:ea typeface="Times New Roman"/>
              </a:rPr>
              <a:t>розвитку сфери вищої освіти у світі з метою адаптації кращих практик розбудови ефективної національної системи вищої освіти у вітчизняний освітній простір. </a:t>
            </a:r>
            <a:endParaRPr lang="uk-UA" sz="20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852789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>
          <a:xfrm>
            <a:off x="500063" y="0"/>
            <a:ext cx="8229600" cy="1143000"/>
          </a:xfrm>
          <a:solidFill>
            <a:srgbClr val="FFFF00"/>
          </a:solidFill>
        </p:spPr>
        <p:txBody>
          <a:bodyPr>
            <a:normAutofit/>
          </a:bodyPr>
          <a:lstStyle/>
          <a:p>
            <a:pPr eaLnBrk="1" hangingPunct="1"/>
            <a:r>
              <a:rPr lang="uk-UA" sz="2800" b="1" dirty="0" smtClean="0">
                <a:solidFill>
                  <a:srgbClr val="0070C0"/>
                </a:solidFill>
              </a:rPr>
              <a:t>Вимір організаційного капіталу </a:t>
            </a:r>
            <a:br>
              <a:rPr lang="uk-UA" sz="2800" b="1" dirty="0" smtClean="0">
                <a:solidFill>
                  <a:srgbClr val="0070C0"/>
                </a:solidFill>
              </a:rPr>
            </a:br>
            <a:r>
              <a:rPr lang="uk-UA" sz="2800" b="1" dirty="0" smtClean="0">
                <a:solidFill>
                  <a:srgbClr val="0070C0"/>
                </a:solidFill>
              </a:rPr>
              <a:t>за видами економічної діяльності </a:t>
            </a:r>
          </a:p>
        </p:txBody>
      </p:sp>
      <p:sp>
        <p:nvSpPr>
          <p:cNvPr id="1028" name="Содержимое 2"/>
          <p:cNvSpPr>
            <a:spLocks noGrp="1"/>
          </p:cNvSpPr>
          <p:nvPr>
            <p:ph idx="1"/>
          </p:nvPr>
        </p:nvSpPr>
        <p:spPr>
          <a:xfrm>
            <a:off x="457200" y="1214438"/>
            <a:ext cx="8229600" cy="6030986"/>
          </a:xfrm>
        </p:spPr>
        <p:txBody>
          <a:bodyPr>
            <a:normAutofit/>
          </a:bodyPr>
          <a:lstStyle/>
          <a:p>
            <a:pPr eaLnBrk="1" hangingPunct="1"/>
            <a:endParaRPr lang="uk-UA" dirty="0" smtClean="0"/>
          </a:p>
          <a:p>
            <a:pPr eaLnBrk="1" hangingPunct="1"/>
            <a:endParaRPr lang="uk-UA" dirty="0"/>
          </a:p>
          <a:p>
            <a:pPr eaLnBrk="1" hangingPunct="1"/>
            <a:endParaRPr lang="uk-UA" dirty="0" smtClean="0"/>
          </a:p>
          <a:p>
            <a:pPr eaLnBrk="1" hangingPunct="1"/>
            <a:endParaRPr lang="uk-UA" dirty="0"/>
          </a:p>
          <a:p>
            <a:pPr eaLnBrk="1" hangingPunct="1"/>
            <a:endParaRPr lang="uk-UA" dirty="0" smtClean="0"/>
          </a:p>
          <a:p>
            <a:pPr eaLnBrk="1" hangingPunct="1"/>
            <a:endParaRPr lang="uk-UA" dirty="0"/>
          </a:p>
          <a:p>
            <a:pPr eaLnBrk="1" hangingPunct="1"/>
            <a:endParaRPr lang="uk-UA" dirty="0" smtClean="0"/>
          </a:p>
          <a:p>
            <a:pPr eaLnBrk="1" hangingPunct="1"/>
            <a:endParaRPr lang="uk-UA" dirty="0"/>
          </a:p>
          <a:p>
            <a:r>
              <a:rPr lang="uk-UA" sz="1700" dirty="0"/>
              <a:t>Стратегічні виклики ХХІ століття суспільству та економіці України: в 3 т. За ред. В.М. </a:t>
            </a:r>
            <a:r>
              <a:rPr lang="uk-UA" sz="1700" dirty="0" err="1"/>
              <a:t>Гейця</a:t>
            </a:r>
            <a:r>
              <a:rPr lang="uk-UA" sz="1700" dirty="0"/>
              <a:t>, В.П. </a:t>
            </a:r>
            <a:r>
              <a:rPr lang="uk-UA" sz="1700" dirty="0" err="1"/>
              <a:t>Семиноженка</a:t>
            </a:r>
            <a:r>
              <a:rPr lang="uk-UA" sz="1700" dirty="0"/>
              <a:t>, Б.Є. </a:t>
            </a:r>
            <a:r>
              <a:rPr lang="uk-UA" sz="1700" dirty="0" err="1"/>
              <a:t>Кваснюка</a:t>
            </a:r>
            <a:r>
              <a:rPr lang="uk-UA" sz="1700" dirty="0"/>
              <a:t>. – К.: </a:t>
            </a:r>
            <a:r>
              <a:rPr lang="uk-UA" sz="1700" dirty="0" err="1"/>
              <a:t>Феникм</a:t>
            </a:r>
            <a:r>
              <a:rPr lang="uk-UA" sz="1700" dirty="0"/>
              <a:t>, 2007. Т2. с. </a:t>
            </a:r>
          </a:p>
        </p:txBody>
      </p:sp>
      <p:sp>
        <p:nvSpPr>
          <p:cNvPr id="102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uk-UA">
              <a:solidFill>
                <a:prstClr val="black"/>
              </a:solidFill>
            </a:endParaRPr>
          </a:p>
        </p:txBody>
      </p:sp>
      <p:graphicFrame>
        <p:nvGraphicFramePr>
          <p:cNvPr id="1026" name="Objec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4446779"/>
              </p:ext>
            </p:extLst>
          </p:nvPr>
        </p:nvGraphicFramePr>
        <p:xfrm>
          <a:off x="1475656" y="1124744"/>
          <a:ext cx="6703938" cy="46805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1" name="Диаграмма" r:id="rId4" imgW="5696102" imgH="4400702" progId="Excel.Sheet.8">
                  <p:embed/>
                </p:oleObj>
              </mc:Choice>
              <mc:Fallback>
                <p:oleObj name="Диаграмма" r:id="rId4" imgW="5696102" imgH="4400702" progId="Excel.Shee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5656" y="1124744"/>
                        <a:ext cx="6703938" cy="468052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0" name="Rectangle 3"/>
          <p:cNvSpPr>
            <a:spLocks noChangeArrowheads="1"/>
          </p:cNvSpPr>
          <p:nvPr/>
        </p:nvSpPr>
        <p:spPr bwMode="auto">
          <a:xfrm>
            <a:off x="0" y="44005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uk-U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6573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50900"/>
          </a:xfrm>
          <a:solidFill>
            <a:srgbClr val="FFFF00"/>
          </a:solidFill>
        </p:spPr>
        <p:txBody>
          <a:bodyPr/>
          <a:lstStyle/>
          <a:p>
            <a:pPr eaLnBrk="1" hangingPunct="1"/>
            <a:r>
              <a:rPr lang="uk-UA" altLang="uk-UA" sz="2800" dirty="0" smtClean="0"/>
              <a:t>“</a:t>
            </a:r>
            <a:r>
              <a:rPr lang="uk-UA" altLang="uk-UA" sz="2800" b="1" dirty="0" smtClean="0">
                <a:solidFill>
                  <a:srgbClr val="0070C0"/>
                </a:solidFill>
              </a:rPr>
              <a:t>Технологія” реформ</a:t>
            </a:r>
            <a:endParaRPr lang="ru-RU" altLang="uk-UA" sz="2800" b="1" dirty="0" smtClean="0">
              <a:solidFill>
                <a:srgbClr val="0070C0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6DCA8"/>
          </a:solidFill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uk-UA" altLang="uk-UA" sz="2000" b="1" dirty="0" smtClean="0"/>
              <a:t>	Отже: </a:t>
            </a:r>
          </a:p>
          <a:p>
            <a:pPr marL="609600" indent="-609600" eaLnBrk="1" hangingPunct="1">
              <a:lnSpc>
                <a:spcPct val="90000"/>
              </a:lnSpc>
              <a:spcBef>
                <a:spcPct val="0"/>
              </a:spcBef>
              <a:buFontTx/>
              <a:buAutoNum type="arabicParenR"/>
            </a:pPr>
            <a:r>
              <a:rPr lang="uk-UA" altLang="uk-UA" sz="2000" b="1" dirty="0" smtClean="0"/>
              <a:t>є потреба в здійсненні реформ; </a:t>
            </a:r>
          </a:p>
          <a:p>
            <a:pPr marL="609600" indent="-609600" eaLnBrk="1" hangingPunct="1">
              <a:lnSpc>
                <a:spcPct val="90000"/>
              </a:lnSpc>
              <a:spcBef>
                <a:spcPct val="0"/>
              </a:spcBef>
              <a:buFontTx/>
              <a:buAutoNum type="arabicParenR"/>
            </a:pPr>
            <a:r>
              <a:rPr lang="uk-UA" altLang="uk-UA" sz="2000" b="1" dirty="0" smtClean="0"/>
              <a:t>як їх організувати?</a:t>
            </a:r>
          </a:p>
          <a:p>
            <a:pPr marL="609600" indent="-609600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uk-UA" altLang="uk-UA" sz="2000" b="1" dirty="0" smtClean="0"/>
          </a:p>
          <a:p>
            <a:pPr marL="609600" indent="-609600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uk-UA" altLang="uk-UA" sz="2000" b="1" dirty="0" smtClean="0"/>
              <a:t>	“Звичайний ланцюжок” управлінських рішень: </a:t>
            </a:r>
          </a:p>
          <a:p>
            <a:pPr marL="609600" indent="-609600" eaLnBrk="1" hangingPunct="1">
              <a:lnSpc>
                <a:spcPct val="90000"/>
              </a:lnSpc>
              <a:spcBef>
                <a:spcPct val="0"/>
              </a:spcBef>
            </a:pPr>
            <a:r>
              <a:rPr lang="uk-UA" altLang="uk-UA" sz="2000" b="1" dirty="0" smtClean="0"/>
              <a:t>аналіз стану та тенденцій </a:t>
            </a:r>
            <a:r>
              <a:rPr lang="uk-UA" altLang="uk-UA" sz="2000" b="1" dirty="0" smtClean="0">
                <a:cs typeface="Arial" pitchFamily="34" charset="0"/>
              </a:rPr>
              <a:t>→ </a:t>
            </a:r>
          </a:p>
          <a:p>
            <a:pPr marL="609600" indent="-609600" eaLnBrk="1" hangingPunct="1">
              <a:lnSpc>
                <a:spcPct val="90000"/>
              </a:lnSpc>
              <a:spcBef>
                <a:spcPct val="0"/>
              </a:spcBef>
            </a:pPr>
            <a:r>
              <a:rPr lang="uk-UA" altLang="uk-UA" sz="2000" b="1" dirty="0" smtClean="0">
                <a:cs typeface="Arial" pitchFamily="34" charset="0"/>
              </a:rPr>
              <a:t>концепція реформ → </a:t>
            </a:r>
          </a:p>
          <a:p>
            <a:pPr marL="609600" indent="-609600" eaLnBrk="1" hangingPunct="1">
              <a:lnSpc>
                <a:spcPct val="90000"/>
              </a:lnSpc>
              <a:spcBef>
                <a:spcPct val="0"/>
              </a:spcBef>
            </a:pPr>
            <a:r>
              <a:rPr lang="uk-UA" altLang="uk-UA" sz="2000" b="1" dirty="0" smtClean="0">
                <a:cs typeface="Arial" pitchFamily="34" charset="0"/>
              </a:rPr>
              <a:t>стратегічний акт (стратегія, доктрина) → </a:t>
            </a:r>
          </a:p>
          <a:p>
            <a:pPr marL="609600" indent="-609600" eaLnBrk="1" hangingPunct="1">
              <a:lnSpc>
                <a:spcPct val="90000"/>
              </a:lnSpc>
              <a:spcBef>
                <a:spcPct val="0"/>
              </a:spcBef>
            </a:pPr>
            <a:r>
              <a:rPr lang="uk-UA" altLang="uk-UA" sz="2000" b="1" dirty="0" smtClean="0">
                <a:cs typeface="Arial" pitchFamily="34" charset="0"/>
              </a:rPr>
              <a:t>закони, що забезпечують реформи → </a:t>
            </a:r>
          </a:p>
          <a:p>
            <a:pPr marL="609600" indent="-609600" eaLnBrk="1" hangingPunct="1">
              <a:lnSpc>
                <a:spcPct val="90000"/>
              </a:lnSpc>
              <a:spcBef>
                <a:spcPct val="0"/>
              </a:spcBef>
            </a:pPr>
            <a:r>
              <a:rPr lang="uk-UA" altLang="uk-UA" sz="2000" b="1" dirty="0" smtClean="0">
                <a:cs typeface="Arial" pitchFamily="34" charset="0"/>
              </a:rPr>
              <a:t>план заходів (“дорожня карта”) → </a:t>
            </a:r>
          </a:p>
          <a:p>
            <a:pPr marL="609600" indent="-609600" eaLnBrk="1" hangingPunct="1">
              <a:lnSpc>
                <a:spcPct val="90000"/>
              </a:lnSpc>
              <a:spcBef>
                <a:spcPct val="0"/>
              </a:spcBef>
            </a:pPr>
            <a:r>
              <a:rPr lang="uk-UA" altLang="uk-UA" sz="2000" b="1" dirty="0" smtClean="0">
                <a:cs typeface="Arial" pitchFamily="34" charset="0"/>
              </a:rPr>
              <a:t>Державна програма </a:t>
            </a:r>
          </a:p>
          <a:p>
            <a:pPr marL="609600" indent="-609600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uk-UA" altLang="uk-UA" sz="2000" b="1" dirty="0" smtClean="0"/>
              <a:t>	Тобто – формування бачення:</a:t>
            </a:r>
          </a:p>
          <a:p>
            <a:pPr marL="609600" indent="-609600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uk-UA" altLang="uk-UA" sz="2000" b="1" dirty="0" smtClean="0"/>
              <a:t>Бажаного (майбутнього) стану системи, що реформується;</a:t>
            </a:r>
          </a:p>
          <a:p>
            <a:pPr marL="609600" indent="-609600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uk-UA" altLang="uk-UA" sz="2000" b="1" dirty="0" smtClean="0"/>
              <a:t>Стратегії трансформацій</a:t>
            </a:r>
          </a:p>
          <a:p>
            <a:pPr marL="609600" indent="-609600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uk-UA" altLang="uk-UA" sz="2000" b="1" dirty="0" smtClean="0"/>
              <a:t>Ресурсного забезпечення (зокрема – законодавчого) </a:t>
            </a:r>
            <a:endParaRPr lang="ru-RU" altLang="uk-UA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11509287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>
            <a:normAutofit fontScale="90000"/>
          </a:bodyPr>
          <a:lstStyle/>
          <a:p>
            <a:pPr>
              <a:lnSpc>
                <a:spcPts val="2000"/>
              </a:lnSpc>
            </a:pPr>
            <a:r>
              <a:rPr lang="ru-RU" sz="2200" b="1" dirty="0" smtClean="0">
                <a:solidFill>
                  <a:srgbClr val="0070C0"/>
                </a:solidFill>
              </a:rPr>
              <a:t/>
            </a:r>
            <a:br>
              <a:rPr lang="ru-RU" sz="2200" b="1" dirty="0" smtClean="0">
                <a:solidFill>
                  <a:srgbClr val="0070C0"/>
                </a:solidFill>
              </a:rPr>
            </a:br>
            <a:r>
              <a:rPr lang="ru-RU" sz="2200" b="1" dirty="0" err="1" smtClean="0">
                <a:solidFill>
                  <a:srgbClr val="0070C0"/>
                </a:solidFill>
              </a:rPr>
              <a:t>Інституціональна</a:t>
            </a:r>
            <a:r>
              <a:rPr lang="ru-RU" sz="2200" b="1" dirty="0" smtClean="0">
                <a:solidFill>
                  <a:srgbClr val="0070C0"/>
                </a:solidFill>
              </a:rPr>
              <a:t> </a:t>
            </a:r>
            <a:r>
              <a:rPr lang="ru-RU" sz="2200" b="1" dirty="0" err="1">
                <a:solidFill>
                  <a:srgbClr val="0070C0"/>
                </a:solidFill>
              </a:rPr>
              <a:t>спроможність</a:t>
            </a:r>
            <a:r>
              <a:rPr lang="ru-RU" sz="2200" b="1" dirty="0">
                <a:solidFill>
                  <a:srgbClr val="0070C0"/>
                </a:solidFill>
              </a:rPr>
              <a:t> органу (</a:t>
            </a:r>
            <a:r>
              <a:rPr lang="ru-RU" sz="2200" b="1" dirty="0" err="1">
                <a:solidFill>
                  <a:srgbClr val="0070C0"/>
                </a:solidFill>
              </a:rPr>
              <a:t>організації</a:t>
            </a:r>
            <a:r>
              <a:rPr lang="ru-RU" sz="2200" b="1" dirty="0">
                <a:solidFill>
                  <a:srgbClr val="0070C0"/>
                </a:solidFill>
              </a:rPr>
              <a:t>) </a:t>
            </a:r>
            <a:r>
              <a:rPr lang="ru-RU" sz="2200" b="1" dirty="0" err="1">
                <a:solidFill>
                  <a:srgbClr val="0070C0"/>
                </a:solidFill>
              </a:rPr>
              <a:t>або</a:t>
            </a:r>
            <a:r>
              <a:rPr lang="ru-RU" sz="2200" b="1" dirty="0">
                <a:solidFill>
                  <a:srgbClr val="0070C0"/>
                </a:solidFill>
              </a:rPr>
              <a:t> </a:t>
            </a:r>
            <a:r>
              <a:rPr lang="ru-RU" sz="2200" b="1" dirty="0" err="1">
                <a:solidFill>
                  <a:srgbClr val="0070C0"/>
                </a:solidFill>
              </a:rPr>
              <a:t>системи</a:t>
            </a:r>
            <a:r>
              <a:rPr lang="ru-RU" sz="2200" b="1" dirty="0">
                <a:solidFill>
                  <a:srgbClr val="0070C0"/>
                </a:solidFill>
              </a:rPr>
              <a:t> </a:t>
            </a:r>
            <a:r>
              <a:rPr lang="ru-RU" sz="2200" b="1" dirty="0" err="1">
                <a:solidFill>
                  <a:srgbClr val="0070C0"/>
                </a:solidFill>
              </a:rPr>
              <a:t>органів</a:t>
            </a:r>
            <a:r>
              <a:rPr lang="ru-RU" sz="2200" b="1" dirty="0">
                <a:solidFill>
                  <a:srgbClr val="0070C0"/>
                </a:solidFill>
              </a:rPr>
              <a:t> та </a:t>
            </a:r>
            <a:r>
              <a:rPr lang="ru-RU" sz="2200" b="1" dirty="0" err="1">
                <a:solidFill>
                  <a:srgbClr val="0070C0"/>
                </a:solidFill>
              </a:rPr>
              <a:t>організацій</a:t>
            </a:r>
            <a:r>
              <a:rPr lang="ru-RU" sz="2200" b="1" dirty="0">
                <a:solidFill>
                  <a:srgbClr val="0070C0"/>
                </a:solidFill>
              </a:rPr>
              <a:t> </a:t>
            </a:r>
            <a:r>
              <a:rPr lang="ru-RU" sz="2200" b="1" dirty="0" err="1">
                <a:solidFill>
                  <a:srgbClr val="0070C0"/>
                </a:solidFill>
              </a:rPr>
              <a:t>щодо</a:t>
            </a:r>
            <a:r>
              <a:rPr lang="ru-RU" sz="2200" b="1" dirty="0">
                <a:solidFill>
                  <a:srgbClr val="0070C0"/>
                </a:solidFill>
              </a:rPr>
              <a:t> </a:t>
            </a:r>
            <a:r>
              <a:rPr lang="ru-RU" sz="2200" b="1" dirty="0" err="1">
                <a:solidFill>
                  <a:srgbClr val="0070C0"/>
                </a:solidFill>
              </a:rPr>
              <a:t>впровадження</a:t>
            </a:r>
            <a:r>
              <a:rPr lang="ru-RU" sz="2200" b="1" dirty="0">
                <a:solidFill>
                  <a:srgbClr val="0070C0"/>
                </a:solidFill>
              </a:rPr>
              <a:t> </a:t>
            </a:r>
            <a:r>
              <a:rPr lang="ru-RU" sz="2200" b="1" dirty="0" err="1">
                <a:solidFill>
                  <a:srgbClr val="0070C0"/>
                </a:solidFill>
              </a:rPr>
              <a:t>державної</a:t>
            </a:r>
            <a:r>
              <a:rPr lang="ru-RU" sz="2200" b="1" dirty="0">
                <a:solidFill>
                  <a:srgbClr val="0070C0"/>
                </a:solidFill>
              </a:rPr>
              <a:t> </a:t>
            </a:r>
            <a:r>
              <a:rPr lang="ru-RU" sz="2200" b="1" dirty="0" err="1">
                <a:solidFill>
                  <a:srgbClr val="0070C0"/>
                </a:solidFill>
              </a:rPr>
              <a:t>політики</a:t>
            </a:r>
            <a:r>
              <a:rPr lang="ru-RU" sz="2200" b="1" dirty="0">
                <a:solidFill>
                  <a:srgbClr val="0070C0"/>
                </a:solidFill>
              </a:rPr>
              <a:t>, </a:t>
            </a:r>
            <a:r>
              <a:rPr lang="ru-RU" sz="2200" b="1" dirty="0" err="1" smtClean="0">
                <a:solidFill>
                  <a:srgbClr val="0070C0"/>
                </a:solidFill>
              </a:rPr>
              <a:t>розвтитку</a:t>
            </a:r>
            <a:r>
              <a:rPr lang="ru-RU" sz="2200" b="1" dirty="0" smtClean="0">
                <a:solidFill>
                  <a:srgbClr val="0070C0"/>
                </a:solidFill>
              </a:rPr>
              <a:t> </a:t>
            </a:r>
            <a:r>
              <a:rPr lang="ru-RU" sz="2200" b="1" dirty="0" err="1" smtClean="0">
                <a:solidFill>
                  <a:srgbClr val="0070C0"/>
                </a:solidFill>
              </a:rPr>
              <a:t>системи</a:t>
            </a:r>
            <a:r>
              <a:rPr lang="ru-RU" sz="2200" b="1" dirty="0" smtClean="0">
                <a:solidFill>
                  <a:srgbClr val="0070C0"/>
                </a:solidFill>
              </a:rPr>
              <a:t>  </a:t>
            </a:r>
            <a:r>
              <a:rPr lang="ru-RU" sz="2200" b="1" dirty="0" err="1" smtClean="0">
                <a:solidFill>
                  <a:srgbClr val="0070C0"/>
                </a:solidFill>
              </a:rPr>
              <a:t>післядипломної</a:t>
            </a:r>
            <a:r>
              <a:rPr lang="ru-RU" sz="2200" b="1" dirty="0" smtClean="0">
                <a:solidFill>
                  <a:srgbClr val="0070C0"/>
                </a:solidFill>
              </a:rPr>
              <a:t> </a:t>
            </a:r>
            <a:r>
              <a:rPr lang="ru-RU" sz="2200" b="1" dirty="0" err="1" smtClean="0">
                <a:solidFill>
                  <a:srgbClr val="0070C0"/>
                </a:solidFill>
              </a:rPr>
              <a:t>освіти</a:t>
            </a:r>
            <a:r>
              <a:rPr lang="ru-RU" sz="2200" b="1" dirty="0" smtClean="0">
                <a:solidFill>
                  <a:srgbClr val="0070C0"/>
                </a:solidFill>
              </a:rPr>
              <a:t> 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544616"/>
          </a:xfrm>
        </p:spPr>
        <p:txBody>
          <a:bodyPr>
            <a:normAutofit fontScale="25000" lnSpcReduction="20000"/>
          </a:bodyPr>
          <a:lstStyle/>
          <a:p>
            <a:pPr algn="just"/>
            <a:r>
              <a:rPr lang="uk-UA" sz="8800" dirty="0" smtClean="0"/>
              <a:t>- </a:t>
            </a:r>
            <a:r>
              <a:rPr lang="uk-UA" sz="8800" i="1" dirty="0" smtClean="0">
                <a:solidFill>
                  <a:srgbClr val="0070C0"/>
                </a:solidFill>
              </a:rPr>
              <a:t>повну законодавчу базу, що врегульовує діяльність і правовідносини у визначеній сфері запровадження політики або публічного управління;</a:t>
            </a:r>
            <a:r>
              <a:rPr lang="uk-UA" sz="8800" dirty="0" smtClean="0">
                <a:solidFill>
                  <a:srgbClr val="0070C0"/>
                </a:solidFill>
              </a:rPr>
              <a:t> </a:t>
            </a:r>
          </a:p>
          <a:p>
            <a:pPr algn="just"/>
            <a:r>
              <a:rPr lang="uk-UA" sz="8800" dirty="0" smtClean="0">
                <a:solidFill>
                  <a:srgbClr val="0070C0"/>
                </a:solidFill>
              </a:rPr>
              <a:t>- </a:t>
            </a:r>
            <a:r>
              <a:rPr lang="uk-UA" sz="8800" i="1" dirty="0" smtClean="0">
                <a:solidFill>
                  <a:srgbClr val="0070C0"/>
                </a:solidFill>
              </a:rPr>
              <a:t>розвинену і достатню структуру повноважних органів, організацій (інституцій), а також підвідомчої або супутньої інфраструктури, що разом через встановлені законодавством механізми здійснюють реалізацію державної політики;</a:t>
            </a:r>
            <a:endParaRPr lang="uk-UA" sz="8800" dirty="0" smtClean="0">
              <a:solidFill>
                <a:srgbClr val="0070C0"/>
              </a:solidFill>
            </a:endParaRPr>
          </a:p>
          <a:p>
            <a:pPr algn="just"/>
            <a:r>
              <a:rPr lang="uk-UA" sz="8800" dirty="0" smtClean="0">
                <a:solidFill>
                  <a:srgbClr val="0070C0"/>
                </a:solidFill>
              </a:rPr>
              <a:t>- </a:t>
            </a:r>
            <a:r>
              <a:rPr lang="uk-UA" sz="8800" i="1" dirty="0" smtClean="0">
                <a:solidFill>
                  <a:srgbClr val="0070C0"/>
                </a:solidFill>
              </a:rPr>
              <a:t>сприятливість до впровадження політики (управління)  її суб’єктів, а також наявність відповідних умов на об’єктах реалізації політики;</a:t>
            </a:r>
            <a:r>
              <a:rPr lang="uk-UA" sz="8800" dirty="0" smtClean="0">
                <a:solidFill>
                  <a:srgbClr val="0070C0"/>
                </a:solidFill>
              </a:rPr>
              <a:t> </a:t>
            </a:r>
          </a:p>
          <a:p>
            <a:pPr algn="just"/>
            <a:r>
              <a:rPr lang="uk-UA" sz="8800" dirty="0" smtClean="0">
                <a:solidFill>
                  <a:srgbClr val="0070C0"/>
                </a:solidFill>
              </a:rPr>
              <a:t>- </a:t>
            </a:r>
            <a:r>
              <a:rPr lang="uk-UA" sz="8800" i="1" dirty="0" smtClean="0">
                <a:solidFill>
                  <a:srgbClr val="0070C0"/>
                </a:solidFill>
              </a:rPr>
              <a:t>компліментарність формальної складової (законодавство) і неформальної складової (культура, поведінка, мотивація, компетентність державних службовців і посадових осіб місцевого самоврядування та іншого персоналу, що здійснюють діяльність у сфері запровадження політики);</a:t>
            </a:r>
            <a:endParaRPr lang="uk-UA" sz="8800" dirty="0" smtClean="0">
              <a:solidFill>
                <a:srgbClr val="0070C0"/>
              </a:solidFill>
            </a:endParaRPr>
          </a:p>
          <a:p>
            <a:pPr algn="just"/>
            <a:r>
              <a:rPr lang="uk-UA" sz="8800" i="1" dirty="0" smtClean="0">
                <a:solidFill>
                  <a:srgbClr val="0070C0"/>
                </a:solidFill>
              </a:rPr>
              <a:t>- релевантне ресурсне забезпечення для виконання у повному обсязі покладених завдань.  </a:t>
            </a:r>
            <a:endParaRPr lang="uk-UA" sz="8800" dirty="0" smtClean="0">
              <a:solidFill>
                <a:srgbClr val="0070C0"/>
              </a:solidFill>
            </a:endParaRPr>
          </a:p>
          <a:p>
            <a:endParaRPr lang="uk-UA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4240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  <a:solidFill>
            <a:srgbClr val="FFFF00"/>
          </a:solidFill>
        </p:spPr>
        <p:txBody>
          <a:bodyPr>
            <a:noAutofit/>
          </a:bodyPr>
          <a:lstStyle/>
          <a:p>
            <a:r>
              <a:rPr lang="uk-UA" sz="3200" b="1" dirty="0" smtClean="0">
                <a:solidFill>
                  <a:srgbClr val="0070C0"/>
                </a:solidFill>
              </a:rPr>
              <a:t>Стратегія суспільних реформ в Україні </a:t>
            </a:r>
            <a:endParaRPr lang="uk-UA" sz="3200" b="1" dirty="0">
              <a:solidFill>
                <a:srgbClr val="0070C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692696"/>
            <a:ext cx="8712968" cy="61653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  <a:extLst/>
        </p:spPr>
      </p:pic>
    </p:spTree>
    <p:extLst>
      <p:ext uri="{BB962C8B-B14F-4D97-AF65-F5344CB8AC3E}">
        <p14:creationId xmlns:p14="http://schemas.microsoft.com/office/powerpoint/2010/main" val="34816384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Autofit/>
          </a:bodyPr>
          <a:lstStyle/>
          <a:p>
            <a:r>
              <a:rPr lang="ru-RU" sz="3000" b="1" dirty="0" err="1" smtClean="0">
                <a:solidFill>
                  <a:srgbClr val="0070C0"/>
                </a:solidFill>
              </a:rPr>
              <a:t>Стратегія</a:t>
            </a:r>
            <a:r>
              <a:rPr lang="ru-RU" sz="3000" b="1" dirty="0" smtClean="0">
                <a:solidFill>
                  <a:srgbClr val="0070C0"/>
                </a:solidFill>
              </a:rPr>
              <a:t> </a:t>
            </a:r>
            <a:r>
              <a:rPr lang="ru-RU" sz="3000" b="1" dirty="0">
                <a:solidFill>
                  <a:srgbClr val="0070C0"/>
                </a:solidFill>
              </a:rPr>
              <a:t>реформ </a:t>
            </a:r>
            <a:r>
              <a:rPr lang="ru-RU" sz="3000" b="1" dirty="0" smtClean="0">
                <a:solidFill>
                  <a:srgbClr val="0070C0"/>
                </a:solidFill>
              </a:rPr>
              <a:t>2020 4 </a:t>
            </a:r>
            <a:r>
              <a:rPr lang="ru-RU" sz="3000" b="1" dirty="0" err="1">
                <a:solidFill>
                  <a:srgbClr val="0070C0"/>
                </a:solidFill>
              </a:rPr>
              <a:t>вектори</a:t>
            </a:r>
            <a:r>
              <a:rPr lang="ru-RU" sz="3000" b="1" dirty="0">
                <a:solidFill>
                  <a:srgbClr val="0070C0"/>
                </a:solidFill>
              </a:rPr>
              <a:t> </a:t>
            </a:r>
            <a:r>
              <a:rPr lang="ru-RU" sz="3000" b="1" dirty="0" err="1">
                <a:solidFill>
                  <a:srgbClr val="0070C0"/>
                </a:solidFill>
              </a:rPr>
              <a:t>руху</a:t>
            </a:r>
            <a:r>
              <a:rPr lang="ru-RU" sz="3000" b="1" dirty="0">
                <a:solidFill>
                  <a:srgbClr val="0070C0"/>
                </a:solidFill>
              </a:rPr>
              <a:t> : </a:t>
            </a:r>
            <a:br>
              <a:rPr lang="ru-RU" sz="3000" b="1" dirty="0">
                <a:solidFill>
                  <a:srgbClr val="0070C0"/>
                </a:solidFill>
              </a:rPr>
            </a:br>
            <a:r>
              <a:rPr lang="ru-RU" sz="3000" b="1" dirty="0" err="1">
                <a:solidFill>
                  <a:srgbClr val="0070C0"/>
                </a:solidFill>
              </a:rPr>
              <a:t>Розвиток</a:t>
            </a:r>
            <a:r>
              <a:rPr lang="ru-RU" sz="3000" b="1" dirty="0">
                <a:solidFill>
                  <a:srgbClr val="0070C0"/>
                </a:solidFill>
              </a:rPr>
              <a:t>, </a:t>
            </a:r>
            <a:r>
              <a:rPr lang="ru-RU" sz="3000" b="1" dirty="0" err="1">
                <a:solidFill>
                  <a:srgbClr val="0070C0"/>
                </a:solidFill>
              </a:rPr>
              <a:t>Безпека</a:t>
            </a:r>
            <a:r>
              <a:rPr lang="ru-RU" sz="3000" b="1" dirty="0">
                <a:solidFill>
                  <a:srgbClr val="0070C0"/>
                </a:solidFill>
              </a:rPr>
              <a:t>, </a:t>
            </a:r>
            <a:r>
              <a:rPr lang="ru-RU" sz="3000" b="1" dirty="0" err="1" smtClean="0">
                <a:solidFill>
                  <a:srgbClr val="0070C0"/>
                </a:solidFill>
              </a:rPr>
              <a:t>Відповідальність</a:t>
            </a:r>
            <a:r>
              <a:rPr lang="ru-RU" sz="3000" b="1" dirty="0" smtClean="0">
                <a:solidFill>
                  <a:srgbClr val="0070C0"/>
                </a:solidFill>
              </a:rPr>
              <a:t> </a:t>
            </a:r>
            <a:r>
              <a:rPr lang="ru-RU" sz="3000" b="1" dirty="0" err="1" smtClean="0">
                <a:solidFill>
                  <a:srgbClr val="0070C0"/>
                </a:solidFill>
              </a:rPr>
              <a:t>Гордість</a:t>
            </a:r>
            <a:r>
              <a:rPr lang="ru-RU" sz="3000" b="1" dirty="0" smtClean="0">
                <a:solidFill>
                  <a:srgbClr val="0070C0"/>
                </a:solidFill>
              </a:rPr>
              <a:t> </a:t>
            </a:r>
            <a:endParaRPr lang="uk-UA" sz="3000" b="1" dirty="0">
              <a:solidFill>
                <a:srgbClr val="0070C0"/>
              </a:solidFill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41062356"/>
              </p:ext>
            </p:extLst>
          </p:nvPr>
        </p:nvGraphicFramePr>
        <p:xfrm>
          <a:off x="611560" y="1772816"/>
          <a:ext cx="8223368" cy="388843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65252"/>
                <a:gridCol w="4458116"/>
              </a:tblGrid>
              <a:tr h="388843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800" dirty="0">
                          <a:effectLst/>
                        </a:rPr>
                        <a:t>Вектор ВІДПОВІДАЛЬНІСТЬ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800" dirty="0">
                          <a:effectLst/>
                        </a:rPr>
                        <a:t>(14 позицій)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800" dirty="0">
                          <a:effectLst/>
                        </a:rPr>
                        <a:t>13. Реформа освіти</a:t>
                      </a:r>
                      <a:endParaRPr lang="uk-UA" sz="2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effectLst/>
                        </a:rPr>
                        <a:t>Вектор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effectLst/>
                        </a:rPr>
                        <a:t> </a:t>
                      </a:r>
                      <a:r>
                        <a:rPr lang="uk-UA" sz="2800" dirty="0">
                          <a:effectLst/>
                        </a:rPr>
                        <a:t>ГОРДІСТЬ </a:t>
                      </a:r>
                      <a:endParaRPr lang="uk-UA" sz="2800" dirty="0" smtClean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effectLst/>
                        </a:rPr>
                        <a:t>(</a:t>
                      </a:r>
                      <a:r>
                        <a:rPr lang="uk-UA" sz="2400" dirty="0">
                          <a:effectLst/>
                        </a:rPr>
                        <a:t>13 позицій)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</a:rPr>
                        <a:t>1</a:t>
                      </a:r>
                      <a:r>
                        <a:rPr lang="uk-UA" sz="2400" b="0" dirty="0">
                          <a:effectLst/>
                        </a:rPr>
                        <a:t>. Програма популяризації України в світі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</a:rPr>
                        <a:t>4. Програма розвитку інновацій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</a:rPr>
                        <a:t>6. Реформа державної політики у сфері наук та досліджень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</a:rPr>
                        <a:t>7. Українська космічна програма</a:t>
                      </a:r>
                      <a:endParaRPr lang="uk-UA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542517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008112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uk-UA" sz="2800" b="1" dirty="0">
                <a:solidFill>
                  <a:srgbClr val="0070C0"/>
                </a:solidFill>
                <a:latin typeface="Times New Roman"/>
                <a:ea typeface="Times New Roman"/>
              </a:rPr>
              <a:t>КОАЛІЦІЙНА УГОДА</a:t>
            </a:r>
            <a:r>
              <a:rPr lang="uk-UA" sz="2800" dirty="0">
                <a:solidFill>
                  <a:srgbClr val="0070C0"/>
                </a:solidFill>
                <a:latin typeface="Times New Roman"/>
                <a:ea typeface="Times New Roman"/>
              </a:rPr>
              <a:t/>
            </a:r>
            <a:br>
              <a:rPr lang="uk-UA" sz="2800" dirty="0">
                <a:solidFill>
                  <a:srgbClr val="0070C0"/>
                </a:solidFill>
                <a:latin typeface="Times New Roman"/>
                <a:ea typeface="Times New Roman"/>
              </a:rPr>
            </a:br>
            <a:r>
              <a:rPr lang="uk-UA" sz="2800" b="1" dirty="0">
                <a:solidFill>
                  <a:srgbClr val="0070C0"/>
                </a:solidFill>
                <a:latin typeface="Times New Roman"/>
                <a:ea typeface="Times New Roman"/>
              </a:rPr>
              <a:t>2. Якісна освіта. Сучасна наука та інновації</a:t>
            </a:r>
            <a:endParaRPr lang="uk-UA" sz="2800" dirty="0">
              <a:solidFill>
                <a:srgbClr val="0070C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13901726"/>
              </p:ext>
            </p:extLst>
          </p:nvPr>
        </p:nvGraphicFramePr>
        <p:xfrm>
          <a:off x="683568" y="1340768"/>
          <a:ext cx="7920881" cy="51816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68050"/>
                <a:gridCol w="3852831"/>
              </a:tblGrid>
              <a:tr h="388004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2.1.8. Утвердження на основі ухваленого Закону «Про вищу освіту» реальної університетської автономії, підзвітності за результати роботи, розвиток наукових досліджень. 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2.1.9. </a:t>
                      </a:r>
                      <a:r>
                        <a:rPr lang="uk-UA" sz="2000" u="sng" dirty="0">
                          <a:effectLst/>
                        </a:rPr>
                        <a:t>Розвиток професійної освіти. Залучення роботодавців до всіх ланок організації освітнього процесу.</a:t>
                      </a:r>
                      <a:r>
                        <a:rPr lang="uk-UA" sz="2000" dirty="0">
                          <a:effectLst/>
                        </a:rPr>
                        <a:t> Ухвалення Закону «Про професійну освіту». Розроблення Національної системи кваліфікацій. </a:t>
                      </a:r>
                      <a:r>
                        <a:rPr lang="uk-UA" sz="2000" u="sng" dirty="0">
                          <a:effectLst/>
                        </a:rPr>
                        <a:t>Підтримка освіти дорослих для розширення життєвих можливостей громадян та підвищення їх мобільності на ринку праці</a:t>
                      </a:r>
                      <a:endParaRPr lang="uk-UA" sz="2000" u="sng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2.2.5. Запровадження ефективного механізму розвитку наукової матеріально-технічної бази ВНЗ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2.2.7. Зближення </a:t>
                      </a:r>
                      <a:r>
                        <a:rPr lang="uk-UA" sz="2000" dirty="0" smtClean="0">
                          <a:effectLst/>
                        </a:rPr>
                        <a:t> університетської </a:t>
                      </a:r>
                      <a:r>
                        <a:rPr lang="uk-UA" sz="2000" dirty="0">
                          <a:effectLst/>
                        </a:rPr>
                        <a:t>та академічної науки,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2.2.8. Входження України до Європейського дослідницького простору, набуття статусу асоційованого члена Рамкової програми ЄС «Горизонт 2020», створення умов для довгострокового (понад рік) стажування українських учених за кордоном.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 </a:t>
                      </a:r>
                      <a:endParaRPr lang="uk-UA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05905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uk-UA" sz="2800" b="1" dirty="0">
                <a:solidFill>
                  <a:srgbClr val="0070C0"/>
                </a:solidFill>
                <a:latin typeface="Times New Roman"/>
                <a:ea typeface="Times New Roman"/>
              </a:rPr>
              <a:t>Національна стратегія розвитку освіти в Україні на 2012–2021 роки</a:t>
            </a:r>
            <a:endParaRPr lang="uk-UA" sz="2800" b="1" dirty="0">
              <a:solidFill>
                <a:srgbClr val="0070C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9728975"/>
              </p:ext>
            </p:extLst>
          </p:nvPr>
        </p:nvGraphicFramePr>
        <p:xfrm>
          <a:off x="457200" y="1124744"/>
          <a:ext cx="8435280" cy="54726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35280"/>
              </a:tblGrid>
              <a:tr h="547260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800" dirty="0" smtClean="0">
                          <a:effectLst/>
                          <a:latin typeface="Times New Roman"/>
                          <a:ea typeface="Times New Roman"/>
                        </a:rPr>
                        <a:t>є) </a:t>
                      </a:r>
                      <a:r>
                        <a:rPr lang="uk-UA" sz="1800" b="1" i="1" dirty="0" smtClean="0">
                          <a:effectLst/>
                          <a:latin typeface="Times New Roman"/>
                          <a:ea typeface="Times New Roman"/>
                        </a:rPr>
                        <a:t>у післядипломній освіті:</a:t>
                      </a:r>
                      <a:endParaRPr lang="uk-UA" sz="16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800" dirty="0" smtClean="0">
                          <a:effectLst/>
                          <a:latin typeface="Times New Roman"/>
                          <a:ea typeface="Times New Roman"/>
                        </a:rPr>
                        <a:t> - </a:t>
                      </a:r>
                      <a:r>
                        <a:rPr lang="uk-UA" sz="1800" b="1" dirty="0" smtClean="0">
                          <a:effectLst/>
                          <a:latin typeface="Times New Roman"/>
                          <a:ea typeface="Times New Roman"/>
                        </a:rPr>
                        <a:t>удосконалення нормативно-правового забезпечення системи післядипломної педагогічної освіти; </a:t>
                      </a:r>
                      <a:endParaRPr lang="uk-UA" sz="16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Times New Roman"/>
                        <a:buChar char="-"/>
                      </a:pPr>
                      <a:r>
                        <a:rPr lang="uk-UA" sz="1800" b="1" dirty="0" smtClean="0">
                          <a:effectLst/>
                          <a:latin typeface="Times New Roman"/>
                          <a:ea typeface="Calibri"/>
                        </a:rPr>
                        <a:t>розроблення стандартів післядипломної педагогічної освіти</a:t>
                      </a:r>
                      <a:r>
                        <a:rPr lang="uk-UA" sz="1800" dirty="0" smtClean="0">
                          <a:effectLst/>
                          <a:latin typeface="Times New Roman"/>
                          <a:ea typeface="Calibri"/>
                        </a:rPr>
                        <a:t>, зорієнтованих на модернізацію системи перепідготовки, підвищення кваліфікації та стажування педагогічних, науково-педагогічних працівників та керівників навчальних закладів;</a:t>
                      </a:r>
                      <a:endParaRPr lang="uk-UA" sz="1600" dirty="0" smtClean="0">
                        <a:effectLst/>
                        <a:latin typeface="Times New Roman"/>
                        <a:ea typeface="Calibri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800" dirty="0" smtClean="0">
                          <a:effectLst/>
                          <a:latin typeface="Times New Roman"/>
                          <a:ea typeface="Times New Roman"/>
                        </a:rPr>
                        <a:t>– </a:t>
                      </a:r>
                      <a:r>
                        <a:rPr lang="uk-UA" sz="1800" b="1" dirty="0" smtClean="0">
                          <a:effectLst/>
                          <a:latin typeface="Times New Roman"/>
                          <a:ea typeface="Times New Roman"/>
                        </a:rPr>
                        <a:t>реалізацію сучасних технологій професійного вдосконалення та підвищення</a:t>
                      </a:r>
                      <a:r>
                        <a:rPr lang="uk-UA" sz="1800" dirty="0" smtClean="0">
                          <a:effectLst/>
                          <a:latin typeface="Times New Roman"/>
                          <a:ea typeface="Times New Roman"/>
                        </a:rPr>
                        <a:t> кваліфікації педагогічних, науково-педагогічних і керівних кадрів системи освіти відповідно до вимог інноваційного розвитку освіти;</a:t>
                      </a:r>
                      <a:endParaRPr lang="uk-UA" sz="16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800" dirty="0" smtClean="0">
                          <a:effectLst/>
                          <a:latin typeface="Times New Roman"/>
                          <a:ea typeface="Times New Roman"/>
                        </a:rPr>
                        <a:t>– забезпечення випереджувального характеру підвищення кваліфікації педагогічних, науково-педагогічних і керівних кадрів відповідно до потреб реформування системи освіти, викликів сучасного суспільного розвитку.</a:t>
                      </a:r>
                      <a:endParaRPr lang="uk-UA" sz="16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 b="1" dirty="0" smtClean="0">
                          <a:effectLst/>
                          <a:latin typeface="Times New Roman"/>
                          <a:ea typeface="Times New Roman"/>
                        </a:rPr>
                        <a:t>3.7. Підтримка наукової та інноваційної діяльності</a:t>
                      </a:r>
                      <a:endParaRPr lang="uk-UA" sz="16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285750" indent="-285750" algn="just"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uk-UA" sz="1800" b="1" dirty="0" smtClean="0">
                          <a:effectLst/>
                          <a:latin typeface="Times New Roman"/>
                          <a:ea typeface="Times New Roman"/>
                        </a:rPr>
                        <a:t>осучасненні тематики пріоритетних напрямів наукових досліджень у системі післядипломної педагогічної освіти</a:t>
                      </a:r>
                      <a:r>
                        <a:rPr lang="uk-UA" sz="1800" dirty="0" smtClean="0">
                          <a:effectLst/>
                          <a:latin typeface="Times New Roman"/>
                          <a:ea typeface="Times New Roman"/>
                        </a:rPr>
                        <a:t>, виконанні та відборі на конкурсних засадах проектів комплексних наукових досліджень і розробок, </a:t>
                      </a:r>
                    </a:p>
                    <a:p>
                      <a:pPr marL="285750" indent="-285750" algn="just"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uk-UA" sz="1800" dirty="0" smtClean="0">
                          <a:effectLst/>
                          <a:latin typeface="Times New Roman"/>
                          <a:ea typeface="Times New Roman"/>
                        </a:rPr>
                        <a:t>з’ясування нових концептуально-методологічних підходів до створення державних стандартів освіти нового покоління;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670953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92088"/>
          </a:xfrm>
          <a:solidFill>
            <a:srgbClr val="FFFF00"/>
          </a:solidFill>
        </p:spPr>
        <p:txBody>
          <a:bodyPr>
            <a:noAutofit/>
          </a:bodyPr>
          <a:lstStyle/>
          <a:p>
            <a:r>
              <a:rPr lang="uk-UA" sz="2400" b="1" dirty="0">
                <a:solidFill>
                  <a:srgbClr val="0070C0"/>
                </a:solidFill>
                <a:latin typeface="Times New Roman"/>
                <a:ea typeface="Times New Roman"/>
              </a:rPr>
              <a:t>EUROPE 2020 : </a:t>
            </a:r>
            <a:r>
              <a:rPr lang="uk-UA" sz="2400" b="1" dirty="0" smtClean="0">
                <a:solidFill>
                  <a:srgbClr val="0070C0"/>
                </a:solidFill>
                <a:latin typeface="Times New Roman"/>
                <a:ea typeface="Times New Roman"/>
              </a:rPr>
              <a:t>A </a:t>
            </a:r>
            <a:r>
              <a:rPr lang="uk-UA" sz="2400" b="1" dirty="0">
                <a:solidFill>
                  <a:srgbClr val="0070C0"/>
                </a:solidFill>
                <a:latin typeface="Times New Roman"/>
                <a:ea typeface="Times New Roman"/>
              </a:rPr>
              <a:t>STRATEGY FOR SMART, SUSTAINABLE  AND INCLUSIVE GROWTH</a:t>
            </a:r>
            <a:endParaRPr lang="uk-UA" sz="2400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052736"/>
            <a:ext cx="8363272" cy="5616624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2500" lnSpcReduction="20000"/>
          </a:bodyPr>
          <a:lstStyle/>
          <a:p>
            <a:pPr algn="just">
              <a:spcBef>
                <a:spcPts val="0"/>
              </a:spcBef>
            </a:pPr>
            <a:r>
              <a:rPr lang="uk-UA" sz="2200" dirty="0">
                <a:solidFill>
                  <a:srgbClr val="FF0000"/>
                </a:solidFill>
                <a:ea typeface="Times New Roman"/>
              </a:rPr>
              <a:t>Визначено три магістральні напрями соціально-економічного розвитку, які стосуються :</a:t>
            </a:r>
          </a:p>
          <a:p>
            <a:pPr algn="just">
              <a:spcBef>
                <a:spcPts val="0"/>
              </a:spcBef>
            </a:pPr>
            <a:r>
              <a:rPr lang="uk-UA" sz="2200" dirty="0">
                <a:solidFill>
                  <a:srgbClr val="FF0000"/>
                </a:solidFill>
                <a:ea typeface="Times New Roman"/>
              </a:rPr>
              <a:t>- </a:t>
            </a:r>
            <a:r>
              <a:rPr lang="uk-UA" sz="2200" b="1" i="1" dirty="0">
                <a:solidFill>
                  <a:srgbClr val="FF0000"/>
                </a:solidFill>
                <a:ea typeface="Times New Roman"/>
              </a:rPr>
              <a:t>по-перше, розумного (</a:t>
            </a:r>
            <a:r>
              <a:rPr lang="uk-UA" sz="2200" b="1" i="1" dirty="0" err="1">
                <a:solidFill>
                  <a:srgbClr val="FF0000"/>
                </a:solidFill>
                <a:ea typeface="Times New Roman"/>
              </a:rPr>
              <a:t>smart</a:t>
            </a:r>
            <a:r>
              <a:rPr lang="uk-UA" sz="2200" b="1" i="1" dirty="0">
                <a:solidFill>
                  <a:srgbClr val="FF0000"/>
                </a:solidFill>
                <a:ea typeface="Times New Roman"/>
              </a:rPr>
              <a:t>) зростання,</a:t>
            </a:r>
            <a:r>
              <a:rPr lang="uk-UA" sz="2200" b="1" dirty="0">
                <a:solidFill>
                  <a:srgbClr val="FF0000"/>
                </a:solidFill>
                <a:ea typeface="Times New Roman"/>
              </a:rPr>
              <a:t> що розкривається через розвиток науки, інновацій, освіти і розбудову цифрового суспільства; </a:t>
            </a:r>
            <a:endParaRPr lang="uk-UA" sz="2200" dirty="0">
              <a:solidFill>
                <a:srgbClr val="FF0000"/>
              </a:solidFill>
              <a:ea typeface="Times New Roman"/>
            </a:endParaRPr>
          </a:p>
          <a:p>
            <a:pPr algn="just">
              <a:spcBef>
                <a:spcPts val="0"/>
              </a:spcBef>
            </a:pPr>
            <a:r>
              <a:rPr lang="uk-UA" sz="2200" dirty="0">
                <a:solidFill>
                  <a:srgbClr val="FF0000"/>
                </a:solidFill>
                <a:ea typeface="Times New Roman"/>
              </a:rPr>
              <a:t>- </a:t>
            </a:r>
            <a:r>
              <a:rPr lang="uk-UA" sz="2200" i="1" dirty="0">
                <a:solidFill>
                  <a:srgbClr val="FF0000"/>
                </a:solidFill>
                <a:ea typeface="Times New Roman"/>
              </a:rPr>
              <a:t>по друге,сталого (</a:t>
            </a:r>
            <a:r>
              <a:rPr lang="uk-UA" sz="2200" i="1" dirty="0" err="1">
                <a:solidFill>
                  <a:srgbClr val="FF0000"/>
                </a:solidFill>
                <a:ea typeface="Times New Roman"/>
              </a:rPr>
              <a:t>sustainable</a:t>
            </a:r>
            <a:r>
              <a:rPr lang="uk-UA" sz="2200" i="1" dirty="0">
                <a:solidFill>
                  <a:srgbClr val="FF0000"/>
                </a:solidFill>
                <a:ea typeface="Times New Roman"/>
              </a:rPr>
              <a:t>) розвитку</a:t>
            </a:r>
            <a:r>
              <a:rPr lang="uk-UA" sz="2200" dirty="0">
                <a:solidFill>
                  <a:srgbClr val="FF0000"/>
                </a:solidFill>
                <a:ea typeface="Times New Roman"/>
              </a:rPr>
              <a:t>, що спирається на ефективне використання ресурсів, підвищення конкурентоспроможності економіки, екологічну рівновагу або її відновлювання;</a:t>
            </a:r>
          </a:p>
          <a:p>
            <a:pPr algn="just">
              <a:spcBef>
                <a:spcPts val="0"/>
              </a:spcBef>
            </a:pPr>
            <a:r>
              <a:rPr lang="uk-UA" sz="2200" dirty="0">
                <a:solidFill>
                  <a:srgbClr val="FF0000"/>
                </a:solidFill>
                <a:ea typeface="Times New Roman"/>
              </a:rPr>
              <a:t>- </a:t>
            </a:r>
            <a:r>
              <a:rPr lang="uk-UA" sz="2200" i="1" dirty="0">
                <a:solidFill>
                  <a:srgbClr val="FF0000"/>
                </a:solidFill>
                <a:ea typeface="Times New Roman"/>
              </a:rPr>
              <a:t>по третє, всеосяжного (</a:t>
            </a:r>
            <a:r>
              <a:rPr lang="uk-UA" sz="2200" i="1" dirty="0" err="1">
                <a:solidFill>
                  <a:srgbClr val="FF0000"/>
                </a:solidFill>
                <a:ea typeface="Times New Roman"/>
              </a:rPr>
              <a:t>inclusive</a:t>
            </a:r>
            <a:r>
              <a:rPr lang="uk-UA" sz="2200" i="1" dirty="0">
                <a:solidFill>
                  <a:srgbClr val="FF0000"/>
                </a:solidFill>
                <a:ea typeface="Times New Roman"/>
              </a:rPr>
              <a:t>) розвитку</a:t>
            </a:r>
            <a:r>
              <a:rPr lang="uk-UA" sz="2200" dirty="0">
                <a:solidFill>
                  <a:srgbClr val="FF0000"/>
                </a:solidFill>
                <a:ea typeface="Times New Roman"/>
              </a:rPr>
              <a:t> через </a:t>
            </a:r>
            <a:r>
              <a:rPr lang="uk-UA" sz="2200" u="sng" dirty="0">
                <a:solidFill>
                  <a:srgbClr val="FF0000"/>
                </a:solidFill>
                <a:ea typeface="Times New Roman"/>
              </a:rPr>
              <a:t>підвищення рівня зайнятості громадян і боротьби з бідністю, що має забезпечити соціальну та територіальну єдність. </a:t>
            </a:r>
            <a:endParaRPr lang="uk-UA" sz="2200" u="sng" dirty="0" smtClean="0">
              <a:solidFill>
                <a:srgbClr val="FF0000"/>
              </a:solidFill>
              <a:ea typeface="Times New Roman"/>
            </a:endParaRPr>
          </a:p>
          <a:p>
            <a:pPr algn="just">
              <a:spcBef>
                <a:spcPts val="0"/>
              </a:spcBef>
            </a:pPr>
            <a:r>
              <a:rPr lang="uk-UA" sz="2200" dirty="0">
                <a:solidFill>
                  <a:srgbClr val="FF0000"/>
                </a:solidFill>
                <a:ea typeface="Times New Roman"/>
              </a:rPr>
              <a:t> </a:t>
            </a:r>
            <a:r>
              <a:rPr lang="uk-UA" sz="2200" dirty="0" smtClean="0">
                <a:solidFill>
                  <a:srgbClr val="FF0000"/>
                </a:solidFill>
                <a:ea typeface="Times New Roman"/>
              </a:rPr>
              <a:t>                             </a:t>
            </a:r>
            <a:r>
              <a:rPr lang="uk-UA" sz="2200" b="1" dirty="0" smtClean="0">
                <a:solidFill>
                  <a:schemeClr val="accent1"/>
                </a:solidFill>
                <a:ea typeface="Times New Roman"/>
              </a:rPr>
              <a:t>Реалізація Стратегії  має  забезпечити  : </a:t>
            </a:r>
          </a:p>
          <a:p>
            <a:pPr marL="345440" algn="just" fontAlgn="base">
              <a:spcAft>
                <a:spcPts val="0"/>
              </a:spcAft>
            </a:pPr>
            <a:r>
              <a:rPr lang="uk-UA" sz="2200" b="1" i="1" dirty="0">
                <a:solidFill>
                  <a:srgbClr val="0070C0"/>
                </a:solidFill>
                <a:ea typeface="Calibri"/>
              </a:rPr>
              <a:t>конкурентоспроможність національних економік</a:t>
            </a:r>
            <a:r>
              <a:rPr lang="uk-UA" sz="2200" i="1" dirty="0">
                <a:solidFill>
                  <a:srgbClr val="0070C0"/>
                </a:solidFill>
                <a:ea typeface="Calibri"/>
              </a:rPr>
              <a:t> </a:t>
            </a:r>
            <a:r>
              <a:rPr lang="uk-UA" sz="2200" i="1" dirty="0" smtClean="0">
                <a:solidFill>
                  <a:srgbClr val="0070C0"/>
                </a:solidFill>
                <a:ea typeface="Calibri"/>
              </a:rPr>
              <a:t>країн-учасниць ЄС;</a:t>
            </a:r>
            <a:endParaRPr lang="uk-UA" sz="2200" dirty="0">
              <a:ea typeface="Times New Roman"/>
            </a:endParaRPr>
          </a:p>
          <a:p>
            <a:pPr marL="345440" algn="just" fontAlgn="base">
              <a:spcAft>
                <a:spcPts val="0"/>
              </a:spcAft>
            </a:pPr>
            <a:r>
              <a:rPr lang="uk-UA" sz="2200" i="1" dirty="0" smtClean="0">
                <a:solidFill>
                  <a:srgbClr val="0070C0"/>
                </a:solidFill>
                <a:ea typeface="Calibri"/>
              </a:rPr>
              <a:t> </a:t>
            </a:r>
            <a:r>
              <a:rPr lang="uk-UA" sz="2200" b="1" i="1" dirty="0">
                <a:solidFill>
                  <a:srgbClr val="0070C0"/>
                </a:solidFill>
                <a:ea typeface="Calibri"/>
              </a:rPr>
              <a:t>розширення інформаційного простору Євросоюзу </a:t>
            </a:r>
            <a:r>
              <a:rPr lang="uk-UA" sz="2200" i="1" dirty="0">
                <a:solidFill>
                  <a:srgbClr val="0070C0"/>
                </a:solidFill>
                <a:ea typeface="Calibri"/>
              </a:rPr>
              <a:t>шляхом розширення цифрового та Інтернет просторів;</a:t>
            </a:r>
            <a:endParaRPr lang="uk-UA" sz="2200" dirty="0">
              <a:ea typeface="Times New Roman"/>
            </a:endParaRPr>
          </a:p>
          <a:p>
            <a:pPr marL="345440" algn="just" fontAlgn="base">
              <a:spcAft>
                <a:spcPts val="0"/>
              </a:spcAft>
            </a:pPr>
            <a:r>
              <a:rPr lang="uk-UA" sz="2200" i="1" dirty="0">
                <a:solidFill>
                  <a:srgbClr val="0070C0"/>
                </a:solidFill>
                <a:ea typeface="Calibri"/>
              </a:rPr>
              <a:t> </a:t>
            </a:r>
            <a:r>
              <a:rPr lang="uk-UA" sz="2200" b="1" i="1" dirty="0">
                <a:solidFill>
                  <a:srgbClr val="0070C0"/>
                </a:solidFill>
                <a:ea typeface="Calibri"/>
              </a:rPr>
              <a:t>зростання професійної активності та занятості населення </a:t>
            </a:r>
            <a:r>
              <a:rPr lang="uk-UA" sz="2200" i="1" dirty="0">
                <a:solidFill>
                  <a:srgbClr val="0070C0"/>
                </a:solidFill>
                <a:ea typeface="Calibri"/>
              </a:rPr>
              <a:t>до 75% віком від 20 до 64 років;</a:t>
            </a:r>
            <a:endParaRPr lang="uk-UA" sz="2200" dirty="0">
              <a:ea typeface="Times New Roman"/>
            </a:endParaRPr>
          </a:p>
          <a:p>
            <a:pPr marL="345440" algn="just" fontAlgn="base">
              <a:spcAft>
                <a:spcPts val="0"/>
              </a:spcAft>
            </a:pPr>
            <a:r>
              <a:rPr lang="uk-UA" sz="2200" i="1" dirty="0">
                <a:solidFill>
                  <a:srgbClr val="0070C0"/>
                </a:solidFill>
                <a:ea typeface="Calibri"/>
              </a:rPr>
              <a:t>- </a:t>
            </a:r>
            <a:r>
              <a:rPr lang="uk-UA" sz="2200" b="1" i="1" dirty="0">
                <a:solidFill>
                  <a:srgbClr val="0070C0"/>
                </a:solidFill>
                <a:ea typeface="Calibri"/>
              </a:rPr>
              <a:t>збільшення числа людей з дипломами вищих навчальних  закладів</a:t>
            </a:r>
            <a:r>
              <a:rPr lang="uk-UA" sz="2200" i="1" dirty="0">
                <a:solidFill>
                  <a:srgbClr val="0070C0"/>
                </a:solidFill>
                <a:ea typeface="Calibri"/>
              </a:rPr>
              <a:t> до 40%;</a:t>
            </a:r>
            <a:endParaRPr lang="uk-UA" sz="2200" dirty="0">
              <a:ea typeface="Times New Roman"/>
            </a:endParaRPr>
          </a:p>
          <a:p>
            <a:pPr marL="345440" algn="just" fontAlgn="base">
              <a:spcAft>
                <a:spcPts val="0"/>
              </a:spcAft>
            </a:pPr>
            <a:r>
              <a:rPr lang="uk-UA" sz="2200" i="1" dirty="0">
                <a:solidFill>
                  <a:srgbClr val="0070C0"/>
                </a:solidFill>
                <a:ea typeface="Calibri"/>
              </a:rPr>
              <a:t>- </a:t>
            </a:r>
            <a:r>
              <a:rPr lang="uk-UA" sz="2200" b="1" i="1" dirty="0">
                <a:solidFill>
                  <a:srgbClr val="0070C0"/>
                </a:solidFill>
                <a:ea typeface="Calibri"/>
              </a:rPr>
              <a:t>збільшення витрат на дослідження і розвиток сфери НДДКР </a:t>
            </a:r>
            <a:r>
              <a:rPr lang="uk-UA" sz="2200" i="1" dirty="0">
                <a:solidFill>
                  <a:srgbClr val="0070C0"/>
                </a:solidFill>
                <a:ea typeface="Calibri"/>
              </a:rPr>
              <a:t>до 3% ВВП;</a:t>
            </a:r>
            <a:endParaRPr lang="uk-UA" sz="2200" dirty="0">
              <a:ea typeface="Times New Roman"/>
            </a:endParaRPr>
          </a:p>
          <a:p>
            <a:pPr>
              <a:spcBef>
                <a:spcPts val="0"/>
              </a:spcBef>
            </a:pPr>
            <a:endParaRPr lang="uk-UA" sz="2000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59486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ChangeArrowheads="1"/>
          </p:cNvSpPr>
          <p:nvPr/>
        </p:nvSpPr>
        <p:spPr bwMode="auto">
          <a:xfrm>
            <a:off x="20638" y="-6350"/>
            <a:ext cx="9144000" cy="6864350"/>
          </a:xfrm>
          <a:prstGeom prst="rect">
            <a:avLst/>
          </a:prstGeom>
          <a:solidFill>
            <a:srgbClr val="0033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uk-UA" altLang="uk-UA" smtClean="0">
              <a:solidFill>
                <a:prstClr val="black"/>
              </a:solidFill>
            </a:endParaRPr>
          </a:p>
        </p:txBody>
      </p:sp>
      <p:pic>
        <p:nvPicPr>
          <p:cNvPr id="17410" name="fbPhotoImage" descr="215134_239273906105876_238833396149927_792794_1654504_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85875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Rectangle 4"/>
          <p:cNvSpPr>
            <a:spLocks noGrp="1" noChangeArrowheads="1"/>
          </p:cNvSpPr>
          <p:nvPr>
            <p:ph type="title"/>
          </p:nvPr>
        </p:nvSpPr>
        <p:spPr>
          <a:xfrm>
            <a:off x="477838" y="101600"/>
            <a:ext cx="8229600" cy="777875"/>
          </a:xfrm>
        </p:spPr>
        <p:txBody>
          <a:bodyPr/>
          <a:lstStyle/>
          <a:p>
            <a:r>
              <a:rPr lang="ru-RU" altLang="uk-UA" sz="1800" b="1" dirty="0" smtClean="0">
                <a:solidFill>
                  <a:srgbClr val="FFFF00"/>
                </a:solidFill>
                <a:latin typeface="Times New Roman" pitchFamily="18" charset="0"/>
              </a:rPr>
              <a:t>Рейтинг </a:t>
            </a:r>
            <a:r>
              <a:rPr lang="ru-RU" altLang="uk-UA" sz="1800" b="1" dirty="0" err="1" smtClean="0">
                <a:solidFill>
                  <a:srgbClr val="FFFF00"/>
                </a:solidFill>
                <a:latin typeface="Times New Roman" pitchFamily="18" charset="0"/>
              </a:rPr>
              <a:t>України</a:t>
            </a:r>
            <a:r>
              <a:rPr lang="ru-RU" altLang="uk-UA" sz="1800" b="1" dirty="0" smtClean="0">
                <a:solidFill>
                  <a:srgbClr val="FFFF00"/>
                </a:solidFill>
                <a:latin typeface="Times New Roman" pitchFamily="18" charset="0"/>
              </a:rPr>
              <a:t> за 12 </a:t>
            </a:r>
            <a:r>
              <a:rPr lang="ru-RU" altLang="uk-UA" sz="1800" b="1" dirty="0" err="1" smtClean="0">
                <a:solidFill>
                  <a:srgbClr val="FFFF00"/>
                </a:solidFill>
                <a:latin typeface="Times New Roman" pitchFamily="18" charset="0"/>
              </a:rPr>
              <a:t>складовими</a:t>
            </a:r>
            <a:r>
              <a:rPr lang="ru-RU" altLang="uk-UA" sz="1800" b="1" dirty="0" smtClean="0">
                <a:solidFill>
                  <a:srgbClr val="FFFF00"/>
                </a:solidFill>
                <a:latin typeface="Times New Roman" pitchFamily="18" charset="0"/>
              </a:rPr>
              <a:t> </a:t>
            </a:r>
            <a:br>
              <a:rPr lang="ru-RU" altLang="uk-UA" sz="1800" b="1" dirty="0" smtClean="0">
                <a:solidFill>
                  <a:srgbClr val="FFFF00"/>
                </a:solidFill>
                <a:latin typeface="Times New Roman" pitchFamily="18" charset="0"/>
              </a:rPr>
            </a:br>
            <a:r>
              <a:rPr lang="ru-RU" altLang="uk-UA" sz="1800" b="1" dirty="0" smtClean="0">
                <a:solidFill>
                  <a:srgbClr val="FFFF00"/>
                </a:solidFill>
                <a:latin typeface="Times New Roman" pitchFamily="18" charset="0"/>
              </a:rPr>
              <a:t>Глобального </a:t>
            </a:r>
            <a:r>
              <a:rPr lang="ru-RU" altLang="uk-UA" sz="1800" b="1" dirty="0" err="1" smtClean="0">
                <a:solidFill>
                  <a:srgbClr val="FFFF00"/>
                </a:solidFill>
                <a:latin typeface="Times New Roman" pitchFamily="18" charset="0"/>
              </a:rPr>
              <a:t>індексу</a:t>
            </a:r>
            <a:r>
              <a:rPr lang="ru-RU" altLang="uk-UA" sz="1800" b="1" dirty="0" smtClean="0">
                <a:solidFill>
                  <a:srgbClr val="FFFF00"/>
                </a:solidFill>
                <a:latin typeface="Times New Roman" pitchFamily="18" charset="0"/>
              </a:rPr>
              <a:t> </a:t>
            </a:r>
            <a:r>
              <a:rPr lang="ru-RU" altLang="uk-UA" sz="1800" b="1" dirty="0" err="1" smtClean="0">
                <a:solidFill>
                  <a:srgbClr val="FFFF00"/>
                </a:solidFill>
                <a:latin typeface="Times New Roman" pitchFamily="18" charset="0"/>
              </a:rPr>
              <a:t>конкурентоспроможності</a:t>
            </a:r>
            <a:r>
              <a:rPr lang="ru-RU" altLang="uk-UA" sz="1800" b="1" dirty="0" smtClean="0">
                <a:solidFill>
                  <a:srgbClr val="FFFF00"/>
                </a:solidFill>
                <a:latin typeface="Times New Roman" pitchFamily="18" charset="0"/>
              </a:rPr>
              <a:t>  за 2010-2012 </a:t>
            </a:r>
            <a:r>
              <a:rPr lang="ru-RU" altLang="uk-UA" sz="1800" b="1" dirty="0" err="1" smtClean="0">
                <a:solidFill>
                  <a:srgbClr val="FFFF00"/>
                </a:solidFill>
                <a:latin typeface="Times New Roman" pitchFamily="18" charset="0"/>
              </a:rPr>
              <a:t>рр</a:t>
            </a:r>
            <a:r>
              <a:rPr lang="ru-RU" altLang="uk-UA" sz="1800" b="1" dirty="0" smtClean="0">
                <a:solidFill>
                  <a:srgbClr val="FFFF0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3629025"/>
          </a:xfrm>
        </p:spPr>
        <p:txBody>
          <a:bodyPr rtlCol="0">
            <a:normAutofit fontScale="92500" lnSpcReduction="10000"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b="1" dirty="0" err="1" smtClean="0">
                <a:solidFill>
                  <a:srgbClr val="000066"/>
                </a:solidFill>
                <a:latin typeface="Times New Roman" pitchFamily="18" charset="0"/>
              </a:rPr>
              <a:t>„</a:t>
            </a:r>
            <a:r>
              <a:rPr lang="uk-UA" b="1" dirty="0" err="1" smtClean="0">
                <a:solidFill>
                  <a:schemeClr val="bg1"/>
                </a:solidFill>
                <a:latin typeface="Times New Roman" pitchFamily="18" charset="0"/>
              </a:rPr>
              <a:t>Державна</a:t>
            </a:r>
            <a:r>
              <a:rPr lang="uk-UA" b="1" dirty="0" smtClean="0">
                <a:solidFill>
                  <a:schemeClr val="bg1"/>
                </a:solidFill>
                <a:latin typeface="Times New Roman" pitchFamily="18" charset="0"/>
              </a:rPr>
              <a:t> інноваційна політика та конкурентоспроможність української економіки”</a:t>
            </a:r>
            <a:endParaRPr lang="en-US" b="1" dirty="0" smtClean="0">
              <a:solidFill>
                <a:schemeClr val="bg1"/>
              </a:solidFill>
              <a:latin typeface="Times New Roman" pitchFamily="18" charset="0"/>
            </a:endParaRPr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1800" b="1" dirty="0" smtClean="0">
              <a:solidFill>
                <a:schemeClr val="bg1"/>
              </a:solidFill>
              <a:latin typeface="Times New Roman" pitchFamily="18" charset="0"/>
            </a:endParaRPr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1800" b="1" dirty="0" smtClean="0">
              <a:solidFill>
                <a:schemeClr val="bg1"/>
              </a:solidFill>
              <a:latin typeface="Times New Roman" pitchFamily="18" charset="0"/>
            </a:endParaRPr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1800" b="1" dirty="0" smtClean="0">
                <a:solidFill>
                  <a:schemeClr val="bg1"/>
                </a:solidFill>
                <a:latin typeface="Times New Roman" pitchFamily="18" charset="0"/>
              </a:rPr>
              <a:t>Виступ </a:t>
            </a:r>
            <a:r>
              <a:rPr lang="ru-RU" sz="1800" b="1" dirty="0" smtClean="0">
                <a:solidFill>
                  <a:schemeClr val="bg1"/>
                </a:solidFill>
                <a:latin typeface="Times New Roman" pitchFamily="18" charset="0"/>
              </a:rPr>
              <a:t>директора Департаменту </a:t>
            </a:r>
            <a:r>
              <a:rPr lang="uk-UA" sz="1800" b="1" dirty="0" smtClean="0">
                <a:solidFill>
                  <a:schemeClr val="bg1"/>
                </a:solidFill>
                <a:latin typeface="Times New Roman" pitchFamily="18" charset="0"/>
              </a:rPr>
              <a:t>інноваційної діяльності </a:t>
            </a:r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1800" b="1" dirty="0" smtClean="0">
                <a:solidFill>
                  <a:schemeClr val="bg1"/>
                </a:solidFill>
                <a:latin typeface="Times New Roman" pitchFamily="18" charset="0"/>
              </a:rPr>
              <a:t>і трансферу </a:t>
            </a:r>
            <a:r>
              <a:rPr lang="uk-UA" sz="1800" b="1" dirty="0" err="1" smtClean="0">
                <a:solidFill>
                  <a:schemeClr val="bg1"/>
                </a:solidFill>
                <a:latin typeface="Times New Roman" pitchFamily="18" charset="0"/>
              </a:rPr>
              <a:t>теїнологій</a:t>
            </a:r>
            <a:r>
              <a:rPr lang="uk-UA" sz="1800" b="1" dirty="0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uk-UA" sz="1800" b="1" dirty="0" err="1" smtClean="0">
                <a:solidFill>
                  <a:schemeClr val="bg1"/>
                </a:solidFill>
                <a:latin typeface="Times New Roman" pitchFamily="18" charset="0"/>
              </a:rPr>
              <a:t>Держінформнауки</a:t>
            </a:r>
            <a:r>
              <a:rPr lang="uk-UA" sz="1800" b="1" dirty="0" smtClean="0">
                <a:solidFill>
                  <a:schemeClr val="bg1"/>
                </a:solidFill>
                <a:latin typeface="Times New Roman" pitchFamily="18" charset="0"/>
              </a:rPr>
              <a:t> України </a:t>
            </a:r>
            <a:br>
              <a:rPr lang="uk-UA" sz="1800" b="1" dirty="0" smtClean="0">
                <a:solidFill>
                  <a:schemeClr val="bg1"/>
                </a:solidFill>
                <a:latin typeface="Times New Roman" pitchFamily="18" charset="0"/>
              </a:rPr>
            </a:br>
            <a:r>
              <a:rPr lang="uk-UA" sz="1800" b="1" dirty="0" err="1" smtClean="0">
                <a:solidFill>
                  <a:schemeClr val="bg1"/>
                </a:solidFill>
                <a:latin typeface="Times New Roman" pitchFamily="18" charset="0"/>
              </a:rPr>
              <a:t>Шовкалюка</a:t>
            </a:r>
            <a:r>
              <a:rPr lang="uk-UA" sz="1800" b="1" dirty="0" smtClean="0">
                <a:solidFill>
                  <a:schemeClr val="bg1"/>
                </a:solidFill>
                <a:latin typeface="Times New Roman" pitchFamily="18" charset="0"/>
              </a:rPr>
              <a:t> В.С</a:t>
            </a:r>
            <a:r>
              <a:rPr lang="uk-UA" b="1" dirty="0" smtClean="0">
                <a:solidFill>
                  <a:schemeClr val="bg1"/>
                </a:solidFill>
                <a:latin typeface="Times New Roman" pitchFamily="18" charset="0"/>
              </a:rPr>
              <a:t>.</a:t>
            </a:r>
            <a:br>
              <a:rPr lang="uk-UA" b="1" dirty="0" smtClean="0">
                <a:solidFill>
                  <a:schemeClr val="bg1"/>
                </a:solidFill>
                <a:latin typeface="Times New Roman" pitchFamily="18" charset="0"/>
              </a:rPr>
            </a:br>
            <a:r>
              <a:rPr lang="uk-UA" b="1" dirty="0" smtClean="0">
                <a:solidFill>
                  <a:schemeClr val="bg1"/>
                </a:solidFill>
                <a:latin typeface="Times New Roman" pitchFamily="18" charset="0"/>
              </a:rPr>
              <a:t/>
            </a:r>
            <a:br>
              <a:rPr lang="uk-UA" b="1" dirty="0" smtClean="0">
                <a:solidFill>
                  <a:schemeClr val="bg1"/>
                </a:solidFill>
                <a:latin typeface="Times New Roman" pitchFamily="18" charset="0"/>
              </a:rPr>
            </a:br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17413" name="Line 8"/>
          <p:cNvSpPr>
            <a:spLocks noChangeShapeType="1"/>
          </p:cNvSpPr>
          <p:nvPr/>
        </p:nvSpPr>
        <p:spPr bwMode="auto">
          <a:xfrm>
            <a:off x="1147763" y="1341438"/>
            <a:ext cx="6624637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uk-UA" smtClean="0">
              <a:solidFill>
                <a:prstClr val="black"/>
              </a:solidFill>
              <a:latin typeface="Arial" charset="0"/>
            </a:endParaRPr>
          </a:p>
        </p:txBody>
      </p:sp>
      <p:pic>
        <p:nvPicPr>
          <p:cNvPr id="17414" name="Диаграмма 2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46" t="-2756" r="-1341" b="-6561"/>
          <a:stretch>
            <a:fillRect/>
          </a:stretch>
        </p:blipFill>
        <p:spPr bwMode="auto">
          <a:xfrm>
            <a:off x="534988" y="980728"/>
            <a:ext cx="8215312" cy="4896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5" name="Прямоугольник 10"/>
          <p:cNvSpPr>
            <a:spLocks noChangeArrowheads="1"/>
          </p:cNvSpPr>
          <p:nvPr/>
        </p:nvSpPr>
        <p:spPr bwMode="auto">
          <a:xfrm>
            <a:off x="0" y="5657850"/>
            <a:ext cx="91440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uk-UA" altLang="uk-UA" sz="1600" b="1" i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Глобальний індекс конкурентоспроможності</a:t>
            </a:r>
            <a:r>
              <a:rPr lang="uk-UA" altLang="uk-UA" sz="16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 (ГІК) є на сьогодні найбільш комплексним вимірювачем конкурентоспроможності країн, що узагальнює експертні оцінки більш ніж 1300 незалежних експертів з різних країн і сфер діяльності та дані офіційної статистики країн. ГІК складається з 110 різних індикаторів, об'єднаних у 12 складових.</a:t>
            </a:r>
            <a:endParaRPr lang="ru-RU" altLang="uk-UA" sz="1600" dirty="0" smtClean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uk-UA" sz="1600" dirty="0" smtClean="0">
              <a:solidFill>
                <a:prstClr val="white"/>
              </a:solidFill>
            </a:endParaRPr>
          </a:p>
        </p:txBody>
      </p:sp>
      <p:sp>
        <p:nvSpPr>
          <p:cNvPr id="17416" name="Text Box 7"/>
          <p:cNvSpPr txBox="1">
            <a:spLocks noChangeArrowheads="1"/>
          </p:cNvSpPr>
          <p:nvPr/>
        </p:nvSpPr>
        <p:spPr bwMode="auto">
          <a:xfrm>
            <a:off x="8166100" y="93663"/>
            <a:ext cx="9112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uk-UA" altLang="uk-UA" smtClean="0">
                <a:solidFill>
                  <a:srgbClr val="EEECE1"/>
                </a:solidFill>
                <a:latin typeface="Times New Roman" pitchFamily="18" charset="0"/>
              </a:rPr>
              <a:t>слайд 4</a:t>
            </a:r>
            <a:endParaRPr lang="ru-RU" altLang="uk-UA" smtClean="0">
              <a:solidFill>
                <a:srgbClr val="EEECE1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70431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706090"/>
          </a:xfrm>
          <a:solidFill>
            <a:srgbClr val="FFFF00"/>
          </a:solidFill>
        </p:spPr>
        <p:txBody>
          <a:bodyPr/>
          <a:lstStyle/>
          <a:p>
            <a:pPr marL="87313" lvl="0" indent="-87313">
              <a:lnSpc>
                <a:spcPct val="90000"/>
              </a:lnSpc>
              <a:spcBef>
                <a:spcPts val="0"/>
              </a:spcBef>
            </a:pPr>
            <a:r>
              <a:rPr lang="uk-UA" sz="2800" b="1" dirty="0" smtClean="0">
                <a:solidFill>
                  <a:schemeClr val="accent1"/>
                </a:solidFill>
              </a:rPr>
              <a:t/>
            </a:r>
            <a:br>
              <a:rPr lang="uk-UA" sz="2800" b="1" dirty="0" smtClean="0">
                <a:solidFill>
                  <a:schemeClr val="accent1"/>
                </a:solidFill>
              </a:rPr>
            </a:br>
            <a:r>
              <a:rPr lang="uk-UA" sz="2800" b="1" dirty="0" smtClean="0">
                <a:solidFill>
                  <a:schemeClr val="accent1"/>
                </a:solidFill>
              </a:rPr>
              <a:t>Основні проблеми </a:t>
            </a:r>
            <a:r>
              <a:rPr lang="uk-UA" sz="2400" b="1" dirty="0">
                <a:solidFill>
                  <a:schemeClr val="accent1"/>
                </a:solidFill>
                <a:ea typeface="+mn-ea"/>
                <a:cs typeface="+mn-cs"/>
              </a:rPr>
              <a:t>університетської та професійної післядипломної освіти:</a:t>
            </a:r>
            <a:br>
              <a:rPr lang="uk-UA" sz="2400" b="1" dirty="0">
                <a:solidFill>
                  <a:schemeClr val="accent1"/>
                </a:solidFill>
                <a:ea typeface="+mn-ea"/>
                <a:cs typeface="+mn-cs"/>
              </a:rPr>
            </a:br>
            <a:endParaRPr lang="uk-UA" sz="2800" b="1" dirty="0">
              <a:solidFill>
                <a:schemeClr val="accent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688631"/>
          </a:xfrm>
        </p:spPr>
        <p:txBody>
          <a:bodyPr/>
          <a:lstStyle/>
          <a:p>
            <a:pPr marL="87313" indent="-87313" algn="just">
              <a:lnSpc>
                <a:spcPct val="90000"/>
              </a:lnSpc>
              <a:spcBef>
                <a:spcPts val="0"/>
              </a:spcBef>
            </a:pPr>
            <a:r>
              <a:rPr lang="uk-UA" sz="2400" i="1" dirty="0" smtClean="0">
                <a:solidFill>
                  <a:schemeClr val="accent1"/>
                </a:solidFill>
              </a:rPr>
              <a:t>Недосконалість предметної і діяльнісної </a:t>
            </a:r>
            <a:r>
              <a:rPr lang="uk-UA" sz="2400" dirty="0" smtClean="0">
                <a:solidFill>
                  <a:schemeClr val="accent1"/>
                </a:solidFill>
              </a:rPr>
              <a:t>складових освіти і порушення їх діалектичної єдності внаслідок формального оволодіння здобувачами знанням, а також ослабленої інтеграції освіти і науки в єдиний науково-освітній простір (галузь знань), зорієнтованого на практику.</a:t>
            </a:r>
          </a:p>
          <a:p>
            <a:pPr marL="87313" indent="-87313" algn="just">
              <a:lnSpc>
                <a:spcPct val="90000"/>
              </a:lnSpc>
              <a:spcBef>
                <a:spcPts val="0"/>
              </a:spcBef>
            </a:pPr>
            <a:r>
              <a:rPr lang="uk-UA" sz="2400" dirty="0" smtClean="0">
                <a:solidFill>
                  <a:schemeClr val="accent1"/>
                </a:solidFill>
              </a:rPr>
              <a:t> Незатребуваність роботодавцями випускників ВНЗ </a:t>
            </a:r>
          </a:p>
          <a:p>
            <a:pPr marL="87313" indent="-87313" algn="just">
              <a:lnSpc>
                <a:spcPct val="90000"/>
              </a:lnSpc>
              <a:spcBef>
                <a:spcPts val="0"/>
              </a:spcBef>
            </a:pPr>
            <a:r>
              <a:rPr lang="uk-UA" sz="2400" dirty="0" smtClean="0">
                <a:solidFill>
                  <a:schemeClr val="accent1"/>
                </a:solidFill>
              </a:rPr>
              <a:t> Недостатнє </a:t>
            </a:r>
            <a:r>
              <a:rPr lang="uk-UA" sz="2400" dirty="0">
                <a:solidFill>
                  <a:schemeClr val="accent1"/>
                </a:solidFill>
              </a:rPr>
              <a:t>нормативно-правове забезпечення діяльності закладів ППО;</a:t>
            </a:r>
          </a:p>
          <a:p>
            <a:pPr marL="0" indent="0" algn="just">
              <a:lnSpc>
                <a:spcPct val="90000"/>
              </a:lnSpc>
              <a:spcBef>
                <a:spcPts val="0"/>
              </a:spcBef>
              <a:buNone/>
            </a:pPr>
            <a:r>
              <a:rPr lang="uk-UA" sz="2400" dirty="0" err="1" smtClean="0">
                <a:solidFill>
                  <a:schemeClr val="accent1"/>
                </a:solidFill>
              </a:rPr>
              <a:t>•Недостатній</a:t>
            </a:r>
            <a:r>
              <a:rPr lang="uk-UA" sz="2400" dirty="0" smtClean="0">
                <a:solidFill>
                  <a:schemeClr val="accent1"/>
                </a:solidFill>
              </a:rPr>
              <a:t> </a:t>
            </a:r>
            <a:r>
              <a:rPr lang="uk-UA" sz="2400" dirty="0">
                <a:solidFill>
                  <a:schemeClr val="accent1"/>
                </a:solidFill>
              </a:rPr>
              <a:t>рівень організації освітнього процесу на засадах Європейської кредитно-трансферної системи;</a:t>
            </a:r>
          </a:p>
          <a:p>
            <a:pPr marL="0" indent="0" algn="just">
              <a:lnSpc>
                <a:spcPct val="90000"/>
              </a:lnSpc>
              <a:spcBef>
                <a:spcPts val="0"/>
              </a:spcBef>
              <a:buNone/>
            </a:pPr>
            <a:r>
              <a:rPr lang="uk-UA" sz="2400" dirty="0" smtClean="0">
                <a:solidFill>
                  <a:schemeClr val="accent1"/>
                </a:solidFill>
              </a:rPr>
              <a:t>• брак матеріально-технічного </a:t>
            </a:r>
            <a:r>
              <a:rPr lang="uk-UA" sz="2400" dirty="0">
                <a:solidFill>
                  <a:schemeClr val="accent1"/>
                </a:solidFill>
              </a:rPr>
              <a:t>забезпечення діяльності закладів післядипломної освіти;</a:t>
            </a:r>
          </a:p>
          <a:p>
            <a:pPr marL="0" indent="0" algn="just">
              <a:lnSpc>
                <a:spcPct val="90000"/>
              </a:lnSpc>
              <a:spcBef>
                <a:spcPts val="0"/>
              </a:spcBef>
              <a:buNone/>
            </a:pPr>
            <a:r>
              <a:rPr lang="uk-UA" sz="2400" dirty="0" smtClean="0">
                <a:solidFill>
                  <a:schemeClr val="accent1"/>
                </a:solidFill>
              </a:rPr>
              <a:t>• Недосконалість сучасних </a:t>
            </a:r>
            <a:r>
              <a:rPr lang="uk-UA" sz="2400" dirty="0">
                <a:solidFill>
                  <a:schemeClr val="accent1"/>
                </a:solidFill>
              </a:rPr>
              <a:t>методик оцінювання результатів підвищення кваліфікації слухачів на засадах Європейської кредитно-трансферної системи.</a:t>
            </a:r>
          </a:p>
        </p:txBody>
      </p:sp>
    </p:spTree>
    <p:extLst>
      <p:ext uri="{BB962C8B-B14F-4D97-AF65-F5344CB8AC3E}">
        <p14:creationId xmlns:p14="http://schemas.microsoft.com/office/powerpoint/2010/main" val="409955154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2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625</TotalTime>
  <Words>1360</Words>
  <Application>Microsoft Office PowerPoint</Application>
  <PresentationFormat>Экран (4:3)</PresentationFormat>
  <Paragraphs>204</Paragraphs>
  <Slides>22</Slides>
  <Notes>6</Notes>
  <HiddenSlides>0</HiddenSlides>
  <MMClips>0</MMClips>
  <ScaleCrop>false</ScaleCrop>
  <HeadingPairs>
    <vt:vector size="6" baseType="variant">
      <vt:variant>
        <vt:lpstr>Тема</vt:lpstr>
      </vt:variant>
      <vt:variant>
        <vt:i4>9</vt:i4>
      </vt:variant>
      <vt:variant>
        <vt:lpstr>Внедренные серверы OLE</vt:lpstr>
      </vt:variant>
      <vt:variant>
        <vt:i4>3</vt:i4>
      </vt:variant>
      <vt:variant>
        <vt:lpstr>Заголовки слайдов</vt:lpstr>
      </vt:variant>
      <vt:variant>
        <vt:i4>22</vt:i4>
      </vt:variant>
    </vt:vector>
  </HeadingPairs>
  <TitlesOfParts>
    <vt:vector size="34" baseType="lpstr">
      <vt:lpstr>Тема Office</vt:lpstr>
      <vt:lpstr>1_Тема Office</vt:lpstr>
      <vt:lpstr>Оформление по умолчанию</vt:lpstr>
      <vt:lpstr>2_Тема Office</vt:lpstr>
      <vt:lpstr>3_Тема Office</vt:lpstr>
      <vt:lpstr>4_Тема Office</vt:lpstr>
      <vt:lpstr>5_Тема Office</vt:lpstr>
      <vt:lpstr>6_Тема Office</vt:lpstr>
      <vt:lpstr>2_Оформление по умолчанию</vt:lpstr>
      <vt:lpstr>Document</vt:lpstr>
      <vt:lpstr>Документ</vt:lpstr>
      <vt:lpstr>Диаграмма</vt:lpstr>
      <vt:lpstr>АКТУАЛЬНІ ПРОБЛЕМИ УНІВЕРСИТЕТСЬКОЇ ТА ПРОФЕСІЙНОЇ ПІСЛЯДИПЛОМНОЇ ОСВІТИ В КРИЗОВИХ УМОВАХ Інтернет-конференція</vt:lpstr>
      <vt:lpstr>Алгоритм визначення напрямів модернізації університетської та професійної післядипломної освіти  </vt:lpstr>
      <vt:lpstr>Стратегія суспільних реформ в Україні </vt:lpstr>
      <vt:lpstr>Стратегія реформ 2020 4 вектори руху :  Розвиток, Безпека, Відповідальність Гордість </vt:lpstr>
      <vt:lpstr>КОАЛІЦІЙНА УГОДА 2. Якісна освіта. Сучасна наука та інновації</vt:lpstr>
      <vt:lpstr>Національна стратегія розвитку освіти в Україні на 2012–2021 роки</vt:lpstr>
      <vt:lpstr>EUROPE 2020 : A STRATEGY FOR SMART, SUSTAINABLE  AND INCLUSIVE GROWTH</vt:lpstr>
      <vt:lpstr>Рейтинг України за 12 складовими  Глобального індексу конкурентоспроможності  за 2010-2012 рр.</vt:lpstr>
      <vt:lpstr> Основні проблеми університетської та професійної післядипломної освіти: </vt:lpstr>
      <vt:lpstr>Презентация PowerPoint</vt:lpstr>
      <vt:lpstr>Законодавче забезпечення розвитку сфери освіти </vt:lpstr>
      <vt:lpstr>Імперативи підготовки, підвищення кваліфікації та перепідготовки кадрів </vt:lpstr>
      <vt:lpstr>Способности и личные качества, задействованные в трудовой деятельности молодыми работниками с высшим образованием (по данным опроса работников)  </vt:lpstr>
      <vt:lpstr>Тенденції освітніх технологій, </vt:lpstr>
      <vt:lpstr>Тенденції розвитку вищої освіти </vt:lpstr>
      <vt:lpstr>Тенденції розвитку вищої освіти </vt:lpstr>
      <vt:lpstr>Проектно-орієнтовна підготовка фахівців</vt:lpstr>
      <vt:lpstr>Структурно-логічна схема публічно-приватного партнерство для   реалізації національних і державних цільових програм, національних і пріоритетних інноваційно-інвестиційних проектів  </vt:lpstr>
      <vt:lpstr> Збільшення інтелектуального капіталу в системі  професійного навчання   </vt:lpstr>
      <vt:lpstr>Вимір організаційного капіталу  за видами економічної діяльності </vt:lpstr>
      <vt:lpstr>“Технологія” реформ</vt:lpstr>
      <vt:lpstr> Інституціональна спроможність органу (організації) або системи органів та організацій щодо впровадження державної політики, розвтитку системи  післядипломної освіти 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АКТУАЛЬНІ ПРОБЛЕМИ УНІВЕРСИТЕТСЬКОЇ ТА ПРОФЕСІЙНОЇ ПІСЛЯДИПЛОМНОЇ ОСВІТИ В КРИЗОВИХ УМОВАХ Інтернет-конференція</dc:title>
  <dc:creator>№1</dc:creator>
  <cp:lastModifiedBy>№1</cp:lastModifiedBy>
  <cp:revision>41</cp:revision>
  <dcterms:created xsi:type="dcterms:W3CDTF">2015-02-24T21:18:05Z</dcterms:created>
  <dcterms:modified xsi:type="dcterms:W3CDTF">2015-02-27T07:26:57Z</dcterms:modified>
</cp:coreProperties>
</file>