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0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28.12.2021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28.12.2021</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uk-UA" sz="2000" dirty="0" smtClean="0">
                <a:solidFill>
                  <a:schemeClr val="accent2">
                    <a:lumMod val="75000"/>
                  </a:schemeClr>
                </a:solidFill>
                <a:latin typeface="Times New Roman" panose="02020603050405020304" pitchFamily="18" charset="0"/>
                <a:cs typeface="Times New Roman" panose="02020603050405020304" pitchFamily="18" charset="0"/>
              </a:rPr>
              <a:t>ДОЦЕНТ МОСКАЛЬОВА А.С.</a:t>
            </a:r>
            <a:r>
              <a:rPr lang="uk-UA" sz="2000" dirty="0" smtClean="0">
                <a:solidFill>
                  <a:schemeClr val="accent2">
                    <a:lumMod val="75000"/>
                  </a:schemeClr>
                </a:solidFill>
                <a:latin typeface="Times New Roman" panose="02020603050405020304" pitchFamily="18" charset="0"/>
                <a:cs typeface="Times New Roman" panose="02020603050405020304" pitchFamily="18" charset="0"/>
              </a:rPr>
              <a:t/>
            </a:r>
            <a:br>
              <a:rPr lang="uk-UA" sz="2000" dirty="0" smtClean="0">
                <a:solidFill>
                  <a:schemeClr val="accent2">
                    <a:lumMod val="75000"/>
                  </a:schemeClr>
                </a:solidFill>
                <a:latin typeface="Times New Roman" panose="02020603050405020304" pitchFamily="18" charset="0"/>
                <a:cs typeface="Times New Roman" panose="02020603050405020304" pitchFamily="18" charset="0"/>
              </a:rPr>
            </a:br>
            <a:r>
              <a:rPr lang="uk-UA" sz="2000" dirty="0" smtClean="0">
                <a:solidFill>
                  <a:schemeClr val="accent2">
                    <a:lumMod val="75000"/>
                  </a:schemeClr>
                </a:solidFill>
                <a:latin typeface="Times New Roman" panose="02020603050405020304" pitchFamily="18" charset="0"/>
                <a:cs typeface="Times New Roman" panose="02020603050405020304" pitchFamily="18" charset="0"/>
              </a:rPr>
              <a:t>КИЇВ, 2021  р.</a:t>
            </a:r>
            <a:endParaRPr lang="uk-UA" sz="20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noAutofit/>
          </a:bodyPr>
          <a:lstStyle/>
          <a:p>
            <a:pPr algn="ctr"/>
            <a:r>
              <a:rPr lang="ru-RU" sz="4400" b="1" dirty="0" err="1" smtClean="0">
                <a:solidFill>
                  <a:schemeClr val="accent2">
                    <a:lumMod val="75000"/>
                  </a:schemeClr>
                </a:solidFill>
                <a:latin typeface="Times New Roman" pitchFamily="18" charset="0"/>
                <a:cs typeface="Times New Roman" pitchFamily="18" charset="0"/>
              </a:rPr>
              <a:t>Зміст</a:t>
            </a:r>
            <a:r>
              <a:rPr lang="ru-RU" sz="4400" b="1" dirty="0" smtClean="0">
                <a:solidFill>
                  <a:schemeClr val="accent2">
                    <a:lumMod val="75000"/>
                  </a:schemeClr>
                </a:solidFill>
                <a:latin typeface="Times New Roman" pitchFamily="18" charset="0"/>
                <a:cs typeface="Times New Roman" pitchFamily="18" charset="0"/>
              </a:rPr>
              <a:t> </a:t>
            </a:r>
            <a:r>
              <a:rPr lang="ru-RU" sz="4400" b="1" dirty="0" err="1" smtClean="0">
                <a:solidFill>
                  <a:schemeClr val="accent2">
                    <a:lumMod val="75000"/>
                  </a:schemeClr>
                </a:solidFill>
                <a:latin typeface="Times New Roman" pitchFamily="18" charset="0"/>
                <a:cs typeface="Times New Roman" pitchFamily="18" charset="0"/>
              </a:rPr>
              <a:t>моделі</a:t>
            </a:r>
            <a:r>
              <a:rPr lang="ru-RU" sz="4400" b="1" dirty="0">
                <a:solidFill>
                  <a:schemeClr val="accent2">
                    <a:lumMod val="75000"/>
                  </a:schemeClr>
                </a:solidFill>
                <a:latin typeface="Times New Roman" pitchFamily="18" charset="0"/>
                <a:cs typeface="Times New Roman" pitchFamily="18" charset="0"/>
              </a:rPr>
              <a:t> психолого-</a:t>
            </a:r>
            <a:r>
              <a:rPr lang="ru-RU" sz="4400" b="1" dirty="0" err="1">
                <a:solidFill>
                  <a:schemeClr val="accent2">
                    <a:lumMod val="75000"/>
                  </a:schemeClr>
                </a:solidFill>
                <a:latin typeface="Times New Roman" pitchFamily="18" charset="0"/>
                <a:cs typeface="Times New Roman" pitchFamily="18" charset="0"/>
              </a:rPr>
              <a:t>управлінського</a:t>
            </a:r>
            <a:r>
              <a:rPr lang="ru-RU" sz="4400" b="1" dirty="0">
                <a:solidFill>
                  <a:schemeClr val="accent2">
                    <a:lumMod val="75000"/>
                  </a:schemeClr>
                </a:solidFill>
                <a:latin typeface="Times New Roman" pitchFamily="18" charset="0"/>
                <a:cs typeface="Times New Roman" pitchFamily="18" charset="0"/>
              </a:rPr>
              <a:t> </a:t>
            </a:r>
            <a:r>
              <a:rPr lang="ru-RU" sz="4400" b="1" dirty="0" err="1" smtClean="0">
                <a:solidFill>
                  <a:schemeClr val="accent2">
                    <a:lumMod val="75000"/>
                  </a:schemeClr>
                </a:solidFill>
                <a:latin typeface="Times New Roman" pitchFamily="18" charset="0"/>
                <a:cs typeface="Times New Roman" pitchFamily="18" charset="0"/>
              </a:rPr>
              <a:t>консультування</a:t>
            </a:r>
            <a:r>
              <a:rPr lang="ru-RU" sz="4400" b="1" dirty="0" smtClean="0">
                <a:solidFill>
                  <a:schemeClr val="accent2">
                    <a:lumMod val="75000"/>
                  </a:schemeClr>
                </a:solidFill>
                <a:latin typeface="Times New Roman" pitchFamily="18" charset="0"/>
                <a:cs typeface="Times New Roman" pitchFamily="18" charset="0"/>
              </a:rPr>
              <a:t> та </a:t>
            </a:r>
            <a:r>
              <a:rPr lang="ru-RU" sz="4400" b="1" dirty="0" err="1" smtClean="0">
                <a:solidFill>
                  <a:schemeClr val="accent2">
                    <a:lumMod val="75000"/>
                  </a:schemeClr>
                </a:solidFill>
                <a:latin typeface="Times New Roman" pitchFamily="18" charset="0"/>
                <a:cs typeface="Times New Roman" pitchFamily="18" charset="0"/>
              </a:rPr>
              <a:t>її</a:t>
            </a:r>
            <a:r>
              <a:rPr lang="ru-RU" sz="4400" b="1" dirty="0" smtClean="0">
                <a:solidFill>
                  <a:schemeClr val="accent2">
                    <a:lumMod val="75000"/>
                  </a:schemeClr>
                </a:solidFill>
                <a:latin typeface="Times New Roman" pitchFamily="18" charset="0"/>
                <a:cs typeface="Times New Roman" pitchFamily="18" charset="0"/>
              </a:rPr>
              <a:t> </a:t>
            </a:r>
            <a:r>
              <a:rPr lang="ru-RU" sz="4400" b="1" dirty="0" err="1" smtClean="0">
                <a:solidFill>
                  <a:schemeClr val="accent2">
                    <a:lumMod val="75000"/>
                  </a:schemeClr>
                </a:solidFill>
                <a:latin typeface="Times New Roman" pitchFamily="18" charset="0"/>
                <a:cs typeface="Times New Roman" pitchFamily="18" charset="0"/>
              </a:rPr>
              <a:t>складових</a:t>
            </a:r>
            <a:endParaRPr lang="uk-UA" sz="4400" b="1" dirty="0">
              <a:solidFill>
                <a:schemeClr val="accent2">
                  <a:lumMod val="75000"/>
                </a:schemeClr>
              </a:solidFill>
              <a:latin typeface="Times New Roman" pitchFamily="18" charset="0"/>
              <a:cs typeface="Times New Roman" pitchFamily="18" charset="0"/>
            </a:endParaRPr>
          </a:p>
        </p:txBody>
      </p:sp>
      <p:pic>
        <p:nvPicPr>
          <p:cNvPr id="4" name="Рисунок 3"/>
          <p:cNvPicPr>
            <a:picLocks noChangeAspect="1"/>
          </p:cNvPicPr>
          <p:nvPr/>
        </p:nvPicPr>
        <p:blipFill>
          <a:blip r:embed="rId2"/>
          <a:stretch>
            <a:fillRect/>
          </a:stretch>
        </p:blipFill>
        <p:spPr>
          <a:xfrm>
            <a:off x="683568" y="692696"/>
            <a:ext cx="3314700" cy="1872208"/>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692696"/>
            <a:ext cx="1770881" cy="216023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92696"/>
            <a:ext cx="8064896" cy="5632311"/>
          </a:xfrm>
          <a:prstGeom prst="rect">
            <a:avLst/>
          </a:prstGeom>
        </p:spPr>
        <p:txBody>
          <a:bodyPr wrap="square">
            <a:spAutoFit/>
          </a:bodyPr>
          <a:lstStyle/>
          <a:p>
            <a:r>
              <a:rPr lang="uk-UA" dirty="0" smtClean="0">
                <a:latin typeface="Times New Roman" pitchFamily="18" charset="0"/>
                <a:cs typeface="Times New Roman" pitchFamily="18" charset="0"/>
              </a:rPr>
              <a:t>У такому випадку модальність мотивації буде значною мірою залежати від ставлен­ня керівника закладу середньої освіти до свого керівника, а також від змісту проблем, за якими проводитимуться консультації, від його ставлення до психолога як незалежного експерта тощо. Отже, під позитивною мотивацією до консультування слід розуміти, на наш погляд, сукупність мотивів або мотив, який визначає бажання керів­ника організації отримати відповідну психологічну консультацію з проблем управління, поєднане з вірою в можливості психолога-кон­сультанта надати реальну допомогу в розв'язанні певної проблеми (проблем).З метою виявлення особливостей мотиваційного компонента </a:t>
            </a:r>
            <a:r>
              <a:rPr lang="uk-UA" dirty="0" err="1" smtClean="0">
                <a:latin typeface="Times New Roman" pitchFamily="18" charset="0"/>
                <a:cs typeface="Times New Roman" pitchFamily="18" charset="0"/>
              </a:rPr>
              <a:t>психолого-управлінського</a:t>
            </a:r>
            <a:r>
              <a:rPr lang="uk-UA" dirty="0" smtClean="0">
                <a:latin typeface="Times New Roman" pitchFamily="18" charset="0"/>
                <a:cs typeface="Times New Roman" pitchFamily="18" charset="0"/>
              </a:rPr>
              <a:t> консультування нами в рамках комплексного дослідження лабораторії психології управління (див. </a:t>
            </a:r>
            <a:r>
              <a:rPr lang="uk-UA" dirty="0" err="1" smtClean="0">
                <a:latin typeface="Times New Roman" pitchFamily="18" charset="0"/>
                <a:cs typeface="Times New Roman" pitchFamily="18" charset="0"/>
              </a:rPr>
              <a:t>підрозд</a:t>
            </a:r>
            <a:r>
              <a:rPr lang="uk-UA" dirty="0" smtClean="0">
                <a:latin typeface="Times New Roman" pitchFamily="18" charset="0"/>
                <a:cs typeface="Times New Roman" pitchFamily="18" charset="0"/>
              </a:rPr>
              <a:t>. 2.1) було спеціально вивчене це питання. Керівників організацій проси­ли відповісти на запитання анкети: чи зверталися вони за допомо­гою до психолога у розв'язанні управлінських проблем? Далі пе­редбачалося, що керівники сформулюють відповідь (у разі звернен­ня), за якими саме проблемами було звернення до психолога. У разі негативної відповіді респонденти мали написати, чому не зверталися до психолога. Керівникам, які користувалися психологічною консуль­тацією, необхідно було оцінити, наскільки вона була ефективною, адже від цього значною мірою залежить посилення або послаблен­ня мотивації до психологічного консультування. </a:t>
            </a:r>
            <a:endParaRPr lang="uk-UA"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908720"/>
            <a:ext cx="8046640" cy="4708981"/>
          </a:xfrm>
          <a:prstGeom prst="rect">
            <a:avLst/>
          </a:prstGeom>
        </p:spPr>
        <p:txBody>
          <a:bodyPr wrap="square">
            <a:spAutoFit/>
          </a:bodyPr>
          <a:lstStyle/>
          <a:p>
            <a:r>
              <a:rPr lang="uk-UA" sz="2000" dirty="0" smtClean="0">
                <a:latin typeface="Times New Roman" pitchFamily="18" charset="0"/>
                <a:cs typeface="Times New Roman" pitchFamily="18" charset="0"/>
              </a:rPr>
              <a:t>. Аналіз отриманих даних дає підстави зробити наступні </a:t>
            </a:r>
            <a:r>
              <a:rPr lang="uk-UA" sz="2000" dirty="0" err="1" smtClean="0">
                <a:latin typeface="Times New Roman" pitchFamily="18" charset="0"/>
                <a:cs typeface="Times New Roman" pitchFamily="18" charset="0"/>
              </a:rPr>
              <a:t>висновки.Передусім</a:t>
            </a:r>
            <a:r>
              <a:rPr lang="uk-UA" sz="2000" dirty="0" smtClean="0">
                <a:latin typeface="Times New Roman" pitchFamily="18" charset="0"/>
                <a:cs typeface="Times New Roman" pitchFamily="18" charset="0"/>
              </a:rPr>
              <a:t> зазначимо, що, на жаль, більшість респондентів (79 %) не зверталися до психолога зовсім. Вони пояснили це такими причи­нами: відсутністю психолога в організації (50 %); не було проблем, з якими потрібно було б звернутися (43,3 %); немає довіри до пси­холога, оскільки він є недостатньо компетентним (10 %); справив­ся з проблемою сам, чому сприяло читання відповідної психологіч­ної літератури (6 %) та слухання лекцій з психології на курсах пе­репідготовки (3 %)</a:t>
            </a:r>
            <a:r>
              <a:rPr lang="uk-UA" sz="2000" dirty="0" err="1" smtClean="0">
                <a:latin typeface="Times New Roman" pitchFamily="18" charset="0"/>
                <a:cs typeface="Times New Roman" pitchFamily="18" charset="0"/>
              </a:rPr>
              <a:t>.Як</a:t>
            </a:r>
            <a:r>
              <a:rPr lang="uk-UA" sz="2000" dirty="0" smtClean="0">
                <a:latin typeface="Times New Roman" pitchFamily="18" charset="0"/>
                <a:cs typeface="Times New Roman" pitchFamily="18" charset="0"/>
              </a:rPr>
              <a:t> видно, серед причин </a:t>
            </a:r>
            <a:r>
              <a:rPr lang="uk-UA" sz="2000" dirty="0" err="1" smtClean="0">
                <a:latin typeface="Times New Roman" pitchFamily="18" charset="0"/>
                <a:cs typeface="Times New Roman" pitchFamily="18" charset="0"/>
              </a:rPr>
              <a:t>незвертання</a:t>
            </a:r>
            <a:r>
              <a:rPr lang="uk-UA" sz="2000" dirty="0" smtClean="0">
                <a:latin typeface="Times New Roman" pitchFamily="18" charset="0"/>
                <a:cs typeface="Times New Roman" pitchFamily="18" charset="0"/>
              </a:rPr>
              <a:t> до психологів перше місце посідає відсутність відповідних фахівців (психологів-консультантів). На жаль, важке економічне становище, в якому опинилося багато організацій, є причиною скорочення посади психолога навіть в органі­заціях, де вони були. Тому відсутність практичного психолога в організаціях негативно впливає на появу мотивації до </a:t>
            </a:r>
            <a:r>
              <a:rPr lang="uk-UA" sz="2000" dirty="0" err="1" smtClean="0">
                <a:latin typeface="Times New Roman" pitchFamily="18" charset="0"/>
                <a:cs typeface="Times New Roman" pitchFamily="18" charset="0"/>
              </a:rPr>
              <a:t>психолого-управлінського</a:t>
            </a:r>
            <a:r>
              <a:rPr lang="uk-UA" sz="2000" dirty="0" smtClean="0">
                <a:latin typeface="Times New Roman" pitchFamily="18" charset="0"/>
                <a:cs typeface="Times New Roman" pitchFamily="18" charset="0"/>
              </a:rPr>
              <a:t> консультування.</a:t>
            </a:r>
            <a:endParaRPr lang="uk-UA" sz="20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124744"/>
            <a:ext cx="8784976" cy="5016758"/>
          </a:xfrm>
          <a:prstGeom prst="rect">
            <a:avLst/>
          </a:prstGeom>
        </p:spPr>
        <p:txBody>
          <a:bodyPr wrap="square">
            <a:spAutoFit/>
          </a:bodyPr>
          <a:lstStyle/>
          <a:p>
            <a:r>
              <a:rPr lang="uk-UA" sz="2000" dirty="0" smtClean="0">
                <a:latin typeface="Times New Roman" pitchFamily="18" charset="0"/>
                <a:cs typeface="Times New Roman" pitchFamily="18" charset="0"/>
              </a:rPr>
              <a:t>. Це може пояснюватися тим, що психологічна служба в багатьох соціальних сферах лише починає розвиватися, і самі психо­логи і керівники організацій у своїй діяльності зосереджуються пе­реважно на стратегічно-організаційних питаннях розвитку організацій, не приділяючи належної уваги та часу психологічним </a:t>
            </a:r>
            <a:r>
              <a:rPr lang="uk-UA" sz="2000" dirty="0" err="1" smtClean="0">
                <a:latin typeface="Times New Roman" pitchFamily="18" charset="0"/>
                <a:cs typeface="Times New Roman" pitchFamily="18" charset="0"/>
              </a:rPr>
              <a:t>питанням.Як</a:t>
            </a:r>
            <a:r>
              <a:rPr lang="uk-UA" sz="2000" dirty="0" smtClean="0">
                <a:latin typeface="Times New Roman" pitchFamily="18" charset="0"/>
                <a:cs typeface="Times New Roman" pitchFamily="18" charset="0"/>
              </a:rPr>
              <a:t> згадувалося, частина керівників (3—6 %) </a:t>
            </a:r>
            <a:r>
              <a:rPr lang="uk-UA" sz="2000" dirty="0" err="1" smtClean="0">
                <a:latin typeface="Times New Roman" pitchFamily="18" charset="0"/>
                <a:cs typeface="Times New Roman" pitchFamily="18" charset="0"/>
              </a:rPr>
              <a:t>незвертання</a:t>
            </a:r>
            <a:r>
              <a:rPr lang="uk-UA" sz="2000" dirty="0" smtClean="0">
                <a:latin typeface="Times New Roman" pitchFamily="18" charset="0"/>
                <a:cs typeface="Times New Roman" pitchFamily="18" charset="0"/>
              </a:rPr>
              <a:t> до пси­холога пояснює намаганням розв'язувати ці проблеми самостійно, че­рез їх осмислення (у процесі роботи над відповідною літературою та конспектами лекцій)</a:t>
            </a:r>
            <a:r>
              <a:rPr lang="uk-UA" sz="2000" dirty="0" err="1" smtClean="0">
                <a:latin typeface="Times New Roman" pitchFamily="18" charset="0"/>
                <a:cs typeface="Times New Roman" pitchFamily="18" charset="0"/>
              </a:rPr>
              <a:t>.Ще</a:t>
            </a:r>
            <a:r>
              <a:rPr lang="uk-UA" sz="2000" dirty="0" smtClean="0">
                <a:latin typeface="Times New Roman" pitchFamily="18" charset="0"/>
                <a:cs typeface="Times New Roman" pitchFamily="18" charset="0"/>
              </a:rPr>
              <a:t> однією причиною </a:t>
            </a:r>
            <a:r>
              <a:rPr lang="uk-UA" sz="2000" dirty="0" err="1" smtClean="0">
                <a:latin typeface="Times New Roman" pitchFamily="18" charset="0"/>
                <a:cs typeface="Times New Roman" pitchFamily="18" charset="0"/>
              </a:rPr>
              <a:t>незвертання</a:t>
            </a:r>
            <a:r>
              <a:rPr lang="uk-UA" sz="2000" dirty="0" smtClean="0">
                <a:latin typeface="Times New Roman" pitchFamily="18" charset="0"/>
                <a:cs typeface="Times New Roman" pitchFamily="18" charset="0"/>
              </a:rPr>
              <a:t> до психологів, не згаданою респондентами, але яка, на наш погляд, є досить суттєвою, є недо­статній рівень розвитку "</a:t>
            </a:r>
            <a:r>
              <a:rPr lang="uk-UA" sz="2000" dirty="0" err="1" smtClean="0">
                <a:latin typeface="Times New Roman" pitchFamily="18" charset="0"/>
                <a:cs typeface="Times New Roman" pitchFamily="18" charset="0"/>
              </a:rPr>
              <a:t>психолого-управлінської</a:t>
            </a:r>
            <a:r>
              <a:rPr lang="uk-UA" sz="2000" dirty="0" smtClean="0">
                <a:latin typeface="Times New Roman" pitchFamily="18" charset="0"/>
                <a:cs typeface="Times New Roman" pitchFamily="18" charset="0"/>
              </a:rPr>
              <a:t> пильності" у керівників, тобто </a:t>
            </a:r>
            <a:r>
              <a:rPr lang="uk-UA" sz="2000" dirty="0" err="1" smtClean="0">
                <a:latin typeface="Times New Roman" pitchFamily="18" charset="0"/>
                <a:cs typeface="Times New Roman" pitchFamily="18" charset="0"/>
              </a:rPr>
              <a:t>неусвідомлення</a:t>
            </a:r>
            <a:r>
              <a:rPr lang="uk-UA" sz="2000" dirty="0" smtClean="0">
                <a:latin typeface="Times New Roman" pitchFamily="18" charset="0"/>
                <a:cs typeface="Times New Roman" pitchFamily="18" charset="0"/>
              </a:rPr>
              <a:t> ними управлінських проблем як та­ких, у розв'язанні яких може допомогти психолог. Це можна поясни­ти загалом невисоким рівнем управлінської та психологічної куль­тури керівників.</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Заслуговує на увагу те, що серед керівників, які не зверталися до психолога, "оскільки не було в цьому потреби", більшість чоловіків — 91,6 %.</a:t>
            </a:r>
            <a:br>
              <a:rPr lang="uk-UA" sz="2000" dirty="0" smtClean="0">
                <a:latin typeface="Times New Roman" pitchFamily="18" charset="0"/>
                <a:cs typeface="Times New Roman" pitchFamily="18" charset="0"/>
              </a:rPr>
            </a:br>
            <a:endParaRPr lang="uk-UA" sz="20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6672"/>
            <a:ext cx="8640960" cy="6555641"/>
          </a:xfrm>
          <a:prstGeom prst="rect">
            <a:avLst/>
          </a:prstGeom>
        </p:spPr>
        <p:txBody>
          <a:bodyPr wrap="square">
            <a:spAutoFit/>
          </a:bodyPr>
          <a:lstStyle/>
          <a:p>
            <a:r>
              <a:rPr lang="uk-UA" sz="2000" dirty="0" smtClean="0">
                <a:latin typeface="Times New Roman" pitchFamily="18" charset="0"/>
                <a:cs typeface="Times New Roman" pitchFamily="18" charset="0"/>
              </a:rPr>
              <a:t>З огляду на викладене можна визначити концептуальні поло­ження про механізми формування позитивної мотивації керівників організацій щодо психологічного консультування з проблем </a:t>
            </a:r>
            <a:r>
              <a:rPr lang="uk-UA" sz="2000" dirty="0" err="1" smtClean="0">
                <a:latin typeface="Times New Roman" pitchFamily="18" charset="0"/>
                <a:cs typeface="Times New Roman" pitchFamily="18" charset="0"/>
              </a:rPr>
              <a:t>управ­ління.Як</a:t>
            </a:r>
            <a:r>
              <a:rPr lang="uk-UA" sz="2000" dirty="0" smtClean="0">
                <a:latin typeface="Times New Roman" pitchFamily="18" charset="0"/>
                <a:cs typeface="Times New Roman" pitchFamily="18" charset="0"/>
              </a:rPr>
              <a:t> зазначалося, мотивом до психологічного консультування є внутрішнє спонукання конкретної особистості — керівника організації як усвідомлення потреби звернення до психолога щодо розв'язання конкретної управлінської проблеми. Але для появи такого спонукан­ня необхідно створити відповідні зовнішні сприятливі умови.</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1. Формування у керівників відповідного рівня психологічної компетентності у процесі післядипломної освіти. Психологічна про­світа керівників, розкриття можливостей психології, і зокрема психо­логічного консультування, сприятимуть усвідомленню ними ролі пси­хології в успішному управлінні організаціями.</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2. Розвиток у керівників "психологічної пильності" у процесі підвищення психологічної компетентності, тобто здатності виявити психологічну проблему, психологічний аспект в управлінських функці­ях і діях.</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3. Формування в організаціях творчого середовища, пов'язаного з виникненням потреби в нововведеннях (інноваціях) у професійній діяльності і в управлінні організаціями. Певною мірою це залежить не тільки від керівника відділу (управління), а й від стилю роботи керівників організації в цілому.</a:t>
            </a:r>
            <a:endParaRPr lang="uk-UA" sz="20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12845"/>
            <a:ext cx="8496944" cy="4308872"/>
          </a:xfrm>
          <a:prstGeom prst="rect">
            <a:avLst/>
          </a:prstGeom>
        </p:spPr>
        <p:txBody>
          <a:bodyPr wrap="square">
            <a:spAutoFit/>
          </a:bodyPr>
          <a:lstStyle/>
          <a:p>
            <a:r>
              <a:rPr lang="uk-UA" sz="2000" dirty="0" smtClean="0">
                <a:latin typeface="Times New Roman" pitchFamily="18" charset="0"/>
                <a:cs typeface="Times New Roman" pitchFamily="18" charset="0"/>
              </a:rPr>
              <a:t>Важливою передумовою формування у керівників організацій мо­тивації до психологічного консультування є наявність психолога-кон­сультанта, який спроможний допомогти розв'язати проблеми управ­ління, інформувати керівників про проблеми, з яких вони можуть отримати психологічну допомогу, а також можливість матеріального забезпечення замовлення на консультування (якщо психолог не є співробітником організації, де працює керівник).</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Формуванню позитивної мотивації сприяють також інформування керівників організацій про позитивний досвід психологічного кон­сультування інших керівників і висока компетентність психолога-кон­сультанта.</a:t>
            </a:r>
            <a:br>
              <a:rPr lang="uk-UA" sz="2000" dirty="0" smtClean="0">
                <a:latin typeface="Times New Roman" pitchFamily="18" charset="0"/>
                <a:cs typeface="Times New Roman" pitchFamily="18" charset="0"/>
              </a:rPr>
            </a:br>
            <a:r>
              <a:rPr lang="uk-UA" dirty="0" smtClean="0"/>
              <a:t/>
            </a:r>
            <a:br>
              <a:rPr lang="uk-UA" dirty="0" smtClean="0"/>
            </a:br>
            <a:r>
              <a:rPr lang="uk-UA" dirty="0" smtClean="0"/>
              <a:t/>
            </a:r>
            <a:br>
              <a:rPr lang="uk-UA" dirty="0" smtClean="0"/>
            </a:br>
            <a:endParaRPr lang="uk-UA" dirty="0"/>
          </a:p>
        </p:txBody>
      </p:sp>
    </p:spTree>
  </p:cSld>
  <p:clrMapOvr>
    <a:masterClrMapping/>
  </p:clrMapOvr>
  <p:transition>
    <p:newsfla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256623"/>
            <a:ext cx="9144000"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a:t>
            </a:r>
            <a:r>
              <a:rPr kumimoji="0" lang="uk-UA"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Конгнітивно-смисловий</a:t>
            </a:r>
            <a:r>
              <a:rPr kumimoji="0" lang="uk-U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компонент  </a:t>
            </a:r>
            <a:r>
              <a:rPr kumimoji="0" lang="uk-UA"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психолого-управлінського</a:t>
            </a:r>
            <a:r>
              <a:rPr kumimoji="0" lang="uk-U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a:t>
            </a:r>
            <a:endPar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Когнітивно-смисловий компонент моделі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психолого-управлінського</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 передбачає психологічний аналіз прак­тичними психологами основних запитів керівників і працівників орга­нізацій щодо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психолого-управлінського</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консультування.На</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основі аналізу літературних джерел [1; 7; 8] і власного досві­ду формування керівниками запитів щодо консультування та здійс­нення психологами аналізу таких запитів можна вважати другим ета­пом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консультування.На</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цьому етапі консультант має якомога краще розібратися у про­блемах клієнта чи замовника, зрозуміти, з чим пов'язані основні кон­флікти та тривоги, з'ясувати сутність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запиту.Ю</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Альошина виділяє кілька основних завдань психолога-консультанта на цьому етапі: підтримка контакту з клієнтом; сти­мулювання його до подальшої розповіді; сприяння цілеспрямовано­му розвиткові бесіди; осмислення того, що говорить клієнт [1]. Інши­ми словами, консультант на другому етапі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психолого-управлінського</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 збирає потрібну інформацію, визначає проблемні си­туації та формулює основні проблеми, структурує їх та актуалізує пріоритетні протиріччя. Під час такої роботи не тільки формується проблемне поле, воно також осмислюється клієнтом і створюються установки на необхідність конструктивних змін.</a:t>
            </a:r>
            <a:r>
              <a:rPr kumimoji="0" lang="uk-UA" sz="20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ransition>
    <p:check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88640"/>
            <a:ext cx="7992888" cy="5940088"/>
          </a:xfrm>
          <a:prstGeom prst="rect">
            <a:avLst/>
          </a:prstGeom>
        </p:spPr>
        <p:txBody>
          <a:bodyPr wrap="square">
            <a:spAutoFit/>
          </a:bodyPr>
          <a:lstStyle/>
          <a:p>
            <a:r>
              <a:rPr lang="uk-UA" sz="2000" dirty="0" smtClean="0">
                <a:latin typeface="Times New Roman" pitchFamily="18" charset="0"/>
                <a:cs typeface="Times New Roman" pitchFamily="18" charset="0"/>
              </a:rPr>
              <a:t>Отже, якщо запит керівника організації розглядати як проблему, то вона відображає ситуацію, в якій бажане не збігається з реаль­ним. Інакше кажучи, проблемна ситуація відображає, з одного боку, сукупність цілей суб'єкта, а з іншого — реальний стан суб'єкта, об'єк­та та зовнішнього середовища. Таким чином, можна вважати, що проблема — це не просто завдання, яке важко розв'язати, а й невід­повідність між бажаним та реальним станом системи [9]</a:t>
            </a:r>
            <a:r>
              <a:rPr lang="uk-UA" sz="2000" dirty="0" err="1" smtClean="0">
                <a:latin typeface="Times New Roman" pitchFamily="18" charset="0"/>
                <a:cs typeface="Times New Roman" pitchFamily="18" charset="0"/>
              </a:rPr>
              <a:t>.Зазначимо</a:t>
            </a:r>
            <a:r>
              <a:rPr lang="uk-UA" sz="2000" dirty="0" smtClean="0">
                <a:latin typeface="Times New Roman" pitchFamily="18" charset="0"/>
                <a:cs typeface="Times New Roman" pitchFamily="18" charset="0"/>
              </a:rPr>
              <a:t>, що в одній і тій самій проблемній ситуації можуть бути сформульовані найрізноманітніші проблеми. Саме тому Л. </a:t>
            </a:r>
            <a:r>
              <a:rPr lang="uk-UA" sz="2000" dirty="0" err="1" smtClean="0">
                <a:latin typeface="Times New Roman" pitchFamily="18" charset="0"/>
                <a:cs typeface="Times New Roman" pitchFamily="18" charset="0"/>
              </a:rPr>
              <a:t>Тобіас</a:t>
            </a:r>
            <a:r>
              <a:rPr lang="uk-UA" sz="2000" dirty="0" smtClean="0">
                <a:latin typeface="Times New Roman" pitchFamily="18" charset="0"/>
                <a:cs typeface="Times New Roman" pitchFamily="18" charset="0"/>
              </a:rPr>
              <a:t> [7] підкреслює, що у процесі консультування необхідно визначити ос­новну, кореневу проблему, з якої випливають решти проблем. За його словами, робота психолога-консультанта має бути організована так, щоб можна було одночасно розв'язувати очевидну для замов­ника проблему і визначати фактори, які її створили і будуть пород­жувати аналогічні проблеми, якщо не виявити їх джерело у конк­ретній ситуації. Отже, зрозуміло, що передбачається робота консуль­танта одночасно як з проблемою ("симптомом"), яка потребує розв'язання, так і з причинами її виникнення. І найефективнішою ця робота буде тоді, коли її розпочати з керівника та його управлінсь­кої команди.</a:t>
            </a:r>
            <a:endParaRPr lang="uk-UA" sz="2000" dirty="0">
              <a:latin typeface="Times New Roman" pitchFamily="18" charset="0"/>
              <a:cs typeface="Times New Roman" pitchFamily="18" charset="0"/>
            </a:endParaRPr>
          </a:p>
        </p:txBody>
      </p:sp>
    </p:spTree>
  </p:cSld>
  <p:clrMapOvr>
    <a:masterClrMapping/>
  </p:clrMapOvr>
  <p:transition>
    <p:pull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76671"/>
            <a:ext cx="8388424" cy="5909310"/>
          </a:xfrm>
          <a:prstGeom prst="rect">
            <a:avLst/>
          </a:prstGeom>
        </p:spPr>
        <p:txBody>
          <a:bodyPr wrap="square">
            <a:spAutoFit/>
          </a:bodyPr>
          <a:lstStyle/>
          <a:p>
            <a:r>
              <a:rPr lang="uk-UA" dirty="0" smtClean="0">
                <a:latin typeface="Times New Roman" pitchFamily="18" charset="0"/>
                <a:cs typeface="Times New Roman" pitchFamily="18" charset="0"/>
              </a:rPr>
              <a:t>А. Пригожим [6] також звертає на це увагу і наголошує на тому, що консультант повинен не брати на віру думку клієнта про його власну хворобу, а скористатися певною технологічною схемою для визначення причини виникнення проблеми. Як перший етап у цій схемі він виділяє організаційну діагностику, складовими якої є процедура аналізу управлінських рішень та діагностичне інтерв'ю, другий етап — вироблення проекту розв'язання проблем, виявлених під час організаційної діагностики. Розв'язанню підлягає передусім коренева проблема, від якої походить решта. Третій етап такої схе­ми — реалізація рішень.</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С. </a:t>
            </a:r>
            <a:r>
              <a:rPr lang="uk-UA" dirty="0" err="1" smtClean="0">
                <a:latin typeface="Times New Roman" pitchFamily="18" charset="0"/>
                <a:cs typeface="Times New Roman" pitchFamily="18" charset="0"/>
              </a:rPr>
              <a:t>Васьківська</a:t>
            </a:r>
            <a:r>
              <a:rPr lang="uk-UA" dirty="0" smtClean="0">
                <a:latin typeface="Times New Roman" pitchFamily="18" charset="0"/>
                <a:cs typeface="Times New Roman" pitchFamily="18" charset="0"/>
              </a:rPr>
              <a:t> та П. Горностай [2; 3], здійснюючи психологічне консультування в межах проблемно-орієнтованого підходу, підкрес­люють, що всебічний аналіз проблем клієнта є суттєвим у процесі пошуку шляхів їх розв'язання. Основним методом при цьому є проб­лемний аналіз, який базується на припущенні, що кожна психологіч­на проблема має певний генезис, зумовлений як невизначеністю, спон­танністю, непередбаченістю, так і детермінантами, які мають відповідні причини та закономірності, їх встановлення та пошук шляхів подо­лання негативного впливу є запорукою успішного розв'язання </a:t>
            </a:r>
            <a:r>
              <a:rPr lang="uk-UA" dirty="0" err="1" smtClean="0">
                <a:latin typeface="Times New Roman" pitchFamily="18" charset="0"/>
                <a:cs typeface="Times New Roman" pitchFamily="18" charset="0"/>
              </a:rPr>
              <a:t>проб­леми.Отже</a:t>
            </a:r>
            <a:r>
              <a:rPr lang="uk-UA" dirty="0" smtClean="0">
                <a:latin typeface="Times New Roman" pitchFamily="18" charset="0"/>
                <a:cs typeface="Times New Roman" pitchFamily="18" charset="0"/>
              </a:rPr>
              <a:t>, психолог-консультант має допомагати клієнтові у фор­мулюванні запиту, а точніше, у визначенні проблеми. При цьо­му формулювання проблеми передбачає фіксацію результату аналі­зу проблемної ситуації і вже в самій постановці вміщувати елементи її розв'язання.</a:t>
            </a:r>
            <a:br>
              <a:rPr lang="uk-UA" dirty="0" smtClean="0">
                <a:latin typeface="Times New Roman" pitchFamily="18" charset="0"/>
                <a:cs typeface="Times New Roman" pitchFamily="18" charset="0"/>
              </a:rPr>
            </a:br>
            <a:endParaRPr lang="uk-UA" dirty="0">
              <a:latin typeface="Times New Roman" pitchFamily="18" charset="0"/>
              <a:cs typeface="Times New Roman" pitchFamily="18" charset="0"/>
            </a:endParaRPr>
          </a:p>
        </p:txBody>
      </p:sp>
    </p:spTree>
  </p:cSld>
  <p:clrMapOvr>
    <a:masterClrMapping/>
  </p:clrMapOvr>
  <p:transition>
    <p:plus/>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496944" cy="6463308"/>
          </a:xfrm>
          <a:prstGeom prst="rect">
            <a:avLst/>
          </a:prstGeom>
        </p:spPr>
        <p:txBody>
          <a:bodyPr wrap="square">
            <a:spAutoFit/>
          </a:bodyPr>
          <a:lstStyle/>
          <a:p>
            <a:r>
              <a:rPr lang="uk-UA" dirty="0" smtClean="0">
                <a:latin typeface="Times New Roman" pitchFamily="18" charset="0"/>
                <a:cs typeface="Times New Roman" pitchFamily="18" charset="0"/>
              </a:rPr>
              <a:t>Одним з ефективних способів аналізу проблеми є побудова "де­рева проблем". Розгортають "дерево проблем" за допомогою ме­тодики "згори вниз": від проблеми-наслідку до проблеми-причини — за таким алгоритмом:</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1) фіксація основної проблеми;</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2) визначення причин появи проблеми;</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3) окремий аналіз кожної причини з метою визначення причин, що її зумовлюють (виявлення причини причин) [5].</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Зауважимо, що ланцюг причинних зв'язків встановлюється до виз­начення дефектів, усунення яких очевидне. "Дерево проблем" у кон­сультуванні організацій може будуватися, на наш погляд, на основі схеми "від кінця до початку", від "гілок" — до "коренів". Мається на увазі, що проблеми другого рівня є причинами проблем першого рівня, а проблеми третього рівня — причинами проблем другого рівня тощо [5]</a:t>
            </a:r>
            <a:r>
              <a:rPr lang="uk-UA" dirty="0" err="1" smtClean="0">
                <a:latin typeface="Times New Roman" pitchFamily="18" charset="0"/>
                <a:cs typeface="Times New Roman" pitchFamily="18" charset="0"/>
              </a:rPr>
              <a:t>.Глибокий</a:t>
            </a:r>
            <a:r>
              <a:rPr lang="uk-UA" dirty="0" smtClean="0">
                <a:latin typeface="Times New Roman" pitchFamily="18" charset="0"/>
                <a:cs typeface="Times New Roman" pitchFamily="18" charset="0"/>
              </a:rPr>
              <a:t> аналіз проблемних ситуацій, осмисленість, рельєфність і коректність формулювань проблем є необхідною умовою ефектив­ного </a:t>
            </a:r>
            <a:r>
              <a:rPr lang="uk-UA" dirty="0" err="1" smtClean="0">
                <a:latin typeface="Times New Roman" pitchFamily="18" charset="0"/>
                <a:cs typeface="Times New Roman" pitchFamily="18" charset="0"/>
              </a:rPr>
              <a:t>консультування.Не</a:t>
            </a:r>
            <a:r>
              <a:rPr lang="uk-UA" dirty="0" smtClean="0">
                <a:latin typeface="Times New Roman" pitchFamily="18" charset="0"/>
                <a:cs typeface="Times New Roman" pitchFamily="18" charset="0"/>
              </a:rPr>
              <a:t> всі запити керівників організацій з управлінської тематики містять у собі власне проблеми (наприклад, такі запити, як діагностика психологічного мікроклімату в організації або розробка цільової про­грами формування іміджу організації чи гуманізації управлінської взає­модії). Зрозуміло, що в таких запитах не варто відшукувати корені чи гілки проблеми, а потрібно просто виконувати поставлене завдання-запит, на відміну від мотивів, які можна досліджувати та аналізувати: чому саме з таким запитом звернувся той чи інший керівник.</a:t>
            </a:r>
            <a:br>
              <a:rPr lang="uk-UA" dirty="0" smtClean="0">
                <a:latin typeface="Times New Roman" pitchFamily="18" charset="0"/>
                <a:cs typeface="Times New Roman" pitchFamily="18" charset="0"/>
              </a:rPr>
            </a:br>
            <a:endParaRPr lang="uk-UA" dirty="0">
              <a:latin typeface="Times New Roman" pitchFamily="18" charset="0"/>
              <a:cs typeface="Times New Roman" pitchFamily="18" charset="0"/>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103416"/>
            <a:ext cx="9144000"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Збирання інформації для визначення проблем та уточнення за­питів керівників організацій може здійснюватися за допомогою та­ких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психодіагностичних</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методів: інтерв'ювання, бесіди, анкетуван­ня, тестування, відвідування виробничих нарад, аналіз документів тощо. З цією метою можна також розробити спеціальні "картки проблем", які б заповнювали керівники та працівники організацій та вкидали до спеціальної скриньки консультанта.</a:t>
            </a:r>
            <a:b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Слід звернути увагу на специфіку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психолого-управлінського</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 в організаціях у різних соціальних сферах, яке допома­гає розв'язати запити та проблеми. Розглянемо це на прикладі осві­тньої галузі. Школа як складна соціально-педагогічна система має низку специфічних рис. Ю.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Конаржевський</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[4] визначає наступні ос­новні її характеристики:</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школа — атрибут кожної соціальної системи: без школи не може існувати жодне суспільство та держава, вона — інструмент транс­ляції новим поколінням досягнень людської культури;</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вона відрізняється від інших соціальних систем цілями своєї діяльності, які в загальному вигляді зафіксовані в Законі про освіту;</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навчально-виховний процес у школі як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системоутворюючий</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має специфічні ознаки;</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pull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88640"/>
            <a:ext cx="8352928" cy="6740307"/>
          </a:xfrm>
          <a:prstGeom prst="rect">
            <a:avLst/>
          </a:prstGeom>
        </p:spPr>
        <p:txBody>
          <a:bodyPr wrap="square">
            <a:spAutoFit/>
          </a:bodyPr>
          <a:lstStyle/>
          <a:p>
            <a:r>
              <a:rPr lang="uk-UA" b="1" dirty="0" smtClean="0">
                <a:latin typeface="Times New Roman" pitchFamily="18" charset="0"/>
                <a:cs typeface="Times New Roman" pitchFamily="18" charset="0"/>
              </a:rPr>
              <a:t>1. Загальна модель </a:t>
            </a:r>
            <a:r>
              <a:rPr lang="uk-UA" b="1" dirty="0" err="1" smtClean="0">
                <a:latin typeface="Times New Roman" pitchFamily="18" charset="0"/>
                <a:cs typeface="Times New Roman" pitchFamily="18" charset="0"/>
              </a:rPr>
              <a:t>психолого-управлінського</a:t>
            </a:r>
            <a:r>
              <a:rPr lang="uk-UA" b="1" dirty="0" smtClean="0">
                <a:latin typeface="Times New Roman" pitchFamily="18" charset="0"/>
                <a:cs typeface="Times New Roman" pitchFamily="18" charset="0"/>
              </a:rPr>
              <a:t> консультування</a:t>
            </a:r>
            <a:r>
              <a:rPr lang="uk-UA" dirty="0" smtClean="0">
                <a:latin typeface="Times New Roman" pitchFamily="18" charset="0"/>
                <a:cs typeface="Times New Roman" pitchFamily="18" charset="0"/>
              </a:rPr>
              <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Аналіз психологічної літератури, а також досвід консультування авторів навчального посібника в організаціях дають підстави ствер­джувати, що загальна модель </a:t>
            </a:r>
            <a:r>
              <a:rPr lang="uk-UA" dirty="0" err="1" smtClean="0">
                <a:latin typeface="Times New Roman" pitchFamily="18" charset="0"/>
                <a:cs typeface="Times New Roman" pitchFamily="18" charset="0"/>
              </a:rPr>
              <a:t>психолого-управлінського</a:t>
            </a:r>
            <a:r>
              <a:rPr lang="uk-UA" dirty="0" smtClean="0">
                <a:latin typeface="Times New Roman" pitchFamily="18" charset="0"/>
                <a:cs typeface="Times New Roman" pitchFamily="18" charset="0"/>
              </a:rPr>
              <a:t> консультування [2; 3] повинна містити відповідні компоненти. Розгля­немо основні з них.</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1. Мотиваційний компонент — визначення рівня мотивації ке­рівників і працівників організацій щодо психологічного консульту­вання з проблем управління та формування у них вираженої пози­тивної мотивації щодо отримання такого виду допомоги.</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2. Когнітивно-смисловий компонент — психологічний аналіз основних запитів керівників і працівників організацій на психологіч­не консультування практичними психологами та здійснення їх типо­логії.</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3. Операційно-технологічний компонент — </a:t>
            </a:r>
            <a:r>
              <a:rPr lang="uk-UA" dirty="0" err="1" smtClean="0">
                <a:latin typeface="Times New Roman" pitchFamily="18" charset="0"/>
                <a:cs typeface="Times New Roman" pitchFamily="18" charset="0"/>
              </a:rPr>
              <a:t>обгрунтування</a:t>
            </a:r>
            <a:r>
              <a:rPr lang="uk-UA" dirty="0" smtClean="0">
                <a:latin typeface="Times New Roman" pitchFamily="18" charset="0"/>
                <a:cs typeface="Times New Roman" pitchFamily="18" charset="0"/>
              </a:rPr>
              <a:t> до­цільності використання практичними психологами різних стратегій, методів і форм психологічного консультування, введення його ос­новних етапів залежно від специфіки запитів керівників.</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4. Особистісний компонент — визначення основних професійно-особистісних якостей практичного психолога, необхідних для ефективного психологічного консультування керівників з проблем управління.</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5. Організаційний компонент — аналіз використання практични­ми психологами можливих організаційних форм психологічного кон­сультування керівників залежно від виду організації, типу запиту тощо.</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Зауважимо, що </a:t>
            </a:r>
            <a:r>
              <a:rPr lang="uk-UA" dirty="0" err="1" smtClean="0">
                <a:latin typeface="Times New Roman" pitchFamily="18" charset="0"/>
                <a:cs typeface="Times New Roman" pitchFamily="18" charset="0"/>
              </a:rPr>
              <a:t>психолого-управлінське</a:t>
            </a:r>
            <a:r>
              <a:rPr lang="uk-UA" dirty="0" smtClean="0">
                <a:latin typeface="Times New Roman" pitchFamily="18" charset="0"/>
                <a:cs typeface="Times New Roman" pitchFamily="18" charset="0"/>
              </a:rPr>
              <a:t> консультування характери­зується також певною послідовністю етапів [4; 5]. </a:t>
            </a:r>
            <a:endParaRPr lang="uk-UA" dirty="0">
              <a:latin typeface="Times New Roman" pitchFamily="18" charset="0"/>
              <a:cs typeface="Times New Roman" pitchFamily="18" charset="0"/>
            </a:endParaRPr>
          </a:p>
        </p:txBody>
      </p:sp>
    </p:spTree>
  </p:cSld>
  <p:clrMapOvr>
    <a:masterClrMapping/>
  </p:clrMapOvr>
  <p:transition>
    <p:dissolv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0" y="32655"/>
            <a:ext cx="9144000" cy="64017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циклічним характером діяльності школи зумовлене щорічне пла­нове оновлення більшої частини її елементів;</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цикл життєдіяльності школи обов'язково має приводити до пе­реходу системи від одного якісного стану до іншого;</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одній із підсистем школи — педагогічному колективу — прита­манні такі риси: гомогенність, що переважає, високий освітній рівень, специфічна система міжособистісних стосунків, особлива сукупність мотивів діяльності тощо. У другої, більш численної підсистеми — учнівського колективу — мотиви перебувають на стадії формування;</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результати діяльності школи можна отримати через великий про­міжок часу, і здебільшого вони не піддаються кількісному виміру, внаслідок чого вимагають обов'язкового якісного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аналізу.Такий</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перелік основних особливостей школи дає підстави ствер­джувати про специфіку управління школою і внаслідок цього — про специфіку запитів керівників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шкіл.Аналіз</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консультативного досвіду авторів навчального посібника, а також результатів опитування керівників організацій та практичних психологів (див.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підрозд</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2.1) свідчить, що класифікацію запитів ке­рівників і працівників організацій щодо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психолого-управлінського</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 можна здійснити на основі таких провідних критеріїв.</a:t>
            </a:r>
            <a:b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uk-UA"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51720" y="3244334"/>
            <a:ext cx="6395219" cy="923330"/>
          </a:xfrm>
          <a:prstGeom prst="rect">
            <a:avLst/>
          </a:prstGeom>
        </p:spPr>
        <p:txBody>
          <a:bodyPr wrap="square">
            <a:spAutoFit/>
          </a:bodyPr>
          <a:lstStyle/>
          <a:p>
            <a:r>
              <a:rPr lang="uk-UA" sz="5400" dirty="0" smtClean="0">
                <a:latin typeface="Times New Roman" pitchFamily="18" charset="0"/>
                <a:cs typeface="Times New Roman" pitchFamily="18" charset="0"/>
              </a:rPr>
              <a:t>Дякую за увагу</a:t>
            </a:r>
            <a:endParaRPr lang="uk-UA" sz="5400" dirty="0">
              <a:latin typeface="Times New Roman" pitchFamily="18" charset="0"/>
              <a:cs typeface="Times New Roman" pitchFamily="18" charset="0"/>
            </a:endParaRPr>
          </a:p>
        </p:txBody>
      </p:sp>
    </p:spTree>
  </p:cSld>
  <p:clrMapOvr>
    <a:masterClrMapping/>
  </p:clrMapOvr>
  <p:transition>
    <p:cut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199642"/>
            <a:ext cx="9144000"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Водночас існує певне співвідношення основних етапів і компонентів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психолого-управлінського</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 яке можна, на наш погляд, подати так:</a:t>
            </a:r>
            <a:b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1-й етап — формування потреби у керівників організацій у звер­ненні за допомогою до консультанта (співвідноситься з мотивацій­ним компонентом моделі);</a:t>
            </a:r>
            <a:b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2-й етап — аналіз, уточнення та формування замовлення на кон­сультування (співвідноситься з когнітивно-смисловим компонентом моделі);</a:t>
            </a:r>
            <a:b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3-й етап — власне психологічне консультування з проблем уп­равління (співвідноситься з операційно-технологічним компонентом). Цей етап, у свою чергу, охоплює такі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підетапи</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 5]:</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аналіз ситуації, в якій перебуває організація (особистість);</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діагностування етапу функціонування організації (особистості);</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діагностування основних проблем, які існують в організації (осо­бистості);</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вибір стратегії консультування та справляння консультативного впливу;</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моделювання та підтримання організаційних процесів з метою розвитку організації (особистості);</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оцінювання результативності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консультування.Досвід</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 свідчить про те, що особистісний і органі­заційний компоненти моделі не співвідносяться з конкретними ета­пами консультування, а стосуються всіх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етапів.Конкретний</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зміст основних компонентів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психолого-управлінського</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 розкривається у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підрозд</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2.2—2.6. </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764704"/>
            <a:ext cx="8352928" cy="5878532"/>
          </a:xfrm>
          <a:prstGeom prst="rect">
            <a:avLst/>
          </a:prstGeom>
        </p:spPr>
        <p:txBody>
          <a:bodyPr wrap="square">
            <a:spAutoFit/>
          </a:bodyPr>
          <a:lstStyle/>
          <a:p>
            <a:r>
              <a:rPr lang="uk-UA" sz="2000" dirty="0" smtClean="0">
                <a:latin typeface="Times New Roman" pitchFamily="18" charset="0"/>
                <a:cs typeface="Times New Roman" pitchFamily="18" charset="0"/>
              </a:rPr>
              <a:t>Зазначимо, що аналіз цієї проблеми здійснювався на основі як вивчення відповід­них літературних джерел, так і власної консультативної практики ав­торів навчального </a:t>
            </a:r>
            <a:r>
              <a:rPr lang="uk-UA" sz="2000" dirty="0" err="1" smtClean="0">
                <a:latin typeface="Times New Roman" pitchFamily="18" charset="0"/>
                <a:cs typeface="Times New Roman" pitchFamily="18" charset="0"/>
              </a:rPr>
              <a:t>посібника.Крім</a:t>
            </a:r>
            <a:r>
              <a:rPr lang="uk-UA" sz="2000" dirty="0" smtClean="0">
                <a:latin typeface="Times New Roman" pitchFamily="18" charset="0"/>
                <a:cs typeface="Times New Roman" pitchFamily="18" charset="0"/>
              </a:rPr>
              <a:t> того, автори провели спеціальне емпіричне дослідження, щоб з'ясувати, як основні компоненти моделі </a:t>
            </a:r>
            <a:r>
              <a:rPr lang="uk-UA" sz="2000" dirty="0" err="1" smtClean="0">
                <a:latin typeface="Times New Roman" pitchFamily="18" charset="0"/>
                <a:cs typeface="Times New Roman" pitchFamily="18" charset="0"/>
              </a:rPr>
              <a:t>психолого-управлінського</a:t>
            </a:r>
            <a:r>
              <a:rPr lang="uk-UA" sz="2000" dirty="0" smtClean="0">
                <a:latin typeface="Times New Roman" pitchFamily="18" charset="0"/>
                <a:cs typeface="Times New Roman" pitchFamily="18" charset="0"/>
              </a:rPr>
              <a:t> консультування подані в реальній управлінській діяльності ке­рівників організацій та консультативній роботі, що здійснюють в організаціях практичні психологи. У дослідженні взяли участь дві ос­новні групи респондентів — керівники організацій та практичні пси­хологи (разом 255 осіб, 130 керівників і 125 психологів). Отримані результати підлягали порівняльному аналізу. Дослідження проводи­лося у Києві, Полтаві, Рівному, Чернігові тощо. Використовувались такі методи дослідження: анкетування; інтерв'ювання; аналіз документів (журналів і щоденників, в яких фіксуються результати діяльності пси­хологів); статистичні методи обробки даних. Результати такого до­слідження наведені далі при аналізі кожного із компонентів моделі (у вигляді таблиць, графіків і відповідно інтерпретовані) та при висвіт­ленні специфіки консультування з конкретних проблем управління.</a:t>
            </a:r>
            <a:br>
              <a:rPr lang="uk-UA" sz="2000" dirty="0" smtClean="0">
                <a:latin typeface="Times New Roman" pitchFamily="18" charset="0"/>
                <a:cs typeface="Times New Roman" pitchFamily="18" charset="0"/>
              </a:rPr>
            </a:br>
            <a:r>
              <a:rPr lang="uk-UA" dirty="0" smtClean="0"/>
              <a:t/>
            </a:r>
            <a:br>
              <a:rPr lang="uk-UA" dirty="0" smtClean="0"/>
            </a:br>
            <a:endParaRPr lang="uk-UA" dirty="0"/>
          </a:p>
        </p:txBody>
      </p:sp>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1035938"/>
            <a:ext cx="91440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Мотиваційний компонент </a:t>
            </a:r>
            <a:r>
              <a:rPr kumimoji="0" lang="uk-UA"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психолого-управлінського</a:t>
            </a:r>
            <a:r>
              <a:rPr kumimoji="0" lang="uk-U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Як відомо з досліджень соціально-психологічних особливостей управління організаціями [3; 5; 10], у процесі взаємодії керівників з іншими людьми (підлеглими, партнерами, конкурентами, іншими керів­никами тощо) суб'єктивно виникають труднощі, протиріччя, конфлік­ти, які мають психологічну основу. Це означає, що в самому змісті управлінської діяльності закладено багато управлінських проблем, які потребують визначення психологічних способів їх розв'язання. Отже, об'єктивно потреба у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психолого-управлінському</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консультуванні керівників організацій існує. Але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психолого-управлінське</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консульту­вання може здійснюватися лише тоді, коли керівники (або інші учас­ники управлінського процесу) звертаються до психолога, роблять певне замовлення, тобто у керівника має з'явитися спонукання, мо­тив щодо психологічного консультування з проблем управління.</a:t>
            </a:r>
            <a:r>
              <a:rPr kumimoji="0" lang="uk-UA" sz="20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76672"/>
            <a:ext cx="7992888" cy="5632311"/>
          </a:xfrm>
          <a:prstGeom prst="rect">
            <a:avLst/>
          </a:prstGeom>
        </p:spPr>
        <p:txBody>
          <a:bodyPr wrap="square">
            <a:spAutoFit/>
          </a:bodyPr>
          <a:lstStyle/>
          <a:p>
            <a:r>
              <a:rPr lang="uk-UA" sz="2000" dirty="0" smtClean="0">
                <a:latin typeface="Times New Roman" pitchFamily="18" charset="0"/>
                <a:cs typeface="Times New Roman" pitchFamily="18" charset="0"/>
              </a:rPr>
              <a:t>Аналіз праць вітчизняних і зарубіжних авторів показує, що існу­ють різні погляди стосовно визначення мотиву і мотивації [ 1; 2; 4; 7—9]. Більшість авторів визначають мотив (</a:t>
            </a:r>
            <a:r>
              <a:rPr lang="uk-UA" sz="2000" dirty="0" err="1" smtClean="0">
                <a:latin typeface="Times New Roman" pitchFamily="18" charset="0"/>
                <a:cs typeface="Times New Roman" pitchFamily="18" charset="0"/>
              </a:rPr>
              <a:t>фр</a:t>
            </a:r>
            <a:r>
              <a:rPr lang="uk-UA" sz="2000" dirty="0" smtClean="0">
                <a:latin typeface="Times New Roman" pitchFamily="18" charset="0"/>
                <a:cs typeface="Times New Roman" pitchFamily="18" charset="0"/>
              </a:rPr>
              <a:t>. </a:t>
            </a:r>
            <a:r>
              <a:rPr lang="uk-UA" sz="2000" dirty="0" err="1" smtClean="0">
                <a:latin typeface="Times New Roman" pitchFamily="18" charset="0"/>
                <a:cs typeface="Times New Roman" pitchFamily="18" charset="0"/>
              </a:rPr>
              <a:t>motif</a:t>
            </a:r>
            <a:r>
              <a:rPr lang="uk-UA" sz="2000" dirty="0" smtClean="0">
                <a:latin typeface="Times New Roman" pitchFamily="18" charset="0"/>
                <a:cs typeface="Times New Roman" pitchFamily="18" charset="0"/>
              </a:rPr>
              <a:t> від лат. </a:t>
            </a:r>
            <a:r>
              <a:rPr lang="uk-UA" sz="2000" dirty="0" err="1" smtClean="0">
                <a:latin typeface="Times New Roman" pitchFamily="18" charset="0"/>
                <a:cs typeface="Times New Roman" pitchFamily="18" charset="0"/>
              </a:rPr>
              <a:t>moevo</a:t>
            </a:r>
            <a:r>
              <a:rPr lang="uk-UA" sz="2000" dirty="0" smtClean="0">
                <a:latin typeface="Times New Roman" pitchFamily="18" charset="0"/>
                <a:cs typeface="Times New Roman" pitchFamily="18" charset="0"/>
              </a:rPr>
              <a:t> — рухаю) як спонукання до дії, діяльності, вчинку. Ці спону­кання, як зазначає О. Леонтьев [6], мають матеріальну або ідеальну </a:t>
            </a:r>
            <a:r>
              <a:rPr lang="uk-UA" sz="2000" dirty="0" err="1" smtClean="0">
                <a:latin typeface="Times New Roman" pitchFamily="18" charset="0"/>
                <a:cs typeface="Times New Roman" pitchFamily="18" charset="0"/>
              </a:rPr>
              <a:t>опредмеченість</a:t>
            </a:r>
            <a:r>
              <a:rPr lang="uk-UA" sz="2000" dirty="0" smtClean="0">
                <a:latin typeface="Times New Roman" pitchFamily="18" charset="0"/>
                <a:cs typeface="Times New Roman" pitchFamily="18" charset="0"/>
              </a:rPr>
              <a:t>. Потреба як джерело активності людини визначаєть­ся через мотив, тобто мотив є </a:t>
            </a:r>
            <a:r>
              <a:rPr lang="uk-UA" sz="2000" dirty="0" err="1" smtClean="0">
                <a:latin typeface="Times New Roman" pitchFamily="18" charset="0"/>
                <a:cs typeface="Times New Roman" pitchFamily="18" charset="0"/>
              </a:rPr>
              <a:t>опредмеченою</a:t>
            </a:r>
            <a:r>
              <a:rPr lang="uk-UA" sz="2000" dirty="0" smtClean="0">
                <a:latin typeface="Times New Roman" pitchFamily="18" charset="0"/>
                <a:cs typeface="Times New Roman" pitchFamily="18" charset="0"/>
              </a:rPr>
              <a:t> потребою, яка стає його енергетичним </a:t>
            </a:r>
            <a:r>
              <a:rPr lang="uk-UA" sz="2000" dirty="0" err="1" smtClean="0">
                <a:latin typeface="Times New Roman" pitchFamily="18" charset="0"/>
                <a:cs typeface="Times New Roman" pitchFamily="18" charset="0"/>
              </a:rPr>
              <a:t>підґрунтям.Мотивацію</a:t>
            </a:r>
            <a:r>
              <a:rPr lang="uk-UA" sz="2000" dirty="0" smtClean="0">
                <a:latin typeface="Times New Roman" pitchFamily="18" charset="0"/>
                <a:cs typeface="Times New Roman" pitchFamily="18" charset="0"/>
              </a:rPr>
              <a:t> можна розглядати як сукупність мотивів, але на від­міну від мотиваційної сфери мотивація </a:t>
            </a:r>
            <a:r>
              <a:rPr lang="uk-UA" sz="2000" dirty="0" err="1" smtClean="0">
                <a:latin typeface="Times New Roman" pitchFamily="18" charset="0"/>
                <a:cs typeface="Times New Roman" pitchFamily="18" charset="0"/>
              </a:rPr>
              <a:t>безпосередніше</a:t>
            </a:r>
            <a:r>
              <a:rPr lang="uk-UA" sz="2000" dirty="0" smtClean="0">
                <a:latin typeface="Times New Roman" pitchFamily="18" charset="0"/>
                <a:cs typeface="Times New Roman" pitchFamily="18" charset="0"/>
              </a:rPr>
              <a:t> співвідносить­ся з певною діяльністю, вчинком, поведінкою. На наш погляд, мотива­цію слід розглядати як дію мотиву, як динамічний процес досягнення мети, пов'язаної з мотивом. Одна й та сама мета може бути приваб­ливою для різних людей з різних мотивів. Це положення є методо­логічно значущим для аналізу формування позитивної мотивації ке­рівників організацій щодо психологічного консультування з проблем управління. Таким чином, джерелом мотивації керівника щодо звер­нення із запитом до практичного психолога є </a:t>
            </a:r>
            <a:r>
              <a:rPr lang="uk-UA" sz="2000" dirty="0" err="1" smtClean="0">
                <a:latin typeface="Times New Roman" pitchFamily="18" charset="0"/>
                <a:cs typeface="Times New Roman" pitchFamily="18" charset="0"/>
              </a:rPr>
              <a:t>потребово-мотиваційна</a:t>
            </a:r>
            <a:r>
              <a:rPr lang="uk-UA" sz="2000" dirty="0" smtClean="0">
                <a:latin typeface="Times New Roman" pitchFamily="18" charset="0"/>
                <a:cs typeface="Times New Roman" pitchFamily="18" charset="0"/>
              </a:rPr>
              <a:t> сфера його особистості. </a:t>
            </a:r>
            <a:endParaRPr lang="uk-UA" sz="2000" dirty="0">
              <a:latin typeface="Times New Roman" pitchFamily="18" charset="0"/>
              <a:cs typeface="Times New Roman" pitchFamily="18" charset="0"/>
            </a:endParaRPr>
          </a:p>
        </p:txBody>
      </p:sp>
    </p:spTree>
  </p:cSld>
  <p:clrMapOvr>
    <a:masterClrMapping/>
  </p:clrMapOvr>
  <p:transition>
    <p:checke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0"/>
            <a:ext cx="8334672" cy="5324535"/>
          </a:xfrm>
          <a:prstGeom prst="rect">
            <a:avLst/>
          </a:prstGeom>
        </p:spPr>
        <p:txBody>
          <a:bodyPr wrap="square">
            <a:spAutoFit/>
          </a:bodyPr>
          <a:lstStyle/>
          <a:p>
            <a:r>
              <a:rPr lang="uk-UA" sz="2000" dirty="0" smtClean="0">
                <a:latin typeface="Times New Roman" pitchFamily="18" charset="0"/>
                <a:cs typeface="Times New Roman" pitchFamily="18" charset="0"/>
              </a:rPr>
              <a:t>Виходячи з того що </a:t>
            </a:r>
            <a:r>
              <a:rPr lang="uk-UA" sz="2000" dirty="0" err="1" smtClean="0">
                <a:latin typeface="Times New Roman" pitchFamily="18" charset="0"/>
                <a:cs typeface="Times New Roman" pitchFamily="18" charset="0"/>
              </a:rPr>
              <a:t>потребово-мотивацій­на</a:t>
            </a:r>
            <a:r>
              <a:rPr lang="uk-UA" sz="2000" dirty="0" smtClean="0">
                <a:latin typeface="Times New Roman" pitchFamily="18" charset="0"/>
                <a:cs typeface="Times New Roman" pitchFamily="18" charset="0"/>
              </a:rPr>
              <a:t> сфера являє собою складну ієрархію мотивів [1], можна вважати, що мотиви звернення керівника до психолога не є ізольованими спонуканнями, а входять у загальну </a:t>
            </a:r>
            <a:r>
              <a:rPr lang="uk-UA" sz="2000" dirty="0" err="1" smtClean="0">
                <a:latin typeface="Times New Roman" pitchFamily="18" charset="0"/>
                <a:cs typeface="Times New Roman" pitchFamily="18" charset="0"/>
              </a:rPr>
              <a:t>полімотиваційну</a:t>
            </a:r>
            <a:r>
              <a:rPr lang="uk-UA" sz="2000" dirty="0" smtClean="0">
                <a:latin typeface="Times New Roman" pitchFamily="18" charset="0"/>
                <a:cs typeface="Times New Roman" pitchFamily="18" charset="0"/>
              </a:rPr>
              <a:t> систему його особистості. Мотив, мотивація є </a:t>
            </a:r>
            <a:r>
              <a:rPr lang="uk-UA" sz="2000" dirty="0" err="1" smtClean="0">
                <a:latin typeface="Times New Roman" pitchFamily="18" charset="0"/>
                <a:cs typeface="Times New Roman" pitchFamily="18" charset="0"/>
              </a:rPr>
              <a:t>внутрішньоособистісним</a:t>
            </a:r>
            <a:r>
              <a:rPr lang="uk-UA" sz="2000" dirty="0" smtClean="0">
                <a:latin typeface="Times New Roman" pitchFamily="18" charset="0"/>
                <a:cs typeface="Times New Roman" pitchFamily="18" charset="0"/>
              </a:rPr>
              <a:t> утворенням, що пов'язаний із самосвідомістю, "Я"</a:t>
            </a:r>
            <a:r>
              <a:rPr lang="uk-UA" sz="2000" dirty="0" err="1" smtClean="0">
                <a:latin typeface="Times New Roman" pitchFamily="18" charset="0"/>
                <a:cs typeface="Times New Roman" pitchFamily="18" charset="0"/>
              </a:rPr>
              <a:t>-образом</a:t>
            </a:r>
            <a:r>
              <a:rPr lang="uk-UA" sz="2000" dirty="0" smtClean="0">
                <a:latin typeface="Times New Roman" pitchFamily="18" charset="0"/>
                <a:cs typeface="Times New Roman" pitchFamily="18" charset="0"/>
              </a:rPr>
              <a:t>, "Я"</a:t>
            </a:r>
            <a:r>
              <a:rPr lang="uk-UA" sz="2000" dirty="0" err="1" smtClean="0">
                <a:latin typeface="Times New Roman" pitchFamily="18" charset="0"/>
                <a:cs typeface="Times New Roman" pitchFamily="18" charset="0"/>
              </a:rPr>
              <a:t>-концепцією</a:t>
            </a:r>
            <a:r>
              <a:rPr lang="uk-UA" sz="2000" dirty="0" smtClean="0">
                <a:latin typeface="Times New Roman" pitchFamily="18" charset="0"/>
                <a:cs typeface="Times New Roman" pitchFamily="18" charset="0"/>
              </a:rPr>
              <a:t> осо­бистості, з такими психологічними феноменами, як особистісний смисл, установка, ціннісна </a:t>
            </a:r>
            <a:r>
              <a:rPr lang="uk-UA" sz="2000" dirty="0" err="1" smtClean="0">
                <a:latin typeface="Times New Roman" pitchFamily="18" charset="0"/>
                <a:cs typeface="Times New Roman" pitchFamily="18" charset="0"/>
              </a:rPr>
              <a:t>орієнтація.На</a:t>
            </a:r>
            <a:r>
              <a:rPr lang="uk-UA" sz="2000" dirty="0" smtClean="0">
                <a:latin typeface="Times New Roman" pitchFamily="18" charset="0"/>
                <a:cs typeface="Times New Roman" pitchFamily="18" charset="0"/>
              </a:rPr>
              <a:t> наш погляд, психологічним механізмом мотивації керівника організації щодо керівника з </a:t>
            </a:r>
            <a:r>
              <a:rPr lang="uk-UA" sz="2000" dirty="0" err="1" smtClean="0">
                <a:latin typeface="Times New Roman" pitchFamily="18" charset="0"/>
                <a:cs typeface="Times New Roman" pitchFamily="18" charset="0"/>
              </a:rPr>
              <a:t>психолого-управлінських</a:t>
            </a:r>
            <a:r>
              <a:rPr lang="uk-UA" sz="2000" dirty="0" smtClean="0">
                <a:latin typeface="Times New Roman" pitchFamily="18" charset="0"/>
                <a:cs typeface="Times New Roman" pitchFamily="18" charset="0"/>
              </a:rPr>
              <a:t> проблем при будь-яких конкретних спонуканнях є усвідомлена ним суперечність між наявним і бажаним станом досягнення мети в управлінні (тим, який, на думку керівника, сприятиме досягненню цілей і виконанню завдань управлінської діяльності, його розумінню, що являє собою досягнутий позитивний результат)</a:t>
            </a:r>
            <a:r>
              <a:rPr lang="uk-UA" sz="2000" dirty="0" err="1" smtClean="0">
                <a:latin typeface="Times New Roman" pitchFamily="18" charset="0"/>
                <a:cs typeface="Times New Roman" pitchFamily="18" charset="0"/>
              </a:rPr>
              <a:t>.Найстійкими</a:t>
            </a:r>
            <a:r>
              <a:rPr lang="uk-UA" sz="2000" dirty="0" smtClean="0">
                <a:latin typeface="Times New Roman" pitchFamily="18" charset="0"/>
                <a:cs typeface="Times New Roman" pitchFamily="18" charset="0"/>
              </a:rPr>
              <a:t> мотивами в </a:t>
            </a:r>
            <a:r>
              <a:rPr lang="uk-UA" sz="2000" dirty="0" err="1" smtClean="0">
                <a:latin typeface="Times New Roman" pitchFamily="18" charset="0"/>
                <a:cs typeface="Times New Roman" pitchFamily="18" charset="0"/>
              </a:rPr>
              <a:t>полімотиваційній</a:t>
            </a:r>
            <a:r>
              <a:rPr lang="uk-UA" sz="2000" dirty="0" smtClean="0">
                <a:latin typeface="Times New Roman" pitchFamily="18" charset="0"/>
                <a:cs typeface="Times New Roman" pitchFamily="18" charset="0"/>
              </a:rPr>
              <a:t> структурі є спонукання, усвідомлювані особистістю як такі, що забезпечують потребу, яка за­довольняє її в певній самооцінці, рівні домагань. </a:t>
            </a:r>
            <a:endParaRPr lang="uk-UA" sz="2000" dirty="0">
              <a:latin typeface="Times New Roman" pitchFamily="18" charset="0"/>
              <a:cs typeface="Times New Roman" pitchFamily="18" charset="0"/>
            </a:endParaRPr>
          </a:p>
        </p:txBody>
      </p:sp>
    </p:spTree>
  </p:cSld>
  <p:clrMapOvr>
    <a:masterClrMapping/>
  </p:clrMapOvr>
  <p:transition>
    <p:cover dir="l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20688"/>
            <a:ext cx="8352928" cy="5016758"/>
          </a:xfrm>
          <a:prstGeom prst="rect">
            <a:avLst/>
          </a:prstGeom>
        </p:spPr>
        <p:txBody>
          <a:bodyPr wrap="square">
            <a:spAutoFit/>
          </a:bodyPr>
          <a:lstStyle/>
          <a:p>
            <a:r>
              <a:rPr lang="uk-UA" sz="2000" dirty="0" smtClean="0">
                <a:latin typeface="Times New Roman" pitchFamily="18" charset="0"/>
                <a:cs typeface="Times New Roman" pitchFamily="18" charset="0"/>
              </a:rPr>
              <a:t>. Отже, надання пси­хологом консультативної допомоги наближає управлінця до бажа­ного результату управлінської праці, сприяє досягненню певного рівня </a:t>
            </a:r>
            <a:r>
              <a:rPr lang="uk-UA" sz="2000" dirty="0" err="1" smtClean="0">
                <a:latin typeface="Times New Roman" pitchFamily="18" charset="0"/>
                <a:cs typeface="Times New Roman" pitchFamily="18" charset="0"/>
              </a:rPr>
              <a:t>самоактуалізації</a:t>
            </a:r>
            <a:r>
              <a:rPr lang="uk-UA" sz="2000" dirty="0" smtClean="0">
                <a:latin typeface="Times New Roman" pitchFamily="18" charset="0"/>
                <a:cs typeface="Times New Roman" pitchFamily="18" charset="0"/>
              </a:rPr>
              <a:t>. Таким чином, сукупність спонукань керівника, завдяки яким він звертається до психолога по допомогу у розв'я­занні управлінських проблем, можна визначити як мотивацію щодо психологічного консультування з проблем управління, або мо­тиваційним компонентом </a:t>
            </a:r>
            <a:r>
              <a:rPr lang="uk-UA" sz="2000" dirty="0" err="1" smtClean="0">
                <a:latin typeface="Times New Roman" pitchFamily="18" charset="0"/>
                <a:cs typeface="Times New Roman" pitchFamily="18" charset="0"/>
              </a:rPr>
              <a:t>психолого-управлінського</a:t>
            </a:r>
            <a:r>
              <a:rPr lang="uk-UA" sz="2000" dirty="0" smtClean="0">
                <a:latin typeface="Times New Roman" pitchFamily="18" charset="0"/>
                <a:cs typeface="Times New Roman" pitchFamily="18" charset="0"/>
              </a:rPr>
              <a:t> консульту­вання. Важко переоцінити сам факт звернення керівника по допомогу у психологічну консультацію. Він означає певну довіру, позитивну оцін­ку можливостей психологічної служби у розв'язанні проблем управ­ління, а надто, якщо врахувати, що консультація може бути і не без­коштовною (якщо психолог працює не в тій організації, де працює замовник). Навіть якщо психолог є співробітником організації, звер­нення до нього із цих проблем свідчить про повагу до психолога, визнання його професійного рівня як консультанта. Звернення до психолога може бути також показником психологічної проникливості керівника. </a:t>
            </a:r>
            <a:endParaRPr lang="uk-UA" sz="20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04664"/>
            <a:ext cx="7920880" cy="5632311"/>
          </a:xfrm>
          <a:prstGeom prst="rect">
            <a:avLst/>
          </a:prstGeom>
        </p:spPr>
        <p:txBody>
          <a:bodyPr wrap="square">
            <a:spAutoFit/>
          </a:bodyPr>
          <a:lstStyle/>
          <a:p>
            <a:r>
              <a:rPr lang="uk-UA" dirty="0" smtClean="0">
                <a:latin typeface="Times New Roman" pitchFamily="18" charset="0"/>
                <a:cs typeface="Times New Roman" pitchFamily="18" charset="0"/>
              </a:rPr>
              <a:t>Отже, мотивація щодо психологічного консультування розглядається як важлива передумова і початковий етап </a:t>
            </a:r>
            <a:r>
              <a:rPr lang="uk-UA" dirty="0" err="1" smtClean="0">
                <a:latin typeface="Times New Roman" pitchFamily="18" charset="0"/>
                <a:cs typeface="Times New Roman" pitchFamily="18" charset="0"/>
              </a:rPr>
              <a:t>психолого-управлінського</a:t>
            </a:r>
            <a:r>
              <a:rPr lang="uk-UA" dirty="0" smtClean="0">
                <a:latin typeface="Times New Roman" pitchFamily="18" charset="0"/>
                <a:cs typeface="Times New Roman" pitchFamily="18" charset="0"/>
              </a:rPr>
              <a:t> консультування.</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При цьому можна визначити, по-перше, загальну мотивацію як загальне позитивне ставлення до психологічної консультації та її можливостей у розв'язанні проблем, які виникають в управлінській діяльності керівника. По-друге, це може бути конкретна мотива­ція щодо конкретного звернення до психолога з приводу пробле­ми управління, усвідомленої керівником як такої, що потребує втру­чання психологічної служби. Саме у другому випадку встановлення позитивних стосунків є першим етапом консультування. Адже пси­хологічне консультування є свого роду діалогом між психологом і керівником, який може здійснюватися за механізмом мотивації з обох сторін.</a:t>
            </a:r>
            <a:br>
              <a:rPr lang="uk-UA" dirty="0" smtClean="0">
                <a:latin typeface="Times New Roman" pitchFamily="18" charset="0"/>
                <a:cs typeface="Times New Roman" pitchFamily="18" charset="0"/>
              </a:rPr>
            </a:br>
            <a:r>
              <a:rPr lang="uk-UA" dirty="0" smtClean="0">
                <a:latin typeface="Times New Roman" pitchFamily="18" charset="0"/>
                <a:cs typeface="Times New Roman" pitchFamily="18" charset="0"/>
              </a:rPr>
              <a:t>Можна розглянути випадок, коли сам керівник організації не за­мовляє психологічну консультацію, тобто не виявляє мотивації до консультування. Тоді замовником (який виявляє мотивацію) може бути його безпосередній керівник (наприклад, у системі середньої освіти завідувач районного відділу освіти), який висловлює прохан­ня провести психологічну експертизу з конкретного питання (напри­клад, з приводу конфлікту у педагогічному колективі, атестації керів­ників освітніх закладів, діагностування соціально-психологічного клімату в конкретному педагогічному колективі тощо). </a:t>
            </a:r>
            <a:endParaRPr lang="uk-UA"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54</TotalTime>
  <Words>2158</Words>
  <Application>Microsoft Office PowerPoint</Application>
  <PresentationFormat>Экран (4:3)</PresentationFormat>
  <Paragraphs>37</Paragraphs>
  <Slides>21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Arial</vt:lpstr>
      <vt:lpstr>Franklin Gothic Book</vt:lpstr>
      <vt:lpstr>Franklin Gothic Medium</vt:lpstr>
      <vt:lpstr>Times New Roman</vt:lpstr>
      <vt:lpstr>Wingdings 2</vt:lpstr>
      <vt:lpstr>Трек</vt:lpstr>
      <vt:lpstr>ДОЦЕНТ МОСКАЛЬОВА А.С. КИЇВ, 2021  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Психолого-управлінського консуль­тування</dc:title>
  <dc:creator>оксана</dc:creator>
  <cp:lastModifiedBy>Алла Москальова</cp:lastModifiedBy>
  <cp:revision>7</cp:revision>
  <dcterms:created xsi:type="dcterms:W3CDTF">2013-12-29T13:27:52Z</dcterms:created>
  <dcterms:modified xsi:type="dcterms:W3CDTF">2021-12-28T02:22:12Z</dcterms:modified>
</cp:coreProperties>
</file>