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75" r:id="rId3"/>
    <p:sldId id="258" r:id="rId4"/>
    <p:sldId id="259" r:id="rId5"/>
    <p:sldId id="268" r:id="rId6"/>
    <p:sldId id="260" r:id="rId7"/>
    <p:sldId id="264" r:id="rId8"/>
    <p:sldId id="276" r:id="rId9"/>
    <p:sldId id="262" r:id="rId10"/>
    <p:sldId id="261" r:id="rId11"/>
    <p:sldId id="265" r:id="rId12"/>
    <p:sldId id="267" r:id="rId13"/>
    <p:sldId id="277" r:id="rId14"/>
    <p:sldId id="269" r:id="rId15"/>
    <p:sldId id="270" r:id="rId16"/>
    <p:sldId id="278" r:id="rId17"/>
    <p:sldId id="271" r:id="rId18"/>
    <p:sldId id="272" r:id="rId19"/>
    <p:sldId id="273" r:id="rId20"/>
    <p:sldId id="279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65" d="100"/>
          <a:sy n="65" d="100"/>
        </p:scale>
        <p:origin x="61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9148763" cy="6856413"/>
            <a:chOff x="0" y="0"/>
            <a:chExt cx="5763" cy="4319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ltGray">
            <a:xfrm>
              <a:off x="0" y="0"/>
              <a:ext cx="528" cy="4319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000000">
                    <a:gamma/>
                    <a:tint val="0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4" name="Line 4"/>
            <p:cNvSpPr>
              <a:spLocks noChangeShapeType="1"/>
            </p:cNvSpPr>
            <p:nvPr/>
          </p:nvSpPr>
          <p:spPr bwMode="ltGray">
            <a:xfrm>
              <a:off x="0" y="231"/>
              <a:ext cx="5760" cy="0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5" name="Line 5"/>
            <p:cNvSpPr>
              <a:spLocks noChangeShapeType="1"/>
            </p:cNvSpPr>
            <p:nvPr/>
          </p:nvSpPr>
          <p:spPr bwMode="auto">
            <a:xfrm>
              <a:off x="0" y="285"/>
              <a:ext cx="576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6" name="Line 6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7" name="Line 7"/>
            <p:cNvSpPr>
              <a:spLocks noChangeShapeType="1"/>
            </p:cNvSpPr>
            <p:nvPr/>
          </p:nvSpPr>
          <p:spPr bwMode="ltGray">
            <a:xfrm>
              <a:off x="0" y="4044"/>
              <a:ext cx="5763" cy="0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28" name="Rectangle 8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52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EC1AD41-12EF-4F0B-BE11-B54EC8B49F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A929B-2901-4EF3-B27E-4D53B04089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E0D34-FAA0-488C-977B-CF08770F69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E0D75A-1DBD-47C2-A446-0583044FE9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A579C-9652-4394-A6BA-7C39364EDC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002711-6663-4E8A-9E2C-DD978CA6D4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69748-4A6D-4720-AD7A-98003188C5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0F841F-4D74-4293-8A84-D0E76EB813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EFEB3-EDF2-4E08-B711-0A8F16FB4D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E2FC6-4857-450C-B53B-A8133C56ED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8D7A6E-E24E-4D24-8A7B-0E2D369D7C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8763" cy="6856413"/>
            <a:chOff x="0" y="0"/>
            <a:chExt cx="5763" cy="4319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ltGray">
            <a:xfrm>
              <a:off x="0" y="0"/>
              <a:ext cx="528" cy="4319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000000">
                    <a:gamma/>
                    <a:tint val="0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0" name="Line 4"/>
            <p:cNvSpPr>
              <a:spLocks noChangeShapeType="1"/>
            </p:cNvSpPr>
            <p:nvPr/>
          </p:nvSpPr>
          <p:spPr bwMode="ltGray">
            <a:xfrm>
              <a:off x="0" y="231"/>
              <a:ext cx="5763" cy="0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1" name="Line 5"/>
            <p:cNvSpPr>
              <a:spLocks noChangeShapeType="1"/>
            </p:cNvSpPr>
            <p:nvPr/>
          </p:nvSpPr>
          <p:spPr bwMode="black">
            <a:xfrm>
              <a:off x="0" y="285"/>
              <a:ext cx="57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2" name="Line 6"/>
            <p:cNvSpPr>
              <a:spLocks noChangeShapeType="1"/>
            </p:cNvSpPr>
            <p:nvPr/>
          </p:nvSpPr>
          <p:spPr bwMode="black">
            <a:xfrm>
              <a:off x="0" y="3972"/>
              <a:ext cx="576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3" name="Line 7"/>
            <p:cNvSpPr>
              <a:spLocks noChangeShapeType="1"/>
            </p:cNvSpPr>
            <p:nvPr/>
          </p:nvSpPr>
          <p:spPr bwMode="ltGray">
            <a:xfrm>
              <a:off x="0" y="4044"/>
              <a:ext cx="5763" cy="0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endParaRPr lang="ru-RU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3992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ru-RU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E279DD75-FD96-4A0B-900F-1B061C4ADBF2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fotoramochki.com/fon/fon-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58298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 sz="quarter"/>
          </p:nvPr>
        </p:nvSpPr>
        <p:spPr>
          <a:xfrm>
            <a:off x="714348" y="4786322"/>
            <a:ext cx="7767662" cy="1000132"/>
          </a:xfrm>
        </p:spPr>
        <p:txBody>
          <a:bodyPr/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uk-UA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Доц. Москальова А.С</a:t>
            </a:r>
            <a:r>
              <a:rPr lang="uk-UA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uk-UA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 р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071546"/>
            <a:ext cx="40005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smtClean="0">
                <a:solidFill>
                  <a:schemeClr val="accent6">
                    <a:lumMod val="50000"/>
                  </a:schemeClr>
                </a:solidFill>
              </a:rPr>
              <a:t>Презентація </a:t>
            </a:r>
          </a:p>
          <a:p>
            <a:pPr algn="ctr"/>
            <a:r>
              <a:rPr lang="uk-UA" sz="2800" dirty="0" smtClean="0">
                <a:solidFill>
                  <a:schemeClr val="accent6">
                    <a:lumMod val="50000"/>
                  </a:schemeClr>
                </a:solidFill>
              </a:rPr>
              <a:t>з курсу: </a:t>
            </a:r>
          </a:p>
          <a:p>
            <a:pPr algn="ctr"/>
            <a:endParaRPr lang="uk-UA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uk-UA" sz="2800" dirty="0" smtClean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uk-UA" sz="2800" dirty="0" smtClean="0">
                <a:solidFill>
                  <a:schemeClr val="accent6">
                    <a:lumMod val="50000"/>
                  </a:schemeClr>
                </a:solidFill>
              </a:rPr>
              <a:t>Психолого </a:t>
            </a:r>
            <a:r>
              <a:rPr lang="uk-UA" sz="2800" dirty="0" err="1" smtClean="0">
                <a:solidFill>
                  <a:schemeClr val="accent6">
                    <a:lumMod val="50000"/>
                  </a:schemeClr>
                </a:solidFill>
              </a:rPr>
              <a:t>управл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</a:rPr>
              <a:t>інське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</a:rPr>
              <a:t>консультування</a:t>
            </a:r>
            <a:r>
              <a:rPr lang="uk-UA" sz="2800" dirty="0" smtClean="0">
                <a:solidFill>
                  <a:schemeClr val="accent6">
                    <a:lumMod val="50000"/>
                  </a:schemeClr>
                </a:solidFill>
              </a:rPr>
              <a:t>»</a:t>
            </a:r>
            <a:endParaRPr lang="uk-UA" sz="28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1071546"/>
            <a:ext cx="3643338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  <a:t>Тема: </a:t>
            </a:r>
          </a:p>
          <a:p>
            <a:pPr algn="ctr"/>
            <a:endParaRPr lang="ru-RU" sz="1400" b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Що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слід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розуміти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під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ефективністю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психолого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управлінського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консультування</a:t>
            </a:r>
            <a:r>
              <a:rPr lang="uk-UA" sz="32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g0.liveinternet.ru/images/attach/c/2/73/721/73721788_57929344_light_texture_by_Insan_St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549275"/>
            <a:ext cx="8316912" cy="720725"/>
          </a:xfrm>
        </p:spPr>
        <p:txBody>
          <a:bodyPr/>
          <a:lstStyle/>
          <a:p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   </a:t>
            </a:r>
            <a:b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Детально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розглянемо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кожний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критерій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</a:t>
            </a:r>
            <a:b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</a:b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Критерій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установки на перспективу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має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такі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складові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:</a:t>
            </a:r>
            <a:b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—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орієнтація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керівника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на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науково-технічний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прогрес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передові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організаційні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форми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господарської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діяльності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(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що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виявляється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у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вдосконаленні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техніки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технології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введенні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інновацій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)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або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в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перетворенні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технологічних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вузлів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ліній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обладнання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або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організації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праці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й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заробітної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плати;</a:t>
            </a:r>
            <a:b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— установка на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оптимальне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поєднання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загальнодержавних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групових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інтересів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(не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тільки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для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певних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умов, а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й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на перспективу);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  <a:endParaRPr lang="ru-RU" sz="28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7" y="1412875"/>
            <a:ext cx="8715404" cy="5300663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endParaRPr lang="ru-RU" sz="2800" dirty="0" smtClean="0">
              <a:solidFill>
                <a:schemeClr val="bg2"/>
              </a:solidFill>
              <a:latin typeface="+mj-lt"/>
            </a:endParaRP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 </a:t>
            </a:r>
            <a:endParaRPr lang="ru-RU" sz="2400" dirty="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g0.liveinternet.ru/images/attach/c/2/73/721/73721788_57929344_light_texture_by_Insan_St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14290"/>
            <a:ext cx="8316912" cy="1214446"/>
          </a:xfrm>
        </p:spPr>
        <p:txBody>
          <a:bodyPr/>
          <a:lstStyle/>
          <a:p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—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використання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механізму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соціального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планування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та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прогнозування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залучення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до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цієї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роботи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соціологів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психологів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створення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соціально-психологічних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та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спеціальних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служб;</a:t>
            </a:r>
            <a:b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—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створення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умов та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способів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професійного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службового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просування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працівників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на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певному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підприємстві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;</a:t>
            </a:r>
            <a:b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—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розуміння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усвідомлення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працівниками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реальних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перспектив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розвитку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підприємства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якого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досягають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конкретними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формами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цілеспрямованого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виховання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яке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можна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визначити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за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допомогою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соціологічних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та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соціально-психологічних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процедур.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Оскільки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людині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властиве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звернення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до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майбутнього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то кожному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працівникові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важливо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знати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ближні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та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дальні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перспективи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його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життєдіяльності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Критерій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установки на перспективу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важливий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ще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й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тому,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що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він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заохочує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ініціативний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творчий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підхід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до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справи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</a:t>
            </a:r>
            <a:b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</a:br>
            <a:r>
              <a:rPr lang="ru-RU" sz="24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4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24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85860"/>
            <a:ext cx="9144000" cy="489585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2400" dirty="0" smtClean="0"/>
              <a:t>• </a:t>
            </a:r>
            <a:endParaRPr lang="ru-RU" sz="2400" dirty="0" smtClean="0">
              <a:solidFill>
                <a:schemeClr val="bg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g0.liveinternet.ru/images/attach/c/2/73/721/73721788_57929344_light_texture_by_Insan_St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214290"/>
            <a:ext cx="7772400" cy="771525"/>
          </a:xfrm>
        </p:spPr>
        <p:txBody>
          <a:bodyPr/>
          <a:lstStyle/>
          <a:p>
            <a: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Критерій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підприємливості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діловитості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винахідливості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керівника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пов'язаний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оціненням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рис,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властивостей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керівника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його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особистісних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характеристик,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які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сприяють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продуктивності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згуртованості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та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соціальній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активності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колективу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</a:t>
            </a:r>
            <a:b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</a:b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Керівну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діяльність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можна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вважати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успішною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не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тільки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тоді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коли вона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виявляється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у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конкретних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показниках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а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передусім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тоді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коли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успіх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господарської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діяльності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містить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елемент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успіху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в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майбутньому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</a:t>
            </a:r>
            <a:b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</a:b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Критерій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всебічного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успіху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діяльності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керівника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як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інші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критерії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ефективності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керівництва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зумовлений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тими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змінами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що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відбуваються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в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суспільстві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системі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господарювання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 А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ці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зміни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знаходять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своє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відображення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в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житті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та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діяльності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реальних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колективів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 У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сучасних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умовах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збільшується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роль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соціальних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культурних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соціально-психологічних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чинників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у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діяльності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колективів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збільшується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також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залежність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від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них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економічного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успіху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підприємця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 Все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це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треба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брати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до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уваги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використовувати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на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практиці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9454" y="4857760"/>
            <a:ext cx="1714511" cy="1643074"/>
          </a:xfrm>
        </p:spPr>
        <p:txBody>
          <a:bodyPr/>
          <a:lstStyle/>
          <a:p>
            <a:pPr>
              <a:buNone/>
            </a:pPr>
            <a:endParaRPr lang="ru-RU" sz="2400" kern="1200" dirty="0" err="1" smtClean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img0.liveinternet.ru/images/attach/c/2/73/721/73721788_57929344_light_texture_by_Insan_St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pic>
      <p:sp>
        <p:nvSpPr>
          <p:cNvPr id="4" name="Прямоугольник 3"/>
          <p:cNvSpPr/>
          <p:nvPr/>
        </p:nvSpPr>
        <p:spPr>
          <a:xfrm>
            <a:off x="500034" y="285728"/>
            <a:ext cx="82868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Зауважимо</a:t>
            </a:r>
            <a:r>
              <a:rPr lang="ru-RU" sz="2400" dirty="0" smtClean="0"/>
              <a:t>, </a:t>
            </a:r>
            <a:r>
              <a:rPr lang="ru-RU" sz="2400" dirty="0" err="1" smtClean="0"/>
              <a:t>що</a:t>
            </a:r>
            <a:r>
              <a:rPr lang="ru-RU" sz="2400" dirty="0" smtClean="0"/>
              <a:t> в </a:t>
            </a:r>
            <a:r>
              <a:rPr lang="ru-RU" sz="2400" dirty="0" err="1" smtClean="0"/>
              <a:t>багатьох</a:t>
            </a:r>
            <a:r>
              <a:rPr lang="ru-RU" sz="2400" dirty="0" smtClean="0"/>
              <a:t> </a:t>
            </a:r>
            <a:r>
              <a:rPr lang="ru-RU" sz="2400" dirty="0" err="1" smtClean="0"/>
              <a:t>випадках</a:t>
            </a:r>
            <a:r>
              <a:rPr lang="ru-RU" sz="2400" dirty="0" smtClean="0"/>
              <a:t> </a:t>
            </a:r>
            <a:r>
              <a:rPr lang="ru-RU" sz="2400" dirty="0" err="1" smtClean="0"/>
              <a:t>помилково</a:t>
            </a:r>
            <a:r>
              <a:rPr lang="ru-RU" sz="2400" dirty="0" smtClean="0"/>
              <a:t> </a:t>
            </a:r>
            <a:r>
              <a:rPr lang="ru-RU" sz="2400" dirty="0" err="1" smtClean="0"/>
              <a:t>вважають</a:t>
            </a:r>
            <a:r>
              <a:rPr lang="ru-RU" sz="2400" dirty="0" smtClean="0"/>
              <a:t>, </a:t>
            </a:r>
            <a:r>
              <a:rPr lang="ru-RU" sz="2400" dirty="0" err="1" smtClean="0"/>
              <a:t>що</a:t>
            </a:r>
            <a:r>
              <a:rPr lang="ru-RU" sz="2400" dirty="0" smtClean="0"/>
              <a:t> </a:t>
            </a:r>
            <a:r>
              <a:rPr lang="ru-RU" sz="2400" dirty="0" err="1" smtClean="0"/>
              <a:t>економічний</a:t>
            </a:r>
            <a:r>
              <a:rPr lang="ru-RU" sz="2400" dirty="0" smtClean="0"/>
              <a:t> </a:t>
            </a:r>
            <a:r>
              <a:rPr lang="ru-RU" sz="2400" dirty="0" err="1" smtClean="0"/>
              <a:t>успіх</a:t>
            </a:r>
            <a:r>
              <a:rPr lang="ru-RU" sz="2400" dirty="0" smtClean="0"/>
              <a:t> </a:t>
            </a:r>
            <a:r>
              <a:rPr lang="ru-RU" sz="2400" dirty="0" err="1" smtClean="0"/>
              <a:t>передбачає</a:t>
            </a:r>
            <a:r>
              <a:rPr lang="ru-RU" sz="2400" dirty="0" smtClean="0"/>
              <a:t> </a:t>
            </a:r>
            <a:r>
              <a:rPr lang="ru-RU" sz="2400" dirty="0" err="1" smtClean="0"/>
              <a:t>успіх</a:t>
            </a:r>
            <a:r>
              <a:rPr lang="ru-RU" sz="2400" dirty="0" smtClean="0"/>
              <a:t> у </a:t>
            </a:r>
            <a:r>
              <a:rPr lang="ru-RU" sz="2400" dirty="0" err="1" smtClean="0"/>
              <a:t>соціальній</a:t>
            </a:r>
            <a:r>
              <a:rPr lang="ru-RU" sz="2400" dirty="0" smtClean="0"/>
              <a:t>, </a:t>
            </a:r>
            <a:r>
              <a:rPr lang="ru-RU" sz="2400" dirty="0" err="1" smtClean="0"/>
              <a:t>культурній</a:t>
            </a:r>
            <a:r>
              <a:rPr lang="ru-RU" sz="2400" dirty="0" smtClean="0"/>
              <a:t> та </a:t>
            </a:r>
            <a:r>
              <a:rPr lang="ru-RU" sz="2400" dirty="0" err="1" smtClean="0"/>
              <a:t>моральній</a:t>
            </a:r>
            <a:r>
              <a:rPr lang="ru-RU" sz="2400" dirty="0" smtClean="0"/>
              <a:t> сферах, а </a:t>
            </a:r>
            <a:r>
              <a:rPr lang="ru-RU" sz="2400" dirty="0" err="1" smtClean="0"/>
              <a:t>також</a:t>
            </a:r>
            <a:r>
              <a:rPr lang="ru-RU" sz="2400" dirty="0" smtClean="0"/>
              <a:t> </a:t>
            </a:r>
            <a:r>
              <a:rPr lang="ru-RU" sz="2400" dirty="0" err="1" smtClean="0"/>
              <a:t>рівень</a:t>
            </a:r>
            <a:r>
              <a:rPr lang="ru-RU" sz="2400" dirty="0" smtClean="0"/>
              <a:t> </a:t>
            </a:r>
            <a:r>
              <a:rPr lang="ru-RU" sz="2400" dirty="0" err="1" smtClean="0"/>
              <a:t>виховної</a:t>
            </a:r>
            <a:r>
              <a:rPr lang="ru-RU" sz="2400" dirty="0" smtClean="0"/>
              <a:t> </a:t>
            </a:r>
            <a:r>
              <a:rPr lang="ru-RU" sz="2400" dirty="0" err="1" smtClean="0"/>
              <a:t>роботи</a:t>
            </a:r>
            <a:r>
              <a:rPr lang="ru-RU" sz="2400" dirty="0" smtClean="0"/>
              <a:t> в </a:t>
            </a:r>
            <a:r>
              <a:rPr lang="ru-RU" sz="2400" dirty="0" err="1" smtClean="0"/>
              <a:t>колективі</a:t>
            </a:r>
            <a:r>
              <a:rPr lang="ru-RU" sz="2400" dirty="0" smtClean="0"/>
              <a:t>. </a:t>
            </a:r>
            <a:r>
              <a:rPr lang="ru-RU" sz="2400" dirty="0" err="1" smtClean="0"/>
              <a:t>Зв'язок</a:t>
            </a:r>
            <a:r>
              <a:rPr lang="ru-RU" sz="2400" dirty="0" smtClean="0"/>
              <a:t>, </a:t>
            </a:r>
            <a:r>
              <a:rPr lang="ru-RU" sz="2400" dirty="0" err="1" smtClean="0"/>
              <a:t>звичайно</a:t>
            </a:r>
            <a:r>
              <a:rPr lang="ru-RU" sz="2400" dirty="0" smtClean="0"/>
              <a:t>, </a:t>
            </a:r>
            <a:r>
              <a:rPr lang="ru-RU" sz="2400" dirty="0" err="1" smtClean="0"/>
              <a:t>є</a:t>
            </a:r>
            <a:r>
              <a:rPr lang="ru-RU" sz="2400" dirty="0" smtClean="0"/>
              <a:t>, </a:t>
            </a:r>
            <a:r>
              <a:rPr lang="ru-RU" sz="2400" dirty="0" err="1" smtClean="0"/>
              <a:t>але</a:t>
            </a:r>
            <a:r>
              <a:rPr lang="ru-RU" sz="2400" dirty="0" smtClean="0"/>
              <a:t> не </a:t>
            </a:r>
            <a:r>
              <a:rPr lang="ru-RU" sz="2400" dirty="0" err="1" smtClean="0"/>
              <a:t>можна</a:t>
            </a:r>
            <a:r>
              <a:rPr lang="ru-RU" sz="2400" dirty="0" smtClean="0"/>
              <a:t> </a:t>
            </a:r>
            <a:r>
              <a:rPr lang="ru-RU" sz="2400" dirty="0" err="1" smtClean="0"/>
              <a:t>вважати</a:t>
            </a:r>
            <a:r>
              <a:rPr lang="ru-RU" sz="2400" dirty="0" smtClean="0"/>
              <a:t>, </a:t>
            </a:r>
            <a:r>
              <a:rPr lang="ru-RU" sz="2400" dirty="0" err="1" smtClean="0"/>
              <a:t>що</a:t>
            </a:r>
            <a:r>
              <a:rPr lang="ru-RU" sz="2400" dirty="0" smtClean="0"/>
              <a:t> </a:t>
            </a:r>
            <a:r>
              <a:rPr lang="ru-RU" sz="2400" dirty="0" err="1" smtClean="0"/>
              <a:t>економічний</a:t>
            </a:r>
            <a:r>
              <a:rPr lang="ru-RU" sz="2400" dirty="0" smtClean="0"/>
              <a:t> </a:t>
            </a:r>
            <a:r>
              <a:rPr lang="ru-RU" sz="2400" dirty="0" err="1" smtClean="0"/>
              <a:t>успіх</a:t>
            </a:r>
            <a:r>
              <a:rPr lang="ru-RU" sz="2400" dirty="0" smtClean="0"/>
              <a:t> приводить до </a:t>
            </a:r>
            <a:r>
              <a:rPr lang="ru-RU" sz="2400" dirty="0" err="1" smtClean="0"/>
              <a:t>виховного</a:t>
            </a:r>
            <a:r>
              <a:rPr lang="ru-RU" sz="2400" dirty="0" smtClean="0"/>
              <a:t> </a:t>
            </a:r>
            <a:r>
              <a:rPr lang="ru-RU" sz="2400" dirty="0" err="1" smtClean="0"/>
              <a:t>успіху</a:t>
            </a:r>
            <a:r>
              <a:rPr lang="ru-RU" sz="2400" dirty="0" smtClean="0"/>
              <a:t>, а </a:t>
            </a:r>
            <a:r>
              <a:rPr lang="ru-RU" sz="2400" dirty="0" err="1" smtClean="0"/>
              <a:t>виховний</a:t>
            </a:r>
            <a:r>
              <a:rPr lang="ru-RU" sz="2400" dirty="0" smtClean="0"/>
              <a:t> </a:t>
            </a:r>
            <a:r>
              <a:rPr lang="ru-RU" sz="2400" dirty="0" err="1" smtClean="0"/>
              <a:t>успіх</a:t>
            </a:r>
            <a:r>
              <a:rPr lang="ru-RU" sz="2400" dirty="0" smtClean="0"/>
              <a:t> — до </a:t>
            </a:r>
            <a:r>
              <a:rPr lang="ru-RU" sz="2400" dirty="0" err="1" smtClean="0"/>
              <a:t>економічного</a:t>
            </a:r>
            <a:r>
              <a:rPr lang="ru-RU" sz="2400" dirty="0" smtClean="0"/>
              <a:t>. Треба </a:t>
            </a:r>
            <a:r>
              <a:rPr lang="ru-RU" sz="2400" dirty="0" err="1" smtClean="0"/>
              <a:t>брати</a:t>
            </a:r>
            <a:r>
              <a:rPr lang="ru-RU" sz="2400" dirty="0" smtClean="0"/>
              <a:t> до </a:t>
            </a:r>
            <a:r>
              <a:rPr lang="ru-RU" sz="2400" dirty="0" err="1" smtClean="0"/>
              <a:t>уваги</a:t>
            </a:r>
            <a:r>
              <a:rPr lang="ru-RU" sz="2400" dirty="0" smtClean="0"/>
              <a:t> </a:t>
            </a:r>
            <a:r>
              <a:rPr lang="ru-RU" sz="2400" dirty="0" err="1" smtClean="0"/>
              <a:t>відому</a:t>
            </a:r>
            <a:r>
              <a:rPr lang="ru-RU" sz="2400" dirty="0" smtClean="0"/>
              <a:t> </a:t>
            </a:r>
            <a:r>
              <a:rPr lang="ru-RU" sz="2400" dirty="0" err="1" smtClean="0"/>
              <a:t>автономність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видів</a:t>
            </a:r>
            <a:r>
              <a:rPr lang="ru-RU" sz="2400" dirty="0" smtClean="0"/>
              <a:t> </a:t>
            </a:r>
            <a:r>
              <a:rPr lang="ru-RU" sz="2400" dirty="0" err="1" smtClean="0"/>
              <a:t>діяльності</a:t>
            </a:r>
            <a:r>
              <a:rPr lang="ru-RU" sz="2400" dirty="0" smtClean="0"/>
              <a:t>, </a:t>
            </a:r>
            <a:r>
              <a:rPr lang="ru-RU" sz="2400" dirty="0" err="1" smtClean="0"/>
              <a:t>які</a:t>
            </a:r>
            <a:r>
              <a:rPr lang="ru-RU" sz="2400" dirty="0" smtClean="0"/>
              <a:t> </a:t>
            </a:r>
            <a:r>
              <a:rPr lang="ru-RU" sz="2400" dirty="0" err="1" smtClean="0"/>
              <a:t>потребують</a:t>
            </a:r>
            <a:r>
              <a:rPr lang="ru-RU" sz="2400" dirty="0" smtClean="0"/>
              <a:t> для </a:t>
            </a:r>
            <a:r>
              <a:rPr lang="ru-RU" sz="2400" dirty="0" err="1" smtClean="0"/>
              <a:t>свого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оцінення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комплексних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критеріїв</a:t>
            </a:r>
            <a:r>
              <a:rPr lang="ru-RU" sz="2400" dirty="0" smtClean="0"/>
              <a:t>. </a:t>
            </a:r>
            <a:r>
              <a:rPr lang="ru-RU" sz="2400" dirty="0" err="1" smtClean="0"/>
              <a:t>Оцінювання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діяльності</a:t>
            </a:r>
            <a:r>
              <a:rPr lang="ru-RU" sz="2400" dirty="0" smtClean="0"/>
              <a:t> </a:t>
            </a:r>
            <a:r>
              <a:rPr lang="ru-RU" sz="2400" dirty="0" err="1" smtClean="0"/>
              <a:t>керівника</a:t>
            </a:r>
            <a:r>
              <a:rPr lang="ru-RU" sz="2400" dirty="0" smtClean="0"/>
              <a:t>, так само як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розуміння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керівником</a:t>
            </a:r>
            <a:r>
              <a:rPr lang="ru-RU" sz="2400" dirty="0" smtClean="0"/>
              <a:t> </a:t>
            </a:r>
            <a:r>
              <a:rPr lang="ru-RU" sz="2400" dirty="0" err="1" smtClean="0"/>
              <a:t>його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критеріїв</a:t>
            </a:r>
            <a:r>
              <a:rPr lang="ru-RU" sz="2400" dirty="0" smtClean="0"/>
              <a:t>, </a:t>
            </a:r>
            <a:r>
              <a:rPr lang="ru-RU" sz="2400" dirty="0" err="1" smtClean="0"/>
              <a:t>визначає</a:t>
            </a:r>
            <a:r>
              <a:rPr lang="ru-RU" sz="2400" dirty="0" smtClean="0"/>
              <a:t> </a:t>
            </a:r>
            <a:r>
              <a:rPr lang="ru-RU" sz="2400" dirty="0" err="1" smtClean="0"/>
              <a:t>його</a:t>
            </a:r>
            <a:r>
              <a:rPr lang="ru-RU" sz="2400" dirty="0" smtClean="0"/>
              <a:t> установку на </a:t>
            </a:r>
            <a:r>
              <a:rPr lang="ru-RU" sz="2400" dirty="0" err="1" smtClean="0"/>
              <a:t>конкретні</a:t>
            </a:r>
            <a:r>
              <a:rPr lang="ru-RU" sz="2400" dirty="0" smtClean="0"/>
              <a:t> </a:t>
            </a:r>
            <a:r>
              <a:rPr lang="ru-RU" sz="2400" dirty="0" err="1" smtClean="0"/>
              <a:t>управлінські</a:t>
            </a:r>
            <a:r>
              <a:rPr lang="ru-RU" sz="2400" dirty="0" smtClean="0"/>
              <a:t> </a:t>
            </a:r>
            <a:r>
              <a:rPr lang="ru-RU" sz="2400" dirty="0" err="1" smtClean="0"/>
              <a:t>дії</a:t>
            </a:r>
            <a:r>
              <a:rPr lang="ru-RU" sz="2400" dirty="0" smtClean="0"/>
              <a:t>. </a:t>
            </a:r>
            <a:r>
              <a:rPr lang="ru-RU" sz="2400" dirty="0" err="1" smtClean="0"/>
              <a:t>Від</a:t>
            </a:r>
            <a:r>
              <a:rPr lang="ru-RU" sz="2400" dirty="0" smtClean="0"/>
              <a:t> </a:t>
            </a:r>
            <a:r>
              <a:rPr lang="ru-RU" sz="2400" dirty="0" err="1" smtClean="0"/>
              <a:t>неадекватних</a:t>
            </a:r>
            <a:r>
              <a:rPr lang="ru-RU" sz="2400" dirty="0" smtClean="0"/>
              <a:t> установок на </a:t>
            </a:r>
            <a:r>
              <a:rPr lang="ru-RU" sz="2400" dirty="0" err="1" smtClean="0"/>
              <a:t>істинні</a:t>
            </a:r>
            <a:r>
              <a:rPr lang="ru-RU" sz="2400" dirty="0" smtClean="0"/>
              <a:t> </a:t>
            </a:r>
            <a:r>
              <a:rPr lang="ru-RU" sz="2400" dirty="0" err="1" smtClean="0"/>
              <a:t>цілі</a:t>
            </a:r>
            <a:r>
              <a:rPr lang="ru-RU" sz="2400" dirty="0" smtClean="0"/>
              <a:t> та </a:t>
            </a:r>
            <a:r>
              <a:rPr lang="ru-RU" sz="2400" dirty="0" err="1" smtClean="0"/>
              <a:t>завдання</a:t>
            </a:r>
            <a:r>
              <a:rPr lang="ru-RU" sz="2400" dirty="0" smtClean="0"/>
              <a:t>, </a:t>
            </a:r>
            <a:r>
              <a:rPr lang="ru-RU" sz="2400" dirty="0" err="1" smtClean="0"/>
              <a:t>об'єктивні</a:t>
            </a:r>
            <a:r>
              <a:rPr lang="ru-RU" sz="2400" dirty="0" smtClean="0"/>
              <a:t> потреби </a:t>
            </a:r>
            <a:r>
              <a:rPr lang="ru-RU" sz="2400" dirty="0" err="1" smtClean="0"/>
              <a:t>виробництва</a:t>
            </a:r>
            <a:r>
              <a:rPr lang="ru-RU" sz="2400" dirty="0" smtClean="0"/>
              <a:t> "</a:t>
            </a:r>
            <a:r>
              <a:rPr lang="ru-RU" sz="2400" dirty="0" err="1" smtClean="0"/>
              <a:t>програє</a:t>
            </a:r>
            <a:r>
              <a:rPr lang="ru-RU" sz="2400" dirty="0" smtClean="0"/>
              <a:t>"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колектив</a:t>
            </a:r>
            <a:r>
              <a:rPr lang="ru-RU" sz="2400" dirty="0" smtClean="0"/>
              <a:t>,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керівник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g0.liveinternet.ru/images/attach/c/2/73/721/73721788_57929344_light_texture_by_Insan_St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4071966" cy="2571768"/>
          </a:xfrm>
        </p:spPr>
        <p:txBody>
          <a:bodyPr/>
          <a:lstStyle/>
          <a:p>
            <a:r>
              <a:rPr lang="ru-RU" sz="2400" dirty="0" err="1" smtClean="0"/>
              <a:t>Реальність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успіху</a:t>
            </a:r>
            <a:r>
              <a:rPr lang="ru-RU" sz="2400" dirty="0" smtClean="0"/>
              <a:t> </a:t>
            </a:r>
            <a:r>
              <a:rPr lang="ru-RU" sz="2400" dirty="0" err="1" smtClean="0"/>
              <a:t>управлінської</a:t>
            </a:r>
            <a:r>
              <a:rPr lang="ru-RU" sz="2400" dirty="0" smtClean="0"/>
              <a:t> </a:t>
            </a:r>
            <a:r>
              <a:rPr lang="ru-RU" sz="2400" dirty="0" err="1" smtClean="0"/>
              <a:t>діяльності</a:t>
            </a:r>
            <a:r>
              <a:rPr lang="ru-RU" sz="2400" dirty="0" smtClean="0"/>
              <a:t>, як </a:t>
            </a:r>
            <a:r>
              <a:rPr lang="ru-RU" sz="2400" dirty="0" err="1" smtClean="0"/>
              <a:t>й</a:t>
            </a:r>
            <a:r>
              <a:rPr lang="ru-RU" sz="2400" dirty="0" smtClean="0"/>
              <a:t> </a:t>
            </a:r>
            <a:r>
              <a:rPr lang="ru-RU" sz="2400" dirty="0" err="1" smtClean="0"/>
              <a:t>ілюзії</a:t>
            </a:r>
            <a:r>
              <a:rPr lang="ru-RU" sz="2400" dirty="0" smtClean="0"/>
              <a:t> </a:t>
            </a:r>
            <a:r>
              <a:rPr lang="ru-RU" sz="2400" dirty="0" err="1" smtClean="0"/>
              <a:t>його</a:t>
            </a:r>
            <a:r>
              <a:rPr lang="ru-RU" sz="2400" dirty="0" smtClean="0"/>
              <a:t>, </a:t>
            </a:r>
            <a:r>
              <a:rPr lang="ru-RU" sz="2400" dirty="0" err="1" smtClean="0"/>
              <a:t>адекватність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чи</a:t>
            </a:r>
            <a:r>
              <a:rPr lang="ru-RU" sz="2400" dirty="0" smtClean="0"/>
              <a:t> </a:t>
            </a:r>
            <a:r>
              <a:rPr lang="ru-RU" sz="2400" dirty="0" err="1" smtClean="0"/>
              <a:t>неадекватність</a:t>
            </a:r>
            <a:r>
              <a:rPr lang="ru-RU" sz="2400" dirty="0" smtClean="0"/>
              <a:t> установок </a:t>
            </a:r>
            <a:r>
              <a:rPr lang="ru-RU" sz="2400" dirty="0" err="1" smtClean="0"/>
              <a:t>керівника</a:t>
            </a:r>
            <a:r>
              <a:rPr lang="ru-RU" sz="2400" dirty="0" smtClean="0"/>
              <a:t> на </a:t>
            </a:r>
            <a:r>
              <a:rPr lang="ru-RU" sz="2400" dirty="0" err="1" smtClean="0"/>
              <a:t>цей</a:t>
            </a:r>
            <a:r>
              <a:rPr lang="ru-RU" sz="2400" dirty="0" smtClean="0"/>
              <a:t> </a:t>
            </a:r>
            <a:r>
              <a:rPr lang="ru-RU" sz="2400" dirty="0" err="1" smtClean="0"/>
              <a:t>успіх</a:t>
            </a:r>
            <a:r>
              <a:rPr lang="ru-RU" sz="2400" dirty="0" smtClean="0"/>
              <a:t> </a:t>
            </a:r>
            <a:r>
              <a:rPr lang="ru-RU" sz="2400" dirty="0" err="1" smtClean="0"/>
              <a:t>по-різному</a:t>
            </a:r>
            <a:r>
              <a:rPr lang="ru-RU" sz="2400" dirty="0" smtClean="0"/>
              <a:t> </a:t>
            </a:r>
            <a:r>
              <a:rPr lang="ru-RU" sz="2400" dirty="0" err="1" smtClean="0"/>
              <a:t>виявляються</a:t>
            </a:r>
            <a:r>
              <a:rPr lang="ru-RU" sz="2400" dirty="0" smtClean="0"/>
              <a:t> в </a:t>
            </a:r>
            <a:r>
              <a:rPr lang="ru-RU" sz="2400" dirty="0" err="1" smtClean="0"/>
              <a:t>різних</a:t>
            </a:r>
            <a:r>
              <a:rPr lang="ru-RU" sz="2400" dirty="0" smtClean="0"/>
              <a:t> сферах </a:t>
            </a:r>
            <a:r>
              <a:rPr lang="ru-RU" sz="2400" dirty="0" err="1" smtClean="0"/>
              <a:t>цієї</a:t>
            </a:r>
            <a:r>
              <a:rPr lang="ru-RU" sz="2400" dirty="0" smtClean="0"/>
              <a:t> </a:t>
            </a:r>
            <a:r>
              <a:rPr lang="ru-RU" sz="2400" dirty="0" err="1" smtClean="0"/>
              <a:t>діяльності</a:t>
            </a:r>
            <a:r>
              <a:rPr lang="ru-RU" sz="2400" dirty="0" smtClean="0"/>
              <a:t>. Але </a:t>
            </a:r>
            <a:r>
              <a:rPr lang="ru-RU" sz="2400" dirty="0" err="1" smtClean="0"/>
              <a:t>витоки</a:t>
            </a:r>
            <a:r>
              <a:rPr lang="ru-RU" sz="2400" dirty="0" smtClean="0"/>
              <a:t> </a:t>
            </a:r>
            <a:r>
              <a:rPr lang="ru-RU" sz="2400" dirty="0" err="1" smtClean="0"/>
              <a:t>успіху</a:t>
            </a:r>
            <a:r>
              <a:rPr lang="ru-RU" sz="2400" dirty="0" smtClean="0"/>
              <a:t> </a:t>
            </a:r>
            <a:r>
              <a:rPr lang="ru-RU" sz="2400" dirty="0" err="1" smtClean="0"/>
              <a:t>закладені</a:t>
            </a:r>
            <a:r>
              <a:rPr lang="ru-RU" sz="2400" dirty="0" smtClean="0"/>
              <a:t> </a:t>
            </a:r>
            <a:r>
              <a:rPr lang="ru-RU" sz="2400" dirty="0" err="1" smtClean="0"/>
              <a:t>передусім</a:t>
            </a:r>
            <a:r>
              <a:rPr lang="ru-RU" sz="2400" dirty="0" smtClean="0"/>
              <a:t> у </a:t>
            </a:r>
            <a:r>
              <a:rPr lang="ru-RU" sz="2400" dirty="0" err="1" smtClean="0"/>
              <a:t>сфері</a:t>
            </a:r>
            <a:r>
              <a:rPr lang="ru-RU" sz="2400" dirty="0" smtClean="0"/>
              <a:t> </a:t>
            </a:r>
            <a:r>
              <a:rPr lang="ru-RU" sz="2400" dirty="0" err="1" smtClean="0"/>
              <a:t>господарської</a:t>
            </a:r>
            <a:r>
              <a:rPr lang="ru-RU" sz="2400" dirty="0" smtClean="0"/>
              <a:t> </a:t>
            </a:r>
            <a:r>
              <a:rPr lang="ru-RU" sz="2400" dirty="0" err="1" smtClean="0"/>
              <a:t>політики</a:t>
            </a:r>
            <a:r>
              <a:rPr lang="ru-RU" sz="2400" dirty="0" smtClean="0"/>
              <a:t>, </a:t>
            </a:r>
            <a:r>
              <a:rPr lang="ru-RU" sz="2400" dirty="0" err="1" smtClean="0"/>
              <a:t>стратегії</a:t>
            </a:r>
            <a:r>
              <a:rPr lang="ru-RU" sz="2400" dirty="0" smtClean="0"/>
              <a:t> </a:t>
            </a:r>
            <a:r>
              <a:rPr lang="ru-RU" sz="2400" dirty="0" err="1" smtClean="0"/>
              <a:t>управлінської</a:t>
            </a:r>
            <a:r>
              <a:rPr lang="ru-RU" sz="2400" dirty="0" smtClean="0"/>
              <a:t> </a:t>
            </a:r>
            <a:r>
              <a:rPr lang="ru-RU" sz="2400" dirty="0" err="1" smtClean="0"/>
              <a:t>діяльності</a:t>
            </a:r>
            <a:r>
              <a:rPr lang="ru-RU" sz="2400" dirty="0" smtClean="0"/>
              <a:t>, яка </a:t>
            </a:r>
            <a:r>
              <a:rPr lang="ru-RU" sz="2400" dirty="0" err="1" smtClean="0"/>
              <a:t>стає</a:t>
            </a:r>
            <a:r>
              <a:rPr lang="ru-RU" sz="2400" dirty="0" smtClean="0"/>
              <a:t> </a:t>
            </a:r>
            <a:r>
              <a:rPr lang="ru-RU" sz="2400" dirty="0" err="1" smtClean="0"/>
              <a:t>відомою</a:t>
            </a:r>
            <a:r>
              <a:rPr lang="ru-RU" sz="2400" dirty="0" smtClean="0"/>
              <a:t> </a:t>
            </a:r>
            <a:r>
              <a:rPr lang="ru-RU" sz="2400" dirty="0" err="1" smtClean="0"/>
              <a:t>всім</a:t>
            </a:r>
            <a:r>
              <a:rPr lang="ru-RU" sz="2400" dirty="0" smtClean="0"/>
              <a:t> </a:t>
            </a:r>
            <a:r>
              <a:rPr lang="ru-RU" sz="2400" dirty="0" err="1" smtClean="0"/>
              <a:t>учасникам</a:t>
            </a:r>
            <a:r>
              <a:rPr lang="ru-RU" sz="2400" dirty="0" smtClean="0"/>
              <a:t> </a:t>
            </a:r>
            <a:r>
              <a:rPr lang="ru-RU" sz="2400" dirty="0" err="1" smtClean="0"/>
              <a:t>організації</a:t>
            </a:r>
            <a:r>
              <a:rPr lang="ru-RU" sz="2400" dirty="0" smtClean="0"/>
              <a:t>.</a:t>
            </a:r>
          </a:p>
          <a:p>
            <a:endParaRPr lang="ru-RU" sz="2400" kern="12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5122" name="Picture 2" descr="http://ukrmedik.at.ua/JPG/c40b8defd8a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85728"/>
            <a:ext cx="4105275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g0.liveinternet.ru/images/attach/c/2/73/721/73721788_57929344_light_texture_by_Insan_St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772400" cy="1143000"/>
          </a:xfrm>
        </p:spPr>
        <p:txBody>
          <a:bodyPr/>
          <a:lstStyle/>
          <a:p>
            <a:pPr algn="just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Господарська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політика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на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підприємстві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створює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загальне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тло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на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якому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розгортається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соціальна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діяльність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первинних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колективів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окремих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учасників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утворюється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особлива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психологічна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атмосфера.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Постійне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перебування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в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цій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атмосфері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зумовлює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у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підлеглих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стан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задоволення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чи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незадоволення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працею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як такою, людьми як такими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світом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як таким.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Отож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дуже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важливо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щоб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ця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атмосфера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викликала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задоволеність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оскільки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від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цього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залежить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кінцева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ефективність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виробництва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b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32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429264"/>
            <a:ext cx="285752" cy="400024"/>
          </a:xfrm>
        </p:spPr>
        <p:txBody>
          <a:bodyPr/>
          <a:lstStyle/>
          <a:p>
            <a:endParaRPr lang="ru-RU" sz="2400" kern="1200" dirty="0" smtClean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4098" name="Picture 2" descr="http://vk.com/away.php?to=http%3A%2F%2Fwww.youngentrepreneur.com%2Fwp-content%2Fuploads%2F5-ways-new-company-success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4714884"/>
            <a:ext cx="7449661" cy="1885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img0.liveinternet.ru/images/attach/c/2/73/721/73721788_57929344_light_texture_by_Insan_St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pic>
      <p:sp>
        <p:nvSpPr>
          <p:cNvPr id="4" name="Прямоугольник 3"/>
          <p:cNvSpPr/>
          <p:nvPr/>
        </p:nvSpPr>
        <p:spPr>
          <a:xfrm>
            <a:off x="357158" y="214290"/>
            <a:ext cx="8358230" cy="1154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sz="2400" dirty="0" smtClean="0">
              <a:solidFill>
                <a:schemeClr val="bg2"/>
              </a:solidFill>
              <a:latin typeface="+mj-lt"/>
            </a:endParaRPr>
          </a:p>
          <a:p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Які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ж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показники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ефективності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управління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?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Загальноприйнятих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розробок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цього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питання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ще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немає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Одні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дослідники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пропонують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визначати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ефективність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як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відношення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витрат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на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вдосконалення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управління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до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одержаних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результатів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Показники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ефективного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управління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пропонують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також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визначати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у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вигляді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взаємозв'язку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економічної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ефективності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системи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управління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ефективності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виробництва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 У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цьому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випадку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ефективність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виробництва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визначається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продуктивністю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праці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а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економічність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системи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управління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—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витратами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на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управління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>
              <a:solidFill>
                <a:schemeClr val="bg2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ru-RU" sz="2400" dirty="0" smtClean="0">
              <a:solidFill>
                <a:schemeClr val="bg2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ru-RU" sz="2400" dirty="0" smtClean="0">
              <a:solidFill>
                <a:schemeClr val="bg2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ru-RU" sz="2400" dirty="0" smtClean="0">
              <a:solidFill>
                <a:schemeClr val="bg2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ru-RU" sz="2400" dirty="0" smtClean="0">
              <a:solidFill>
                <a:schemeClr val="bg2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ru-RU" sz="2400" dirty="0" smtClean="0">
              <a:solidFill>
                <a:schemeClr val="bg2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ru-RU" sz="2400" dirty="0" smtClean="0">
              <a:solidFill>
                <a:schemeClr val="bg2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ru-RU" sz="2400" dirty="0" smtClean="0">
              <a:solidFill>
                <a:schemeClr val="bg2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ru-RU" sz="2400" dirty="0" smtClean="0">
              <a:solidFill>
                <a:schemeClr val="bg2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По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третє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,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радість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,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з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 одного боку,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заспокоює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людину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,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що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перебуває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 у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стані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психічного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напруження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 (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стресу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,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гніву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, страху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тощо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), а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з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іншого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 —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підвищує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її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стійкість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 до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переживання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невдачі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 та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здатність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досягати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складних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</a:rPr>
              <a:t>цілей</a:t>
            </a: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. </a:t>
            </a:r>
          </a:p>
          <a:p>
            <a:pPr>
              <a:buFont typeface="Arial" pitchFamily="34" charset="0"/>
              <a:buChar char="•"/>
            </a:pPr>
            <a:endParaRPr lang="ru-RU" sz="2400" dirty="0" err="1" smtClean="0">
              <a:solidFill>
                <a:schemeClr val="bg2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ru-RU" sz="2400" dirty="0" smtClean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g0.liveinternet.ru/images/attach/c/2/73/721/73721788_57929344_light_texture_by_Insan_St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4857784" cy="4214842"/>
          </a:xfrm>
        </p:spPr>
        <p:txBody>
          <a:bodyPr/>
          <a:lstStyle/>
          <a:p>
            <a:pPr>
              <a:buNone/>
            </a:pP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Досконалішими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є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методики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визначення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ефективності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часткового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поліпшення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управління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Здебільшого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вони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базуються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на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зіставленні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виробничого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ефекту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отриманого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від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здійснення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організаційно-управлінських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заходів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витрат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на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їх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проведення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 На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цьому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принципі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базується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визначення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економічного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ефекту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</a:t>
            </a:r>
          </a:p>
          <a:p>
            <a:endParaRPr lang="ru-RU" sz="2400" kern="1200" dirty="0" smtClean="0">
              <a:solidFill>
                <a:schemeClr val="bg2"/>
              </a:solidFill>
              <a:latin typeface="+mj-lt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http://ic.pics.livejournal.com/drozdilla/15997580/321410/orig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14290"/>
            <a:ext cx="3704024" cy="4161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g0.liveinternet.ru/images/attach/c/2/73/721/73721788_57929344_light_texture_by_Insan_St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553480" cy="5000660"/>
          </a:xfrm>
        </p:spPr>
        <p:txBody>
          <a:bodyPr/>
          <a:lstStyle/>
          <a:p>
            <a:pPr>
              <a:buNone/>
            </a:pPr>
            <a:r>
              <a:rPr lang="ru-RU" sz="2400" kern="1200" dirty="0" smtClean="0">
                <a:solidFill>
                  <a:schemeClr val="bg2"/>
                </a:solidFill>
                <a:latin typeface="+mj-lt"/>
              </a:rPr>
              <a:t>		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На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деяких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підприємствах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вводять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коефіцієнти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наукової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організації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праці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якості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праці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трудової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участі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Коефіцієнт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якості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управлінської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праці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—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це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різниця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між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ідеальним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коефіцієнтом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якості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(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одиниця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)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величиною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зниження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його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внаслідок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погіршення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якості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2800" kern="1200" dirty="0" smtClean="0">
                <a:solidFill>
                  <a:schemeClr val="bg2">
                    <a:lumMod val="95000"/>
                    <a:lumOff val="5000"/>
                  </a:schemeClr>
                </a:solidFill>
                <a:latin typeface="+mj-lt"/>
              </a:rPr>
              <a:t/>
            </a:r>
            <a:br>
              <a:rPr lang="ru-RU" sz="2800" kern="1200" dirty="0" smtClean="0">
                <a:solidFill>
                  <a:schemeClr val="bg2">
                    <a:lumMod val="95000"/>
                    <a:lumOff val="5000"/>
                  </a:schemeClr>
                </a:solidFill>
                <a:latin typeface="+mj-lt"/>
              </a:rPr>
            </a:b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Існує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методика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оцінювання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управлінської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діяльності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 У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Чехії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та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Словаччині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успішно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використовується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та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котру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розробив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доктор Л.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Сватушко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Цю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методику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успішно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можна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використовувати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й</a:t>
            </a:r>
            <a:r>
              <a:rPr lang="ru-RU" sz="28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у нас.</a:t>
            </a:r>
          </a:p>
          <a:p>
            <a:pPr>
              <a:buNone/>
            </a:pPr>
            <a:endParaRPr lang="ru-RU" sz="2400" kern="12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g0.liveinternet.ru/images/attach/c/2/73/721/73721788_57929344_light_texture_by_Insan_St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52"/>
            <a:ext cx="7986714" cy="5929354"/>
          </a:xfrm>
        </p:spPr>
        <p:txBody>
          <a:bodyPr/>
          <a:lstStyle/>
          <a:p>
            <a:pPr algn="just"/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Реальний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рівень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роботи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керівника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визначають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шляхом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оцінювання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в балах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різних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елементів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діяльності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які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містяться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в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питаннях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Набір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питань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охоплює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десять великих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тематичних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груп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 Для кожного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питання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вказаний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максимально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можливий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бал,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який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не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завжди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однаковий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Його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величина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відповідає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значенню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певного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виду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діяльності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в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роботі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керівника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Оцінюючи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свою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діяльність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менеджер повинен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уважно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прочитати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кожне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питання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самокритично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оцінити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свої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дії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відповідно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до максимально </a:t>
            </a:r>
            <a:r>
              <a:rPr lang="ru-RU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можливого</a:t>
            </a:r>
            <a:r>
              <a:rPr lang="ru-RU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балу.</a:t>
            </a:r>
            <a:endParaRPr lang="ru-RU" kern="1200" dirty="0" err="1" smtClean="0">
              <a:solidFill>
                <a:schemeClr val="bg2">
                  <a:lumMod val="95000"/>
                  <a:lumOff val="5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img0.liveinternet.ru/images/attach/c/2/73/721/73721788_57929344_light_texture_by_Insan_St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</a:rPr>
              <a:t>Список </a:t>
            </a:r>
            <a:r>
              <a:rPr lang="ru-RU" b="1" u="sng" dirty="0" err="1" smtClean="0">
                <a:solidFill>
                  <a:schemeClr val="accent6">
                    <a:lumMod val="50000"/>
                  </a:schemeClr>
                </a:solidFill>
              </a:rPr>
              <a:t>літератури</a:t>
            </a:r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  <a:endParaRPr lang="ru-RU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714488"/>
            <a:ext cx="8124852" cy="4857784"/>
          </a:xfrm>
        </p:spPr>
        <p:txBody>
          <a:bodyPr/>
          <a:lstStyle/>
          <a:p>
            <a:endParaRPr lang="ru-RU" sz="1600" b="1" dirty="0" smtClean="0">
              <a:solidFill>
                <a:schemeClr val="bg2"/>
              </a:solidFill>
            </a:endParaRPr>
          </a:p>
          <a:p>
            <a:r>
              <a:rPr lang="ru-RU" sz="1200" dirty="0" smtClean="0"/>
              <a:t>·  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Молчанова Ю.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Вимоги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до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особистості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керівника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в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контексті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розвитку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системи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державного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управління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//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Зб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. наук. пр. УАДУ / За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заг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ред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В.І.Лугового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В.М.Князєва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. – К.: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Вид-во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УАДУ, 2000. –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Вип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. 2. – В 4 ч.: Ч. ІV. – С. 403-407.</a:t>
            </a:r>
          </a:p>
          <a:p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·  Молчанова Ю.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Професійна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трансформація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особистості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керівника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та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її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вплив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на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загальну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ефективність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управління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організацією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//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Вісн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. УАДУ. – 2001. – № 4. – С. 362-369.</a:t>
            </a:r>
          </a:p>
          <a:p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·  Молчанова Ю.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Теоретичні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основи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впровадження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психолого-управлінського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консультування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в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державних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установах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та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організаціях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//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Вісн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. НАДУ. – 2004. – № 4. – С. 60-67.</a:t>
            </a:r>
          </a:p>
          <a:p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·  Молчанова Ю.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Сутність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та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основні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характеристики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соціально-психологічного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підвищення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ефективності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управлінської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діяльності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в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системі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державної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служби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// Упр.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сучас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містом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. – 2004. – № 10-12 (16). – С. 32-39.</a:t>
            </a:r>
          </a:p>
          <a:p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·  Молчанова Ю.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Ефективність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управлінської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діяльності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в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системі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державної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служби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соціально-психологічний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аспект //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Вісн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. НАДУ. – 2005. – № 1. – С. 427-434.</a:t>
            </a:r>
          </a:p>
          <a:p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·  Молчанова Ю. Роль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особистості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керівника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в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системі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державного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управління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//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Науковий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вісник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Чернівецького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університету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Зб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. наук. пр.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Вип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. 99: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Педагогіка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та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психологія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. –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Чернівці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: Рута, 2000. – С. 116-121.</a:t>
            </a:r>
          </a:p>
          <a:p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·  Молчанова Ю.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Психологічна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готовність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керівника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до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управління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як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передумова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здійснення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управлінської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діяльності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//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Суспільні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реформи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та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становлення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громадянського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суспільства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в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Україні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Матеріали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наук.-практ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конф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. за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міжнар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участю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Київ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, 30 трав. 2001 р.: У 2 т. – К.: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Вид-во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УАДУ, 2001. – Т. 2. – С. 343-345.</a:t>
            </a:r>
          </a:p>
          <a:p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·  Молчанова Ю.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Деякі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аспекти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підготовки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державних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службовців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в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контексті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європейського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вибору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України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//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Державне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управління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в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умовах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інтеграції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України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в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Європейський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Союз: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Матеріали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наук.-практ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конф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. за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міжнар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участю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Київ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, 29 трав. 2002 р.: У 2 т. – К.: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</a:rPr>
              <a:t>Вид-во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> УАДУ, </a:t>
            </a:r>
          </a:p>
          <a:p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g0.liveinternet.ru/images/attach/c/2/73/721/73721788_57929344_light_texture_by_Insan_St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7158" y="1785926"/>
            <a:ext cx="8501122" cy="1857388"/>
          </a:xfrm>
        </p:spPr>
        <p:txBody>
          <a:bodyPr/>
          <a:lstStyle/>
          <a:p>
            <a:r>
              <a:rPr lang="ru-RU" sz="8000" b="1" u="sng" dirty="0" err="1" smtClean="0">
                <a:solidFill>
                  <a:schemeClr val="accent6">
                    <a:lumMod val="50000"/>
                  </a:schemeClr>
                </a:solidFill>
              </a:rPr>
              <a:t>Дякую</a:t>
            </a:r>
            <a:r>
              <a:rPr lang="ru-RU" sz="8000" b="1" u="sng" dirty="0" smtClean="0">
                <a:solidFill>
                  <a:schemeClr val="accent6">
                    <a:lumMod val="50000"/>
                  </a:schemeClr>
                </a:solidFill>
              </a:rPr>
              <a:t> за </a:t>
            </a:r>
            <a:r>
              <a:rPr lang="ru-RU" sz="8000" b="1" u="sng" dirty="0" err="1" smtClean="0">
                <a:solidFill>
                  <a:schemeClr val="accent6">
                    <a:lumMod val="50000"/>
                  </a:schemeClr>
                </a:solidFill>
              </a:rPr>
              <a:t>увагу</a:t>
            </a:r>
            <a:r>
              <a:rPr lang="ru-RU" sz="8000" b="1" u="sng" dirty="0" smtClean="0">
                <a:solidFill>
                  <a:schemeClr val="accent6">
                    <a:lumMod val="50000"/>
                  </a:schemeClr>
                </a:solidFill>
              </a:rPr>
              <a:t>!</a:t>
            </a:r>
            <a:endParaRPr lang="ru-RU" sz="80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g0.liveinternet.ru/images/attach/c/2/73/721/73721788_57929344_light_texture_by_Insan_St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928802"/>
            <a:ext cx="5643602" cy="865188"/>
          </a:xfrm>
        </p:spPr>
        <p:txBody>
          <a:bodyPr/>
          <a:lstStyle/>
          <a:p>
            <a:pPr algn="ctr"/>
            <a:r>
              <a:rPr lang="uk-UA" sz="3400" b="1" dirty="0" smtClean="0"/>
              <a:t/>
            </a:r>
            <a:br>
              <a:rPr lang="uk-UA" sz="3400" b="1" dirty="0" smtClean="0"/>
            </a:br>
            <a:r>
              <a:rPr lang="uk-UA" sz="3400" b="1" dirty="0" smtClean="0"/>
              <a:t/>
            </a:r>
            <a:br>
              <a:rPr lang="uk-UA" sz="3400" b="1" dirty="0" smtClean="0"/>
            </a:br>
            <a:r>
              <a:rPr lang="uk-UA" sz="3400" b="1" dirty="0" smtClean="0"/>
              <a:t/>
            </a:r>
            <a:br>
              <a:rPr lang="uk-UA" sz="3400" b="1" dirty="0" smtClean="0"/>
            </a:br>
            <a:r>
              <a:rPr lang="uk-UA" b="1" u="sng" dirty="0" smtClean="0">
                <a:solidFill>
                  <a:schemeClr val="accent6">
                    <a:lumMod val="50000"/>
                  </a:schemeClr>
                </a:solidFill>
              </a:rPr>
              <a:t>План:</a:t>
            </a:r>
            <a:br>
              <a:rPr lang="uk-UA" b="1" u="sng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uk-UA" sz="3400" b="1" dirty="0" smtClean="0"/>
              <a:t/>
            </a:r>
            <a:br>
              <a:rPr lang="uk-UA" sz="3400" b="1" dirty="0" smtClean="0"/>
            </a:br>
            <a:r>
              <a:rPr lang="uk-UA" sz="3400" b="1" dirty="0" smtClean="0">
                <a:solidFill>
                  <a:schemeClr val="accent6">
                    <a:lumMod val="50000"/>
                  </a:schemeClr>
                </a:solidFill>
              </a:rPr>
              <a:t>1.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</a:rPr>
              <a:t>Що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</a:rPr>
              <a:t>слід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</a:rPr>
              <a:t>розуміти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</a:rPr>
              <a:t>під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</a:rPr>
              <a:t>ефективністю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</a:rPr>
              <a:t>психолого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</a:rPr>
              <a:t>управлінського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</a:rPr>
              <a:t>консультування</a:t>
            </a:r>
            <a:r>
              <a:rPr lang="uk-UA" sz="36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uk-UA" sz="34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uk-UA" sz="34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uk-UA" sz="34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uk-UA" sz="34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uk-UA" sz="3400" b="1" dirty="0" smtClean="0">
                <a:solidFill>
                  <a:schemeClr val="accent6">
                    <a:lumMod val="50000"/>
                  </a:schemeClr>
                </a:solidFill>
              </a:rPr>
              <a:t>2. Список використаної літератури.</a:t>
            </a:r>
            <a:endParaRPr lang="ru-RU" sz="3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4338" name="Picture 2" descr="http://gbfurniture.com.ua/eshop_mebli/files/products/574_lar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24560" y="1214422"/>
            <a:ext cx="3119440" cy="41520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g0.liveinternet.ru/images/attach/c/2/73/721/73721788_57929344_light_texture_by_Insan_St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357166"/>
            <a:ext cx="8172450" cy="6121400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сучасних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умовах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коли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збільшується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роль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управління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велике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значення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мають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критерії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якісні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та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кількісні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показники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його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ефективності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 Для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чого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потрібні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ці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критерії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показники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?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Критерії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показники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необхідні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для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визначення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рівня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шляхів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підвищення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ефективності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управлінської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діяльності</a:t>
            </a:r>
            <a:r>
              <a:rPr lang="ru-RU" sz="36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</a:t>
            </a:r>
          </a:p>
          <a:p>
            <a:pPr algn="ctr">
              <a:buNone/>
            </a:pPr>
            <a:endParaRPr lang="uk-UA" sz="4400" b="1" i="1" u="sng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>
              <a:buNone/>
            </a:pPr>
            <a:r>
              <a:rPr lang="uk-UA" sz="4400" dirty="0" smtClean="0"/>
              <a:t> </a:t>
            </a:r>
            <a:endParaRPr lang="ru-RU" sz="4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g0.liveinternet.ru/images/attach/c/2/73/721/73721788_57929344_light_texture_by_Insan_St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pic>
      <p:sp>
        <p:nvSpPr>
          <p:cNvPr id="7" name="Прямоугольник 6"/>
          <p:cNvSpPr/>
          <p:nvPr/>
        </p:nvSpPr>
        <p:spPr>
          <a:xfrm>
            <a:off x="500034" y="500042"/>
            <a:ext cx="8215370" cy="6949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</a:t>
            </a:r>
            <a:endParaRPr lang="uk-UA" sz="2400" dirty="0" smtClean="0">
              <a:solidFill>
                <a:schemeClr val="bg2"/>
              </a:solidFill>
              <a:latin typeface="+mj-lt"/>
            </a:endParaRPr>
          </a:p>
          <a:p>
            <a:r>
              <a:rPr lang="ru-RU" sz="2400" dirty="0" smtClean="0">
                <a:solidFill>
                  <a:schemeClr val="bg2"/>
                </a:solidFill>
                <a:latin typeface="+mj-lt"/>
              </a:rPr>
              <a:t>.</a:t>
            </a:r>
            <a:r>
              <a:rPr lang="ru-RU" sz="2400" dirty="0" smtClean="0"/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Ефективність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управління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в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науковій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літературі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розглядають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у широкому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вузькому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розумінні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</a:t>
            </a:r>
          </a:p>
          <a:p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 широкому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значенні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під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ефективністю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управління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треба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розуміти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кінцевий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результат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господарювання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тобто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кінцевий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сукупний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результат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функціонування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організації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в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цілому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якою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управляють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Управління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в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цьому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випадку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розглядають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як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загальну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умову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реалізації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виробничого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потенціалу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який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охоплює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як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первинні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чинники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(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техніку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технологію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трудові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ресурси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), так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вторинні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(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організацію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концентрацію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спеціалізацію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кооперацію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розміщення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виробництва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).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Водночас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ефективність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управління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охоплює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соціальні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зміни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які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відбуваються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в межах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організації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та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всього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господарського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комплексу в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цілому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</a:t>
            </a:r>
          </a:p>
          <a:p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Під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ефективністю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управління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у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вузькому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розумінні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прийнято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вважати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продуктивність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праці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працівника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управління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тобто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керівника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(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швидкість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злагодженість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ефективність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),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процесі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збирання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опрацювання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та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аналізу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інформації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вироблення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прийняття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рішення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(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тобто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під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час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виконання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управлінських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функцій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).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Закономірно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що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для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визначення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рівня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продуктивності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управлінської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діяльності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використовують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спеціальні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критерії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та </a:t>
            </a:r>
            <a:r>
              <a:rPr lang="ru-RU" sz="20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показники</a:t>
            </a:r>
            <a:r>
              <a:rPr lang="ru-RU" sz="20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</a:t>
            </a:r>
          </a:p>
          <a:p>
            <a:pPr>
              <a:lnSpc>
                <a:spcPct val="90000"/>
              </a:lnSpc>
              <a:buNone/>
            </a:pPr>
            <a:endParaRPr lang="ru-RU" sz="2400" dirty="0" smtClean="0">
              <a:solidFill>
                <a:schemeClr val="bg2"/>
              </a:solidFill>
              <a:latin typeface="+mj-lt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://img0.liveinternet.ru/images/attach/c/2/73/721/73721788_57929344_light_texture_by_Insan_St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pic>
      <p:sp>
        <p:nvSpPr>
          <p:cNvPr id="11" name="Прямоугольник 10"/>
          <p:cNvSpPr/>
          <p:nvPr/>
        </p:nvSpPr>
        <p:spPr>
          <a:xfrm>
            <a:off x="0" y="0"/>
            <a:ext cx="9144000" cy="681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uk-UA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Інтегральним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(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об'єднувальним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)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критерієм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ефективності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є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результативність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функціонування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системи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господарювання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ефективність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виконання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завдань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які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стоять перед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об'єктом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Інакше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кажучи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під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таким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критерієм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потрібно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розглядати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ступінь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досягнення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цілей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поставлених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перед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об'єктом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шляхом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поліпшення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використання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наявних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ресурсів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на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основі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інтенсифікації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виробництва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тобто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це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є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результативність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праці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колективу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його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продуктивність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Крім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того, як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критерії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ефективності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вчені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називають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згуртованість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учасників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колективу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для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вирішення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виробничих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та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організаційних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завдань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рівень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керованості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й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активності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членів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колективу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</a:t>
            </a:r>
          </a:p>
          <a:p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Однак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використання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лише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критеріїв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які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характеризують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кінцевий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результат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управлінської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діяльності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зумовлює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труднощі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під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час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визначення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особистого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внеску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керівника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в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сукупний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результат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діяльності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колективу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(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підприємства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організації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чи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підрозділу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).</a:t>
            </a:r>
          </a:p>
          <a:p>
            <a:pPr algn="ctr"/>
            <a:endParaRPr lang="uk-UA" sz="2400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algn="ctr"/>
            <a:endParaRPr lang="uk-UA" sz="1100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algn="ctr"/>
            <a:endParaRPr lang="ru-RU" sz="2400" dirty="0" err="1" smtClean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g0.liveinternet.ru/images/attach/c/2/73/721/73721788_57929344_light_texture_by_Insan_St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pic>
      <p:sp>
        <p:nvSpPr>
          <p:cNvPr id="5" name="Прямоугольник 4"/>
          <p:cNvSpPr/>
          <p:nvPr/>
        </p:nvSpPr>
        <p:spPr>
          <a:xfrm>
            <a:off x="857192" y="142852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chemeClr val="bg2"/>
              </a:solidFill>
              <a:latin typeface="+mj-lt"/>
            </a:endParaRPr>
          </a:p>
          <a:p>
            <a:r>
              <a:rPr lang="ru-RU" sz="2400" dirty="0" smtClean="0">
                <a:solidFill>
                  <a:schemeClr val="bg2"/>
                </a:solidFill>
              </a:rPr>
              <a:t/>
            </a:r>
            <a:br>
              <a:rPr lang="ru-RU" sz="2400" dirty="0" smtClean="0">
                <a:solidFill>
                  <a:schemeClr val="bg2"/>
                </a:solidFill>
              </a:rPr>
            </a:br>
            <a:endParaRPr lang="ru-RU" sz="2400" dirty="0">
              <a:solidFill>
                <a:schemeClr val="bg2"/>
              </a:solidFill>
            </a:endParaRPr>
          </a:p>
        </p:txBody>
      </p:sp>
      <p:pic>
        <p:nvPicPr>
          <p:cNvPr id="10242" name="Picture 2" descr="http://open.az/uploads/posts/2012-05/thumbs/1336548987_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928670"/>
            <a:ext cx="2190732" cy="494705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142852"/>
            <a:ext cx="628654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чим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пов'язані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ці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труднощі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?</a:t>
            </a:r>
          </a:p>
          <a:p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По-перше,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довготривалий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"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імпульс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"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ефективної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роботи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колективу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може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бути заданий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ще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задовго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до приходу в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колектив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конкретного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керівника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Отже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минулий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керівник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заклав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добрий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початок у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роботі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організував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цю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роботу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належним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чином.</a:t>
            </a:r>
          </a:p>
          <a:p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По-друге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якщо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налагоджена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система поставок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кооперації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її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чіткий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робочий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ритм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є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результатом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спільної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діяльності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десятків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чи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сотень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колективів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що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є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заслугою не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тільки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керівника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певного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колективу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але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й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вищих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інстанцій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(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наприклад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міністерства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).</a:t>
            </a:r>
          </a:p>
          <a:p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По-третє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цей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недолік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полягає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в тому,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що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абстрактність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формальність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їх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визначення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не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дають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змоги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оцінити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глибоко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справедливо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діяльність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керівника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в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конкретних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умовах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часі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певних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виробничих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ситуаціях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Наприклад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керівна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діяльність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нового директора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підприємства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який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став на шлях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радикальної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зміни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старої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технології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техніки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чи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організації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виробництва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може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призвести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до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тимчасового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зниження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показників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виробництва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чи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спричинити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конфлікти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в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колективі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(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одні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підтримують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інноваційні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процеси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інші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не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підтримують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), та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порушити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чітку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систему </a:t>
            </a:r>
            <a:r>
              <a:rPr lang="ru-RU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управління</a:t>
            </a:r>
            <a:r>
              <a:rPr lang="ru-RU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</a:t>
            </a:r>
          </a:p>
          <a:p>
            <a:endParaRPr lang="ru-RU" sz="2400" dirty="0" smtClean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0.liveinternet.ru/images/attach/c/2/73/721/73721788_57929344_light_texture_by_Insan_St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pic>
      <p:sp>
        <p:nvSpPr>
          <p:cNvPr id="5" name="Прямоугольник 4"/>
          <p:cNvSpPr/>
          <p:nvPr/>
        </p:nvSpPr>
        <p:spPr>
          <a:xfrm>
            <a:off x="428596" y="285728"/>
            <a:ext cx="814393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Чи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можна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в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цьому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випадку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не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беручи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до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уваги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перспективи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стверджувати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про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неефективність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керівника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?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Звичайно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ні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</a:t>
            </a:r>
          </a:p>
          <a:p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Також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неправильно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ставити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на один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рівень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керівників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у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яких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підприємство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функціонує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сприятливих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стабільних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умовах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а в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інших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у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несприятливих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нестабільних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хоча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виробничі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показники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в них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однакові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</a:t>
            </a:r>
          </a:p>
          <a:p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Загальнопідсумкові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критерії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також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не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беруть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до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уваги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діяльнісний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та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інструментальний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моменти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керівництва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тобто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всі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основні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проміжні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допоміжні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дії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управлінської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діяльності</a:t>
            </a:r>
            <a:r>
              <a:rPr lang="ru-RU" sz="2800" b="1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.</a:t>
            </a:r>
          </a:p>
          <a:p>
            <a:endParaRPr lang="ru-RU" sz="2400" dirty="0" smtClean="0"/>
          </a:p>
          <a:p>
            <a:r>
              <a:rPr lang="ru-RU" sz="2400" b="1" i="1" u="sng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а </a:t>
            </a:r>
            <a:endParaRPr lang="ru-RU" sz="2400" dirty="0" smtClean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30722" name="Picture 2" descr="http://3.bp.blogspot.com/-FLsfbhS7D98/T7pncQwh1XI/AAAAAAAAAAQ/OasDvV1iVfU/s364/d0IJi-P3Qu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5162352"/>
            <a:ext cx="2285984" cy="169564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929190" y="3286124"/>
            <a:ext cx="400052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2400" dirty="0" smtClean="0">
                <a:solidFill>
                  <a:schemeClr val="bg2"/>
                </a:solidFill>
                <a:latin typeface="+mj-lt"/>
              </a:rPr>
              <a:t>	</a:t>
            </a:r>
          </a:p>
          <a:p>
            <a:pPr>
              <a:lnSpc>
                <a:spcPct val="80000"/>
              </a:lnSpc>
              <a:buNone/>
            </a:pPr>
            <a:endParaRPr lang="ru-RU" sz="2400" dirty="0" smtClean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g0.liveinternet.ru/images/attach/c/2/73/721/73721788_57929344_light_texture_by_Insan_St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pic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285728"/>
            <a:ext cx="8429684" cy="607223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endParaRPr lang="ru-RU" sz="2400" kern="1200" dirty="0" smtClean="0">
              <a:solidFill>
                <a:schemeClr val="bg2"/>
              </a:solidFill>
              <a:latin typeface="+mj-lt"/>
            </a:endParaRPr>
          </a:p>
          <a:p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Зважаючи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на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вищезазначені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недоліки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оцінювання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ефективності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управлінської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діяльності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Д.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Кайдалов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Є.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Суїменко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запропонували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такі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критерії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:</a:t>
            </a:r>
          </a:p>
          <a:p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— установка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керівника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на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реальну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науково-прогнозовану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перспективу;</a:t>
            </a:r>
          </a:p>
          <a:p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—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підприємливість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керівника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(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діловитість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енергійність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практичність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винахідливість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);</a:t>
            </a:r>
          </a:p>
          <a:p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—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усебічність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досягнень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діяльності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колективу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—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економічні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соціальні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культурні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(так званий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критерій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всебічності</a:t>
            </a:r>
            <a:r>
              <a:rPr lang="ru-RU" sz="2400" dirty="0" smtClean="0">
                <a:solidFill>
                  <a:schemeClr val="bg2">
                    <a:lumMod val="95000"/>
                    <a:lumOff val="5000"/>
                  </a:schemeClr>
                </a:solidFill>
              </a:rPr>
              <a:t>).</a:t>
            </a:r>
          </a:p>
          <a:p>
            <a:pPr>
              <a:lnSpc>
                <a:spcPct val="80000"/>
              </a:lnSpc>
              <a:buNone/>
            </a:pPr>
            <a:r>
              <a:rPr lang="ru-RU" sz="2400" kern="1200" dirty="0" smtClean="0">
                <a:solidFill>
                  <a:schemeClr val="bg2"/>
                </a:solidFill>
                <a:latin typeface="+mj-lt"/>
              </a:rPr>
              <a:t/>
            </a:r>
            <a:br>
              <a:rPr lang="ru-RU" sz="2400" kern="1200" dirty="0" smtClean="0">
                <a:solidFill>
                  <a:schemeClr val="bg2"/>
                </a:solidFill>
                <a:latin typeface="+mj-lt"/>
              </a:rPr>
            </a:br>
            <a:endParaRPr lang="uk-UA" sz="2400" kern="12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9220" name="Picture 4" descr="http://shkola.ostriv.in.ua/images/publications/4/13901/13527240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4500570"/>
            <a:ext cx="2405083" cy="2127791"/>
          </a:xfrm>
          <a:prstGeom prst="rect">
            <a:avLst/>
          </a:prstGeom>
          <a:noFill/>
        </p:spPr>
      </p:pic>
      <p:pic>
        <p:nvPicPr>
          <p:cNvPr id="9224" name="Picture 8" descr="http://www.lingvitan.ru/sites/default/files/styles/mainimage/public/mainimages/111/8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4286256"/>
            <a:ext cx="2357454" cy="23812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S001068980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TS001068980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S001068980 1">
        <a:dk1>
          <a:srgbClr val="868686"/>
        </a:dk1>
        <a:lt1>
          <a:srgbClr val="FFFFFF"/>
        </a:lt1>
        <a:dk2>
          <a:srgbClr val="000000"/>
        </a:dk2>
        <a:lt2>
          <a:srgbClr val="FFFF00"/>
        </a:lt2>
        <a:accent1>
          <a:srgbClr val="66FF33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B8FFAD"/>
        </a:accent5>
        <a:accent6>
          <a:srgbClr val="B92D00"/>
        </a:accent6>
        <a:hlink>
          <a:srgbClr val="0000FF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S001068980 2">
        <a:dk1>
          <a:srgbClr val="000000"/>
        </a:dk1>
        <a:lt1>
          <a:srgbClr val="FFFFFF"/>
        </a:lt1>
        <a:dk2>
          <a:srgbClr val="9966FF"/>
        </a:dk2>
        <a:lt2>
          <a:srgbClr val="CBCBCB"/>
        </a:lt2>
        <a:accent1>
          <a:srgbClr val="6699FF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6B6B6B"/>
        </a:accent6>
        <a:hlink>
          <a:srgbClr val="00CCCC"/>
        </a:hlink>
        <a:folHlink>
          <a:srgbClr val="FF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S001068980 3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TS001068980</Template>
  <TotalTime>502</TotalTime>
  <Words>1266</Words>
  <Application>Microsoft Office PowerPoint</Application>
  <PresentationFormat>Экран (4:3)</PresentationFormat>
  <Paragraphs>79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Times New Roman</vt:lpstr>
      <vt:lpstr>TS001068980</vt:lpstr>
      <vt:lpstr>    Доц. Москальова А.С. 2017 р    </vt:lpstr>
      <vt:lpstr>Список літератури:</vt:lpstr>
      <vt:lpstr>   План:  1. Що слід розуміти під ефективністю психолого управлінського консультування.  2. Список використаної літератури.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Детально розглянемо кожний критерій. Критерій установки на перспективу має такі складові: — орієнтація керівника на науково-технічний прогрес і передові організаційні форми господарської діяльності (що виявляється у вдосконаленні техніки і технології, введенні інновацій) або в перетворенні технологічних вузлів і ліній обладнання, або в організації праці й заробітної плати; — установка на оптимальне поєднання загальнодержавних і групових інтересів (не тільки для певних умов, а й на перспективу); :</vt:lpstr>
      <vt:lpstr>                  — використання механізму соціального планування та прогнозування, залучення до цієї роботи соціологів і психологів, створення соціально-психологічних та спеціальних служб; — створення умов та способів професійного і службового просування працівників на певному підприємстві; — розуміння, усвідомлення працівниками реальних перспектив розвитку підприємства, якого досягають конкретними формами цілеспрямованого виховання і яке можна визначити за допомогою соціологічних та соціально-психологічних процедур. Оскільки людині властиве звернення до майбутнього, то кожному працівникові важливо знати ближні та дальні перспективи його життєдіяльності. Критерій установки на перспективу важливий ще й тому, що він заохочує ініціативний, творчий підхід до справи.  </vt:lpstr>
      <vt:lpstr>            Критерій підприємливості, діловитості, винахідливості керівника пов'язаний з оціненням рис, властивостей керівника, його особистісних характеристик, які сприяють продуктивності, згуртованості та соціальній активності колективу. Керівну діяльність можна вважати успішною не тільки тоді, коли вона виявляється у конкретних показниках, а передусім тоді, коли успіх господарської діяльності містить елемент успіху в майбутньому. Критерій всебічного успіху діяльності керівника, як інші критерії ефективності керівництва, зумовлений тими змінами, що відбуваються в суспільстві, в системі господарювання. А ці зміни знаходять своє відображення в житті та діяльності реальних колективів. У сучасних умовах збільшується роль соціальних, культурних, соціально-психологічних чинників у діяльності колективів, збільшується також залежність від них економічного успіху підприємця. Все це треба брати до уваги і використовувати на практиці. </vt:lpstr>
      <vt:lpstr>Презентация PowerPoint</vt:lpstr>
      <vt:lpstr>Презентация PowerPoint</vt:lpstr>
      <vt:lpstr>           Господарська політика на підприємстві створює загальне тло, на якому розгортається соціальна діяльність первинних колективів і окремих учасників, утворюється особлива психологічна атмосфера. Постійне перебування в цій атмосфері зумовлює у підлеглих стан задоволення чи незадоволення працею як такою, людьми як такими і світом як таким. Отож, дуже важливо, щоб ця атмосфера викликала задоволеність, оскільки від цього залежить кінцева ефективність виробництва.   .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</vt:lpstr>
    </vt:vector>
  </TitlesOfParts>
  <Company>MoBIL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Експертна група «ПРОБЛЕМНА»</dc:title>
  <dc:creator>Катюша</dc:creator>
  <cp:lastModifiedBy>Алла Москальова</cp:lastModifiedBy>
  <cp:revision>57</cp:revision>
  <dcterms:created xsi:type="dcterms:W3CDTF">2012-03-14T19:04:01Z</dcterms:created>
  <dcterms:modified xsi:type="dcterms:W3CDTF">2021-12-28T01:43:35Z</dcterms:modified>
</cp:coreProperties>
</file>