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6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0A8A1-C280-4C21-BCD2-20FDA44D2FCD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2925C-A3F8-4218-8887-2510EE215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Я\Desktop\ПсиходлогіЯ\Психологія 17.01.14\komi_respublika_prezentaciya_716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28882"/>
          </a:xfrm>
        </p:spPr>
        <p:txBody>
          <a:bodyPr>
            <a:normAutofit fontScale="92500" lnSpcReduction="20000"/>
          </a:bodyPr>
          <a:lstStyle/>
          <a:p>
            <a:r>
              <a:rPr lang="uk-U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uk-U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Доцент</a:t>
            </a:r>
          </a:p>
          <a:p>
            <a:r>
              <a:rPr lang="uk-U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Москальова Алла </a:t>
            </a:r>
            <a:r>
              <a:rPr lang="uk-U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Степанівна,</a:t>
            </a:r>
          </a:p>
          <a:p>
            <a:r>
              <a:rPr lang="uk-UA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М.Київ</a:t>
            </a:r>
            <a:r>
              <a:rPr lang="uk-U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2017 р.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2357422" y="857232"/>
            <a:ext cx="457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857364"/>
            <a:ext cx="82836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сновні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форми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здійснення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консультативної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взаємодії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pic>
        <p:nvPicPr>
          <p:cNvPr id="5" name="Содержимое 4" descr="paren_s_noutbukom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57884" y="4440928"/>
            <a:ext cx="3286116" cy="2417072"/>
          </a:xfrm>
        </p:spPr>
      </p:pic>
      <p:sp>
        <p:nvSpPr>
          <p:cNvPr id="6" name="Прямоугольник 5"/>
          <p:cNvSpPr/>
          <p:nvPr/>
        </p:nvSpPr>
        <p:spPr>
          <a:xfrm>
            <a:off x="571472" y="1500174"/>
            <a:ext cx="550072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Виконуючи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професійні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психолог-копсультант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повинен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враховувати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недоліки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тих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організаційио-функціональних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моделей. Так, до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переваг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індивідуальної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моделі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належать:</a:t>
            </a: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самостійність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психолога 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визначенні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незалежність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виборі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способів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подання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допомоги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відносна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швидкість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розв'язання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професійних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відсутність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небажаних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свідків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 при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здійсненні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тих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професійних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помилок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pic>
        <p:nvPicPr>
          <p:cNvPr id="5" name="Содержимое 4" descr="egg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26124" y="4452145"/>
            <a:ext cx="3317876" cy="2405855"/>
          </a:xfrm>
        </p:spPr>
      </p:pic>
      <p:sp>
        <p:nvSpPr>
          <p:cNvPr id="6" name="Прямоугольник 5"/>
          <p:cNvSpPr/>
          <p:nvPr/>
        </p:nvSpPr>
        <p:spPr>
          <a:xfrm>
            <a:off x="500034" y="1785926"/>
            <a:ext cx="507209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недоліків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індивідуальної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відносяться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Blip>
                <a:blip r:embed="rId4"/>
              </a:buBlip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однобокий, часом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стереотипний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підхід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визначенні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вирішенні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відсутність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професійного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негативно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позначитись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суті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бачення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аспекту»),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виборі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форм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допомоги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відсутність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можливості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виправити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помилки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розв'язання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професійного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а не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завершення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переваг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діадної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та «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командної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»- моделей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зазначити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Blip>
                <a:blip r:embed="rId3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інтелектуального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творчого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потенціалу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професійної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визначенні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вирішенні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тих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психологічних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проблем;</a:t>
            </a:r>
          </a:p>
          <a:p>
            <a:pPr>
              <a:buBlip>
                <a:blip r:embed="rId3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професійного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дає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всебічно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підійти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суті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побачити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винятку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аспекти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»),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форм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допомоги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Blip>
                <a:blip r:embed="rId3"/>
              </a:buBlip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завчасно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виправити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помилки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розв?язання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професійного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а не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закінчення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Тим часом «</a:t>
            </a:r>
            <a:r>
              <a:rPr lang="ru-RU" sz="26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діадна</a:t>
            </a:r>
            <a:r>
              <a:rPr lang="ru-RU" sz="2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» та «</a:t>
            </a:r>
            <a:r>
              <a:rPr lang="ru-RU" sz="26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командна</a:t>
            </a:r>
            <a:r>
              <a:rPr lang="ru-RU" sz="2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6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моделі</a:t>
            </a:r>
            <a:r>
              <a:rPr lang="ru-RU" sz="2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свої</a:t>
            </a:r>
            <a:r>
              <a:rPr lang="ru-RU" sz="2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недоліки</a:t>
            </a:r>
            <a:r>
              <a:rPr lang="ru-RU" sz="2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Blip>
                <a:blip r:embed="rId3"/>
              </a:buBlip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комунікативних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бар'єрів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професійних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несумісності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Blip>
                <a:blip r:embed="rId3"/>
              </a:buBlip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вироблення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єдиного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професійно-смислового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тезаурусу;</a:t>
            </a:r>
          </a:p>
          <a:p>
            <a:pPr>
              <a:buBlip>
                <a:blip r:embed="rId3"/>
              </a:buBlip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ґрунтовного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засвоєння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навичок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ефективної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сумісної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тих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організаційних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конкретних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психолого-управлінських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проблем 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специфіки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служби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Взаємодія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клієнтів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психологічною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проблемою при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різній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88828_html_5a6d2cc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42122"/>
            <a:ext cx="9144000" cy="36158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57290" y="2571744"/>
            <a:ext cx="3540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 — </a:t>
            </a:r>
            <a:r>
              <a:rPr lang="ru-RU" b="1" dirty="0" err="1" smtClean="0"/>
              <a:t>індивідуальній</a:t>
            </a:r>
            <a:r>
              <a:rPr lang="ru-RU" b="1" dirty="0" smtClean="0"/>
              <a:t>; б — </a:t>
            </a:r>
            <a:r>
              <a:rPr lang="ru-RU" b="1" dirty="0" err="1" smtClean="0"/>
              <a:t>груповій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К.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Рудестам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вирізняє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2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q"/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встановлення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зворотного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зв'язку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підтримки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людей,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подібні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переживання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конкрет­ним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учасником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групової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відбувається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сприймання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ціннос­тей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потреб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групі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людина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відчуває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себе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оточеною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турботою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довіру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 себе,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розраховувати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допомогу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вільно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виявляти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по­чуття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реакції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членів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один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відносно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одного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полегшити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розв'язання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міжособистісних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конфліктів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поза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групою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ситуації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підтримки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контролю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людина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оволодіти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нови­ми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вміннями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експериментувати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новими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стилями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ставлень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се­ред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рівних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партнерів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певне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відчуття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комфортності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спілкуванні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партне­рами, а не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психологом.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sooqweb.com-image-990537565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4143380"/>
            <a:ext cx="2928926" cy="2714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О.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Соловйова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вважає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групове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привести до одного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трьох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різновидів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психологічного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організацію</a:t>
            </a: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 :</a:t>
            </a:r>
            <a:b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психологічні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параметри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поведінки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конфліктах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стимулювання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міжособистісних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зв'язків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ділових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взаємовід­носин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колегами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керівником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3500" dirty="0" smtClean="0">
                <a:latin typeface="Times New Roman" pitchFamily="18" charset="0"/>
                <a:cs typeface="Times New Roman" pitchFamily="18" charset="0"/>
              </a:rPr>
            </a:b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- 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організацію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психологічними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засобами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зміну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став­лень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тренінгової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усвідомлених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допомо­гою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психолога причин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власних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труднощів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підви­щення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психологічної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загалом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3500" dirty="0" smtClean="0">
                <a:latin typeface="Times New Roman" pitchFamily="18" charset="0"/>
                <a:cs typeface="Times New Roman" pitchFamily="18" charset="0"/>
              </a:rPr>
            </a:b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психологічно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коректно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організований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комплексний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 стан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цілому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зміну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ставлень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керівників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пер­соналу до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навчальної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ситуації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поєднання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зусиль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пси­холога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фахівців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економістів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юристів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для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розробки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програми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поліпшення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соціально-психологічного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кліма­ту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зусиллями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керівників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організації-клієнта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Список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використаної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літератури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Абрамова Г. С. Введение в практическую психологию. — 2-е изд. — М.: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Издат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центр "Академия", 1996. — 224 с.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Бондаренко О. Ф.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Психологічна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допомога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особистості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для студ. старших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психол.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ф-тів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відділень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ун-тів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— X.: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Фоліо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1996. - 237 с.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Горностай П. П., Васьковская С. В. Теория и практика психологичес­кого консультирования: Проблемный подход. — К.: Наук, думка, 1995.- 128 с.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Положение о школьной психологи­ческой службе //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Вопр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психологии. — 1985. — № 2. — С. 76—81.</a:t>
            </a:r>
          </a:p>
          <a:p>
            <a:pPr>
              <a:buAutoNum type="arabicPeriod"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Кочюнас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Р. Основы психологического консультирования: Пер. с лит. — М.: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Академ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проект, 1999. — 240 с.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Управленческое консультирование: Пер. с англ. — 2-е изд.,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перераб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/ Под ред. М.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Кубра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— М.: СП "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Интерэксперт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", 1992. — Т. 1. — 319с.; Т. 2. - 350 с.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сновні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форми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здійснення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консультативної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взаємодії</a:t>
            </a:r>
            <a:endParaRPr lang="ru-RU" sz="3200" dirty="0"/>
          </a:p>
        </p:txBody>
      </p:sp>
      <p:pic>
        <p:nvPicPr>
          <p:cNvPr id="5" name="Содержимое 4" descr="article484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1643050"/>
            <a:ext cx="3771900" cy="2486025"/>
          </a:xfrm>
        </p:spPr>
      </p:pic>
      <p:sp>
        <p:nvSpPr>
          <p:cNvPr id="6" name="Прямоугольник 5"/>
          <p:cNvSpPr/>
          <p:nvPr/>
        </p:nvSpPr>
        <p:spPr>
          <a:xfrm>
            <a:off x="4000496" y="164305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Особистісний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компонент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управлін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ського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 психолога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глибоких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загальних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проблем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організаційної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Бажаним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певного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управлінського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досвіду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     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Мабуть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таке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проводити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копсультант-універсал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фахівцем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широкого кола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психолого-організаційних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проблем.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ЛЯ\Desktop\ПсиходлогіЯ\Психологія 17.01.14\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0_5a2e0_a1798d9c_L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4268" b="426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сновні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форми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здійснення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консультативної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взаємодії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Обов'язковим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дотримання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правил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конфіденційності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вираженою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індивідуальному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консультуванні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партнерства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умов для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професійного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особистісного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самореалізації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кожного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працівника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6" name="Picture 2" descr="C:\Users\ЮЛЯ\Desktop\ПсиходлогіЯ\Психологія 17.01.14\228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000504"/>
            <a:ext cx="2540000" cy="2540000"/>
          </a:xfrm>
          <a:prstGeom prst="rect">
            <a:avLst/>
          </a:prstGeom>
          <a:noFill/>
        </p:spPr>
      </p:pic>
      <p:pic>
        <p:nvPicPr>
          <p:cNvPr id="1027" name="Picture 3" descr="C:\Users\ЮЛЯ\Desktop\ПсиходлогіЯ\Психологія 17.01.14\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071942"/>
            <a:ext cx="2714644" cy="2071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pic>
        <p:nvPicPr>
          <p:cNvPr id="5" name="Содержимое 4" descr="10729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77487" y="4589465"/>
            <a:ext cx="3266513" cy="2268535"/>
          </a:xfrm>
        </p:spPr>
      </p:pic>
      <p:sp>
        <p:nvSpPr>
          <p:cNvPr id="6" name="Прямоугольник 5"/>
          <p:cNvSpPr/>
          <p:nvPr/>
        </p:nvSpPr>
        <p:spPr>
          <a:xfrm>
            <a:off x="857224" y="1428736"/>
            <a:ext cx="607223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організаційні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управлін</a:t>
            </a:r>
            <a:r>
              <a:rPr lang="ru-RU" sz="2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ського</a:t>
            </a:r>
            <a:r>
              <a:rPr lang="ru-RU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організаційний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компонент)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виділені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двома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критеріями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територіаль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о-організанійна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підпорядкованість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професійно-кількісний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склад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консультантів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 першим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критерієм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територіально-організаційна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підпорядкованість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психологів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виділяють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наступні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управлін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ського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психологом,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працює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Blip>
                <a:blip r:embed="rId3"/>
              </a:buBlip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психологом,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працює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за межами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консультаційних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агенціях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бюро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pic>
        <p:nvPicPr>
          <p:cNvPr id="5" name="Содержимое 4" descr="720309_606595_129499982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388" y="4214818"/>
            <a:ext cx="2405066" cy="2476504"/>
          </a:xfrm>
        </p:spPr>
      </p:pic>
      <p:sp>
        <p:nvSpPr>
          <p:cNvPr id="6" name="Прямоугольник 5"/>
          <p:cNvSpPr/>
          <p:nvPr/>
        </p:nvSpPr>
        <p:spPr>
          <a:xfrm>
            <a:off x="785786" y="1714488"/>
            <a:ext cx="4572000" cy="49244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Внутрішньо-організаційне</a:t>
            </a:r>
            <a:r>
              <a:rPr lang="ru-RU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психологічне</a:t>
            </a:r>
            <a:r>
              <a:rPr lang="ru-RU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ru-RU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конкретне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психологом проблем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індивідуально-психологічних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особливостей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клієнта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Blip>
                <a:blip r:embed="rId4"/>
              </a:buBlip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можливість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системного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проблем;</a:t>
            </a:r>
          </a:p>
          <a:p>
            <a:pPr>
              <a:buBlip>
                <a:blip r:embed="rId4"/>
              </a:buBlip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процесуальної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pic>
        <p:nvPicPr>
          <p:cNvPr id="5" name="Содержимое 4" descr="20121129051453About_Us_-_Consulting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43636" y="3929066"/>
            <a:ext cx="2786082" cy="2695564"/>
          </a:xfrm>
        </p:spPr>
      </p:pic>
      <p:sp>
        <p:nvSpPr>
          <p:cNvPr id="6" name="Прямоугольник 5"/>
          <p:cNvSpPr/>
          <p:nvPr/>
        </p:nvSpPr>
        <p:spPr>
          <a:xfrm>
            <a:off x="428596" y="1857364"/>
            <a:ext cx="4572000" cy="4924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Натомість</a:t>
            </a:r>
            <a:r>
              <a:rPr lang="ru-RU" sz="2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внутрішньо-організаційне</a:t>
            </a:r>
            <a:r>
              <a:rPr lang="ru-RU" sz="2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певні</a:t>
            </a:r>
            <a:r>
              <a:rPr lang="ru-RU" sz="2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недоліки</a:t>
            </a:r>
            <a:r>
              <a:rPr lang="ru-RU" sz="2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підпорядкованість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штатного психолога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керівнику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Blip>
                <a:blip r:embed="rId4"/>
              </a:buBlip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матеріальна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залежність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психолога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адміністрації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Blip>
                <a:blip r:embed="rId4"/>
              </a:buBlip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необхідність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підтримки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постійного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психологічного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контакту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працівниками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керівниками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pic>
        <p:nvPicPr>
          <p:cNvPr id="5" name="Содержимое 4" descr="consulting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86368" y="4166391"/>
            <a:ext cx="3857632" cy="2691609"/>
          </a:xfrm>
        </p:spPr>
      </p:pic>
      <p:sp>
        <p:nvSpPr>
          <p:cNvPr id="6" name="Прямоугольник 5"/>
          <p:cNvSpPr/>
          <p:nvPr/>
        </p:nvSpPr>
        <p:spPr>
          <a:xfrm>
            <a:off x="428596" y="1443841"/>
            <a:ext cx="64294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400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переваг</a:t>
            </a:r>
            <a:r>
              <a:rPr lang="ru-RU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зовнішнього</a:t>
            </a:r>
            <a:r>
              <a:rPr lang="ru-RU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err="1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належать: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незалежність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керівництва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об'єктивна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оцінка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погляд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сторони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»);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досвід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організаціями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Недоліки</a:t>
            </a:r>
            <a:r>
              <a:rPr lang="ru-RU" sz="2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такого виду </a:t>
            </a:r>
            <a:r>
              <a:rPr lang="ru-RU" sz="2400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територіальна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віддаленість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консультпунктів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недостатнє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конкретних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проблем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феномена 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тимчасового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», «чужого»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спеціаліста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зацікавлений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Я\Desktop\ПсиходлогіЯ\Психологія 17.01.14\prezentaciya_lomonosov_biografiya_2818_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здійснення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консультативної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взаємодії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організаційних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форм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психолого-управлінського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виділені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за другим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критерієм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професійно-кількісним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складом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консультантів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), належать:</a:t>
            </a: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індивідуальне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одним консультантом);</a:t>
            </a:r>
          </a:p>
          <a:p>
            <a:pPr>
              <a:buBlip>
                <a:blip r:embed="rId3"/>
              </a:buBlip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діадне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двома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консультантами,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спеціалістами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аспектів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консультант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проблем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власне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психолог);</a:t>
            </a:r>
          </a:p>
          <a:p>
            <a:pPr>
              <a:buBlip>
                <a:blip r:embed="rId3"/>
              </a:buBlip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консультування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командою»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групою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консультантів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виконують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певні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функції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1091</Words>
  <Application>Microsoft Office PowerPoint</Application>
  <PresentationFormat>Экран (4:3)</PresentationFormat>
  <Paragraphs>99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Основні форми здійснення консультативної взаємодії</vt:lpstr>
      <vt:lpstr>   Список використаної літератури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Алла Москальова</cp:lastModifiedBy>
  <cp:revision>15</cp:revision>
  <dcterms:created xsi:type="dcterms:W3CDTF">2014-01-15T17:01:38Z</dcterms:created>
  <dcterms:modified xsi:type="dcterms:W3CDTF">2021-12-28T01:47:42Z</dcterms:modified>
</cp:coreProperties>
</file>