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D09FBD49-DD76-4840-A30A-0BAE154F06C1}" type="datetimeFigureOut">
              <a:rPr lang="uk-UA" smtClean="0"/>
              <a:t>28.12.2021</a:t>
            </a:fld>
            <a:endParaRPr lang="uk-UA"/>
          </a:p>
        </p:txBody>
      </p:sp>
      <p:sp>
        <p:nvSpPr>
          <p:cNvPr id="17" name="Нижний колонтитул 16"/>
          <p:cNvSpPr>
            <a:spLocks noGrp="1"/>
          </p:cNvSpPr>
          <p:nvPr>
            <p:ph type="ftr" sz="quarter" idx="11"/>
          </p:nvPr>
        </p:nvSpPr>
        <p:spPr/>
        <p:txBody>
          <a:bodyPr/>
          <a:lstStyle/>
          <a:p>
            <a:endParaRPr lang="uk-UA"/>
          </a:p>
        </p:txBody>
      </p:sp>
      <p:sp>
        <p:nvSpPr>
          <p:cNvPr id="29" name="Номер слайда 28"/>
          <p:cNvSpPr>
            <a:spLocks noGrp="1"/>
          </p:cNvSpPr>
          <p:nvPr>
            <p:ph type="sldNum" sz="quarter" idx="12"/>
          </p:nvPr>
        </p:nvSpPr>
        <p:spPr/>
        <p:txBody>
          <a:bodyPr/>
          <a:lstStyle/>
          <a:p>
            <a:fld id="{33BB566E-271D-4F7E-B75E-5E1BA8C1C5E4}" type="slidenum">
              <a:rPr lang="uk-UA" smtClean="0"/>
              <a:t>‹#›</a:t>
            </a:fld>
            <a:endParaRPr lang="uk-UA"/>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9FBD49-DD76-4840-A30A-0BAE154F06C1}" type="datetimeFigureOut">
              <a:rPr lang="uk-UA" smtClean="0"/>
              <a:t>28.12.2021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9FBD49-DD76-4840-A30A-0BAE154F06C1}" type="datetimeFigureOut">
              <a:rPr lang="uk-UA" smtClean="0"/>
              <a:t>28.12.2021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9FBD49-DD76-4840-A30A-0BAE154F06C1}" type="datetimeFigureOut">
              <a:rPr lang="uk-UA" smtClean="0"/>
              <a:t>28.12.2021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09FBD49-DD76-4840-A30A-0BAE154F06C1}" type="datetimeFigureOut">
              <a:rPr lang="uk-UA" smtClean="0"/>
              <a:t>28.12.2021</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a:xfrm>
            <a:off x="7924800" y="6416675"/>
            <a:ext cx="762000" cy="365125"/>
          </a:xfrm>
        </p:spPr>
        <p:txBody>
          <a:bodyPr/>
          <a:lstStyle/>
          <a:p>
            <a:fld id="{33BB566E-271D-4F7E-B75E-5E1BA8C1C5E4}" type="slidenum">
              <a:rPr lang="uk-UA" smtClean="0"/>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09FBD49-DD76-4840-A30A-0BAE154F06C1}" type="datetimeFigureOut">
              <a:rPr lang="uk-UA" smtClean="0"/>
              <a:t>28.12.2021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09FBD49-DD76-4840-A30A-0BAE154F06C1}" type="datetimeFigureOut">
              <a:rPr lang="uk-UA" smtClean="0"/>
              <a:t>28.12.2021</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09FBD49-DD76-4840-A30A-0BAE154F06C1}" type="datetimeFigureOut">
              <a:rPr lang="uk-UA" smtClean="0"/>
              <a:t>28.12.2021</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9FBD49-DD76-4840-A30A-0BAE154F06C1}" type="datetimeFigureOut">
              <a:rPr lang="uk-UA" smtClean="0"/>
              <a:t>28.12.2021</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09FBD49-DD76-4840-A30A-0BAE154F06C1}" type="datetimeFigureOut">
              <a:rPr lang="uk-UA" smtClean="0"/>
              <a:t>28.12.2021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09FBD49-DD76-4840-A30A-0BAE154F06C1}" type="datetimeFigureOut">
              <a:rPr lang="uk-UA" smtClean="0"/>
              <a:t>28.12.2021</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33BB566E-271D-4F7E-B75E-5E1BA8C1C5E4}"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09FBD49-DD76-4840-A30A-0BAE154F06C1}" type="datetimeFigureOut">
              <a:rPr lang="uk-UA" smtClean="0"/>
              <a:t>28.12.2021</a:t>
            </a:fld>
            <a:endParaRPr lang="uk-UA"/>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uk-UA"/>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3BB566E-271D-4F7E-B75E-5E1BA8C1C5E4}" type="slidenum">
              <a:rPr lang="uk-UA" smtClean="0"/>
              <a:t>‹#›</a:t>
            </a:fld>
            <a:endParaRPr lang="uk-UA"/>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gif"/><Relationship Id="rId1" Type="http://schemas.openxmlformats.org/officeDocument/2006/relationships/slideLayout" Target="../slideLayouts/slideLayout2.xml"/><Relationship Id="rId4" Type="http://schemas.openxmlformats.org/officeDocument/2006/relationships/image" Target="../media/image39.jp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1197642" cy="1828800"/>
          </a:xfrm>
        </p:spPr>
        <p:txBody>
          <a:bodyPr/>
          <a:lstStyle/>
          <a:p>
            <a:endParaRPr lang="uk-UA" dirty="0"/>
          </a:p>
        </p:txBody>
      </p:sp>
      <p:sp>
        <p:nvSpPr>
          <p:cNvPr id="3" name="Подзаголовок 2"/>
          <p:cNvSpPr>
            <a:spLocks noGrp="1"/>
          </p:cNvSpPr>
          <p:nvPr>
            <p:ph type="subTitle" idx="1"/>
          </p:nvPr>
        </p:nvSpPr>
        <p:spPr>
          <a:xfrm>
            <a:off x="3275856" y="404664"/>
            <a:ext cx="5400600" cy="6048672"/>
          </a:xfrm>
        </p:spPr>
        <p:txBody>
          <a:bodyPr>
            <a:normAutofit/>
          </a:bodyPr>
          <a:lstStyle/>
          <a:p>
            <a:endParaRPr lang="uk-UA" b="1" dirty="0" smtClean="0"/>
          </a:p>
          <a:p>
            <a:r>
              <a:rPr lang="uk-UA" sz="4000" b="1" dirty="0" smtClean="0"/>
              <a:t>«Психологічні </a:t>
            </a:r>
            <a:r>
              <a:rPr lang="uk-UA" sz="4000" b="1" dirty="0" smtClean="0"/>
              <a:t>особливості </a:t>
            </a:r>
            <a:r>
              <a:rPr lang="uk-UA" sz="4000" b="1" dirty="0"/>
              <a:t>управлінського </a:t>
            </a:r>
            <a:r>
              <a:rPr lang="uk-UA" sz="4000" b="1" dirty="0" smtClean="0"/>
              <a:t>консультування»</a:t>
            </a:r>
            <a:endParaRPr lang="uk-UA" sz="4000" b="1" dirty="0"/>
          </a:p>
          <a:p>
            <a:r>
              <a:rPr lang="uk-UA" sz="4000" b="1" dirty="0">
                <a:solidFill>
                  <a:schemeClr val="bg1"/>
                </a:solidFill>
              </a:rPr>
              <a:t> </a:t>
            </a:r>
          </a:p>
          <a:p>
            <a:r>
              <a:rPr lang="uk-UA" dirty="0" smtClean="0"/>
              <a:t>Доц</a:t>
            </a:r>
            <a:r>
              <a:rPr lang="uk-UA" dirty="0"/>
              <a:t>. Москальова </a:t>
            </a:r>
            <a:r>
              <a:rPr lang="uk-UA" dirty="0" smtClean="0"/>
              <a:t>А.С</a:t>
            </a:r>
            <a:r>
              <a:rPr lang="uk-UA" dirty="0"/>
              <a:t>.</a:t>
            </a:r>
            <a:endParaRPr lang="uk-UA" dirty="0"/>
          </a:p>
          <a:p>
            <a:r>
              <a:rPr lang="uk-UA" dirty="0" smtClean="0"/>
              <a:t>2015 р.</a:t>
            </a:r>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692696"/>
            <a:ext cx="3168352" cy="4896544"/>
          </a:xfrm>
          <a:prstGeom prst="rect">
            <a:avLst/>
          </a:prstGeom>
        </p:spPr>
      </p:pic>
    </p:spTree>
    <p:extLst>
      <p:ext uri="{BB962C8B-B14F-4D97-AF65-F5344CB8AC3E}">
        <p14:creationId xmlns:p14="http://schemas.microsoft.com/office/powerpoint/2010/main" val="2677033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800" y="274638"/>
            <a:ext cx="5915000" cy="5962674"/>
          </a:xfrm>
        </p:spPr>
        <p:txBody>
          <a:bodyPr>
            <a:normAutofit/>
          </a:bodyPr>
          <a:lstStyle/>
          <a:p>
            <a:r>
              <a:rPr lang="uk-UA" sz="2000" i="1" dirty="0">
                <a:solidFill>
                  <a:srgbClr val="C00000"/>
                </a:solidFill>
                <a:effectLst/>
              </a:rPr>
              <a:t>Принципи управлінського консультування</a:t>
            </a:r>
            <a:r>
              <a:rPr lang="uk-UA" sz="1800" dirty="0">
                <a:solidFill>
                  <a:schemeClr val="bg1"/>
                </a:solidFill>
                <a:effectLst/>
              </a:rPr>
              <a:t>: </a:t>
            </a:r>
            <a:r>
              <a:rPr lang="uk-UA" sz="1800" dirty="0" smtClean="0">
                <a:solidFill>
                  <a:schemeClr val="bg1"/>
                </a:solidFill>
                <a:effectLst/>
              </a:rPr>
              <a:t>      </a:t>
            </a:r>
            <a:br>
              <a:rPr lang="uk-UA" sz="1800" dirty="0" smtClean="0">
                <a:solidFill>
                  <a:schemeClr val="bg1"/>
                </a:solidFill>
                <a:effectLst/>
              </a:rPr>
            </a:br>
            <a:r>
              <a:rPr lang="uk-UA" sz="1800" dirty="0">
                <a:solidFill>
                  <a:schemeClr val="bg1"/>
                </a:solidFill>
                <a:effectLst/>
              </a:rPr>
              <a:t> </a:t>
            </a:r>
            <a:r>
              <a:rPr lang="uk-UA" sz="1800" dirty="0" smtClean="0">
                <a:solidFill>
                  <a:schemeClr val="bg1"/>
                </a:solidFill>
                <a:effectLst/>
              </a:rPr>
              <a:t>  </a:t>
            </a:r>
            <a:r>
              <a:rPr lang="uk-UA" sz="1800" dirty="0" smtClean="0">
                <a:solidFill>
                  <a:schemeClr val="tx1"/>
                </a:solidFill>
                <a:effectLst/>
              </a:rPr>
              <a:t>компетентність</a:t>
            </a:r>
            <a:r>
              <a:rPr lang="uk-UA" sz="1800" dirty="0">
                <a:solidFill>
                  <a:schemeClr val="tx1"/>
                </a:solidFill>
                <a:effectLst/>
              </a:rPr>
              <a:t>, репутація, етичні норми, інтереси керівника, широкі громадські інтереси, зміна системи, залучення персоналу, науковість, гнучкість, креативність, конкретність і об'єктивність, ефективність, взаємовідносини. </a:t>
            </a:r>
            <a:br>
              <a:rPr lang="uk-UA" sz="1800" dirty="0">
                <a:solidFill>
                  <a:schemeClr val="tx1"/>
                </a:solidFill>
                <a:effectLst/>
              </a:rPr>
            </a:br>
            <a:r>
              <a:rPr lang="uk-UA" sz="1800" dirty="0">
                <a:solidFill>
                  <a:schemeClr val="tx1"/>
                </a:solidFill>
                <a:effectLst/>
              </a:rPr>
              <a:t/>
            </a:r>
            <a:br>
              <a:rPr lang="uk-UA" sz="1800" dirty="0">
                <a:solidFill>
                  <a:schemeClr val="tx1"/>
                </a:solidFill>
                <a:effectLst/>
              </a:rPr>
            </a:br>
            <a:r>
              <a:rPr lang="uk-UA" sz="2000" i="1" dirty="0" smtClean="0">
                <a:solidFill>
                  <a:srgbClr val="C00000"/>
                </a:solidFill>
                <a:effectLst/>
              </a:rPr>
              <a:t>Методи </a:t>
            </a:r>
            <a:r>
              <a:rPr lang="uk-UA" sz="2000" i="1" dirty="0">
                <a:solidFill>
                  <a:srgbClr val="C00000"/>
                </a:solidFill>
                <a:effectLst/>
              </a:rPr>
              <a:t>управлінського консультування.</a:t>
            </a:r>
            <a:br>
              <a:rPr lang="uk-UA" sz="2000" i="1" dirty="0">
                <a:solidFill>
                  <a:srgbClr val="C00000"/>
                </a:solidFill>
                <a:effectLst/>
              </a:rPr>
            </a:br>
            <a:r>
              <a:rPr lang="uk-UA" sz="1800" dirty="0">
                <a:solidFill>
                  <a:schemeClr val="tx1"/>
                </a:solidFill>
                <a:effectLst/>
              </a:rPr>
              <a:t>Методологія управлінського консультування інтегрує методи і підходи багатьох наук, таких як соціологія, кібернетика, математична статистика, економіка, психологія та ін.</a:t>
            </a:r>
            <a:br>
              <a:rPr lang="uk-UA" sz="1800" dirty="0">
                <a:solidFill>
                  <a:schemeClr val="tx1"/>
                </a:solidFill>
                <a:effectLst/>
              </a:rPr>
            </a:br>
            <a:r>
              <a:rPr lang="uk-UA" sz="1800" dirty="0">
                <a:solidFill>
                  <a:schemeClr val="tx1"/>
                </a:solidFill>
                <a:effectLst/>
              </a:rPr>
              <a:t>Під методом управлінського консультування розуміється загальна схема, сформована на основі суспільного досвіду результативних консультацій даного вигляду, яка дозволяє виробити відповідну програму дій. </a:t>
            </a: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16632"/>
            <a:ext cx="2771775" cy="216767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645024"/>
            <a:ext cx="1838325" cy="2495550"/>
          </a:xfrm>
          <a:prstGeom prst="rect">
            <a:avLst/>
          </a:prstGeom>
        </p:spPr>
      </p:pic>
    </p:spTree>
    <p:extLst>
      <p:ext uri="{BB962C8B-B14F-4D97-AF65-F5344CB8AC3E}">
        <p14:creationId xmlns:p14="http://schemas.microsoft.com/office/powerpoint/2010/main" val="378396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6250706"/>
          </a:xfrm>
        </p:spPr>
        <p:txBody>
          <a:bodyPr>
            <a:normAutofit/>
          </a:bodyPr>
          <a:lstStyle/>
          <a:p>
            <a:r>
              <a:rPr lang="uk-UA" sz="1800" dirty="0">
                <a:solidFill>
                  <a:srgbClr val="C00000"/>
                </a:solidFill>
                <a:effectLst/>
              </a:rPr>
              <a:t>Існує наступна класифікація методів управлінського консультування, що допомагає здійснити швидкий пошук, вибір і ефективне використання найбільш відповідних проблемі організації моделі консультування методів:</a:t>
            </a:r>
            <a:br>
              <a:rPr lang="uk-UA" sz="1800" dirty="0">
                <a:solidFill>
                  <a:srgbClr val="C00000"/>
                </a:solidFill>
                <a:effectLst/>
              </a:rPr>
            </a:br>
            <a:r>
              <a:rPr lang="uk-UA" sz="1900" i="1" dirty="0">
                <a:solidFill>
                  <a:schemeClr val="bg1"/>
                </a:solidFill>
                <a:effectLst/>
              </a:rPr>
              <a:t>І</a:t>
            </a:r>
            <a:r>
              <a:rPr lang="uk-UA" sz="1900" i="1" dirty="0">
                <a:solidFill>
                  <a:srgbClr val="C00000"/>
                </a:solidFill>
                <a:effectLst/>
              </a:rPr>
              <a:t>.  Методи вирішення змістовної частини проблем</a:t>
            </a:r>
            <a:r>
              <a:rPr lang="uk-UA" sz="1800" dirty="0">
                <a:solidFill>
                  <a:srgbClr val="C00000"/>
                </a:solidFill>
                <a:effectLst/>
              </a:rPr>
              <a:t>: </a:t>
            </a:r>
            <a:br>
              <a:rPr lang="uk-UA" sz="1800" dirty="0">
                <a:solidFill>
                  <a:srgbClr val="C00000"/>
                </a:solidFill>
                <a:effectLst/>
              </a:rPr>
            </a:br>
            <a:r>
              <a:rPr lang="uk-UA" sz="2000" i="1" dirty="0">
                <a:solidFill>
                  <a:srgbClr val="C00000"/>
                </a:solidFill>
                <a:effectLst/>
              </a:rPr>
              <a:t>Методи збору інформації</a:t>
            </a:r>
            <a:r>
              <a:rPr lang="uk-UA" sz="2000" dirty="0">
                <a:solidFill>
                  <a:schemeClr val="bg1"/>
                </a:solidFill>
                <a:effectLst/>
              </a:rPr>
              <a:t>: </a:t>
            </a:r>
            <a:r>
              <a:rPr lang="uk-UA" sz="1800" dirty="0">
                <a:solidFill>
                  <a:schemeClr val="tx1"/>
                </a:solidFill>
                <a:effectLst/>
              </a:rPr>
              <a:t>опитування, інтерв’ю, анкетування, експертні оцінки, аналіз документів, </a:t>
            </a:r>
            <a:r>
              <a:rPr lang="uk-UA" sz="1800" dirty="0" err="1">
                <a:solidFill>
                  <a:schemeClr val="tx1"/>
                </a:solidFill>
                <a:effectLst/>
              </a:rPr>
              <a:t>соціопсихометричні</a:t>
            </a:r>
            <a:r>
              <a:rPr lang="uk-UA" sz="1800" dirty="0">
                <a:solidFill>
                  <a:schemeClr val="tx1"/>
                </a:solidFill>
                <a:effectLst/>
              </a:rPr>
              <a:t> спостереження групової роботи, ділові ігри; </a:t>
            </a:r>
            <a:br>
              <a:rPr lang="uk-UA" sz="1800" dirty="0">
                <a:solidFill>
                  <a:schemeClr val="tx1"/>
                </a:solidFill>
                <a:effectLst/>
              </a:rPr>
            </a:br>
            <a:r>
              <a:rPr lang="uk-UA" sz="1800" i="1" dirty="0">
                <a:solidFill>
                  <a:srgbClr val="C00000"/>
                </a:solidFill>
                <a:effectLst/>
              </a:rPr>
              <a:t>Методи обробки інформації</a:t>
            </a:r>
            <a:r>
              <a:rPr lang="uk-UA" sz="1800" dirty="0">
                <a:solidFill>
                  <a:schemeClr val="bg1"/>
                </a:solidFill>
                <a:effectLst/>
              </a:rPr>
              <a:t>: </a:t>
            </a:r>
            <a:r>
              <a:rPr lang="uk-UA" sz="1800" dirty="0">
                <a:solidFill>
                  <a:schemeClr val="tx1"/>
                </a:solidFill>
                <a:effectLst/>
              </a:rPr>
              <a:t>класифікація даних, аналіз проблем, порівняння, аналіз взаємовпливу, експрес-аналіз групової роботи, ділових ігор;</a:t>
            </a:r>
            <a:br>
              <a:rPr lang="uk-UA" sz="1800" dirty="0">
                <a:solidFill>
                  <a:schemeClr val="tx1"/>
                </a:solidFill>
                <a:effectLst/>
              </a:rPr>
            </a:br>
            <a:r>
              <a:rPr lang="uk-UA" sz="2000" i="1" dirty="0">
                <a:solidFill>
                  <a:srgbClr val="C00000"/>
                </a:solidFill>
                <a:effectLst/>
              </a:rPr>
              <a:t>Методи вирішення проблем</a:t>
            </a:r>
            <a:r>
              <a:rPr lang="uk-UA" sz="1800" i="1" dirty="0">
                <a:solidFill>
                  <a:schemeClr val="bg1"/>
                </a:solidFill>
                <a:effectLst/>
              </a:rPr>
              <a:t>; </a:t>
            </a:r>
            <a:r>
              <a:rPr lang="uk-UA" sz="1800" i="1" dirty="0">
                <a:solidFill>
                  <a:schemeClr val="tx1"/>
                </a:solidFill>
                <a:effectLst/>
              </a:rPr>
              <a:t>методи визначення проблем;</a:t>
            </a:r>
            <a:r>
              <a:rPr lang="uk-UA" sz="1800" dirty="0">
                <a:solidFill>
                  <a:schemeClr val="tx1"/>
                </a:solidFill>
                <a:effectLst/>
              </a:rPr>
              <a:t> </a:t>
            </a:r>
            <a:r>
              <a:rPr lang="uk-UA" sz="1800" i="1" dirty="0">
                <a:solidFill>
                  <a:schemeClr val="tx1"/>
                </a:solidFill>
                <a:effectLst/>
              </a:rPr>
              <a:t>метод побудови графіка проблем</a:t>
            </a:r>
            <a:r>
              <a:rPr lang="uk-UA" sz="1800" dirty="0">
                <a:solidFill>
                  <a:schemeClr val="tx1"/>
                </a:solidFill>
                <a:effectLst/>
              </a:rPr>
              <a:t>: дерево цілей із використанням експертних оцінок, методи оцінки пріоритетів проблем (експертний і логічний аналіз); </a:t>
            </a:r>
            <a:br>
              <a:rPr lang="uk-UA" sz="1800" dirty="0">
                <a:solidFill>
                  <a:schemeClr val="tx1"/>
                </a:solidFill>
                <a:effectLst/>
              </a:rPr>
            </a:br>
            <a:r>
              <a:rPr lang="uk-UA" sz="2000" i="1" dirty="0">
                <a:solidFill>
                  <a:srgbClr val="C00000"/>
                </a:solidFill>
                <a:effectLst/>
              </a:rPr>
              <a:t>Методи розробки і оцінки рішень</a:t>
            </a:r>
            <a:r>
              <a:rPr lang="uk-UA" sz="1800" dirty="0">
                <a:solidFill>
                  <a:schemeClr val="bg1"/>
                </a:solidFill>
                <a:effectLst/>
              </a:rPr>
              <a:t>: </a:t>
            </a:r>
            <a:r>
              <a:rPr lang="uk-UA" sz="1800" dirty="0">
                <a:solidFill>
                  <a:schemeClr val="tx1"/>
                </a:solidFill>
                <a:effectLst/>
              </a:rPr>
              <a:t>методи вироблення альтернативних рішень, методи аналізу якості рішень, що приймаються, методи групової роботи, методи реалізації; </a:t>
            </a:r>
            <a:br>
              <a:rPr lang="uk-UA" sz="1800" dirty="0">
                <a:solidFill>
                  <a:schemeClr val="tx1"/>
                </a:solidFill>
                <a:effectLst/>
              </a:rPr>
            </a:br>
            <a:r>
              <a:rPr lang="uk-UA" sz="1800" i="1" dirty="0">
                <a:solidFill>
                  <a:srgbClr val="C00000"/>
                </a:solidFill>
                <a:effectLst/>
              </a:rPr>
              <a:t>Методи експериментальної перевірки</a:t>
            </a:r>
            <a:r>
              <a:rPr lang="uk-UA" sz="1800" dirty="0">
                <a:solidFill>
                  <a:srgbClr val="C00000"/>
                </a:solidFill>
                <a:effectLst/>
              </a:rPr>
              <a:t>: </a:t>
            </a:r>
            <a:r>
              <a:rPr lang="uk-UA" sz="1800" dirty="0">
                <a:solidFill>
                  <a:schemeClr val="tx1"/>
                </a:solidFill>
                <a:effectLst/>
              </a:rPr>
              <a:t>групова робота, ділові ігри; </a:t>
            </a:r>
            <a:r>
              <a:rPr lang="uk-UA" sz="1800" dirty="0">
                <a:solidFill>
                  <a:schemeClr val="bg1"/>
                </a:solidFill>
                <a:effectLst/>
              </a:rPr>
              <a:t/>
            </a:r>
            <a:br>
              <a:rPr lang="uk-UA" sz="1800" dirty="0">
                <a:solidFill>
                  <a:schemeClr val="bg1"/>
                </a:solidFill>
                <a:effectLst/>
              </a:rPr>
            </a:br>
            <a:r>
              <a:rPr lang="uk-UA" sz="1800" i="1" dirty="0">
                <a:solidFill>
                  <a:srgbClr val="C00000"/>
                </a:solidFill>
                <a:effectLst/>
              </a:rPr>
              <a:t>Методи перенесення результату в реальні умови</a:t>
            </a:r>
            <a:r>
              <a:rPr lang="uk-UA" sz="1800" dirty="0">
                <a:solidFill>
                  <a:srgbClr val="C00000"/>
                </a:solidFill>
                <a:effectLst/>
              </a:rPr>
              <a:t>: </a:t>
            </a:r>
            <a:r>
              <a:rPr lang="uk-UA" sz="1800" dirty="0">
                <a:solidFill>
                  <a:schemeClr val="tx1"/>
                </a:solidFill>
                <a:effectLst/>
              </a:rPr>
              <a:t>методи формування робочих груп, методи проведення проблемних нарад.</a:t>
            </a:r>
            <a:br>
              <a:rPr lang="uk-UA" sz="1800" dirty="0">
                <a:solidFill>
                  <a:schemeClr val="tx1"/>
                </a:solidFill>
                <a:effectLst/>
              </a:rPr>
            </a:br>
            <a:endParaRPr lang="uk-UA" sz="1800" dirty="0">
              <a:solidFill>
                <a:schemeClr val="tx1"/>
              </a:solidFill>
            </a:endParaRPr>
          </a:p>
        </p:txBody>
      </p:sp>
      <p:sp>
        <p:nvSpPr>
          <p:cNvPr id="3" name="Объект 2"/>
          <p:cNvSpPr>
            <a:spLocks noGrp="1"/>
          </p:cNvSpPr>
          <p:nvPr>
            <p:ph idx="1"/>
          </p:nvPr>
        </p:nvSpPr>
        <p:spPr>
          <a:xfrm>
            <a:off x="179512" y="1600200"/>
            <a:ext cx="360040" cy="4709160"/>
          </a:xfrm>
        </p:spPr>
        <p:txBody>
          <a:bodyPr/>
          <a:lstStyle/>
          <a:p>
            <a:endParaRPr lang="uk-UA" dirty="0"/>
          </a:p>
        </p:txBody>
      </p:sp>
    </p:spTree>
    <p:extLst>
      <p:ext uri="{BB962C8B-B14F-4D97-AF65-F5344CB8AC3E}">
        <p14:creationId xmlns:p14="http://schemas.microsoft.com/office/powerpoint/2010/main" val="2622778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274638"/>
            <a:ext cx="5760640" cy="5962674"/>
          </a:xfrm>
        </p:spPr>
        <p:txBody>
          <a:bodyPr>
            <a:normAutofit/>
          </a:bodyPr>
          <a:lstStyle/>
          <a:p>
            <a:r>
              <a:rPr lang="uk-UA" sz="2000" i="1" dirty="0">
                <a:solidFill>
                  <a:srgbClr val="C00000"/>
                </a:solidFill>
                <a:effectLst/>
              </a:rPr>
              <a:t>ІІ. Методи роботи з клієн</a:t>
            </a:r>
            <a:r>
              <a:rPr lang="uk-UA" sz="1800" i="1" dirty="0">
                <a:solidFill>
                  <a:srgbClr val="C00000"/>
                </a:solidFill>
                <a:effectLst/>
              </a:rPr>
              <a:t>том</a:t>
            </a:r>
            <a:r>
              <a:rPr lang="uk-UA" sz="1800" dirty="0">
                <a:solidFill>
                  <a:schemeClr val="bg1"/>
                </a:solidFill>
                <a:effectLst/>
              </a:rPr>
              <a:t>: </a:t>
            </a:r>
            <a:r>
              <a:rPr lang="uk-UA" sz="1800" dirty="0">
                <a:solidFill>
                  <a:schemeClr val="tx1"/>
                </a:solidFill>
                <a:effectLst/>
              </a:rPr>
              <a:t>методи вибору ролей консультанта і клієнта; методи співпраці і допомоги клієнтові в здійсненні змін; методи навчання і тренування персоналу клієнтської організації; методи розвитку творчого потенціалу керівників клієнтської організації; методи підвищення вмотивованості персоналу і керівників до змін: методи переконання, методи використання відчуття напруги і тривоги, методи заохочення і покарання, тощо. </a:t>
            </a:r>
            <a:br>
              <a:rPr lang="uk-UA" sz="1800" dirty="0">
                <a:solidFill>
                  <a:schemeClr val="tx1"/>
                </a:solidFill>
                <a:effectLst/>
              </a:rPr>
            </a:br>
            <a:r>
              <a:rPr lang="uk-UA" sz="1800" dirty="0">
                <a:solidFill>
                  <a:schemeClr val="tx1"/>
                </a:solidFill>
                <a:effectLst/>
              </a:rPr>
              <a:t>Перша частина класифікації включає методи, виділені по етапах консультування, друга - являє собою методи організаційного розвитку. </a:t>
            </a:r>
            <a:br>
              <a:rPr lang="uk-UA" sz="1800" dirty="0">
                <a:solidFill>
                  <a:schemeClr val="tx1"/>
                </a:solidFill>
                <a:effectLst/>
              </a:rPr>
            </a:br>
            <a:r>
              <a:rPr lang="uk-UA" sz="1800" dirty="0">
                <a:solidFill>
                  <a:schemeClr val="tx1"/>
                </a:solidFill>
                <a:effectLst/>
              </a:rPr>
              <a:t>Методи роботи із клієнтом доцільно </a:t>
            </a:r>
            <a:r>
              <a:rPr lang="uk-UA" sz="1800" dirty="0">
                <a:solidFill>
                  <a:schemeClr val="bg1"/>
                </a:solidFill>
                <a:effectLst/>
              </a:rPr>
              <a:t>розглядати </a:t>
            </a:r>
            <a:r>
              <a:rPr lang="uk-UA" sz="1800" dirty="0">
                <a:solidFill>
                  <a:schemeClr val="tx1"/>
                </a:solidFill>
                <a:effectLst/>
              </a:rPr>
              <a:t>як методи:</a:t>
            </a:r>
            <a:br>
              <a:rPr lang="uk-UA" sz="1800" dirty="0">
                <a:solidFill>
                  <a:schemeClr val="tx1"/>
                </a:solidFill>
                <a:effectLst/>
              </a:rPr>
            </a:br>
            <a:r>
              <a:rPr lang="uk-UA" sz="2000" i="1" dirty="0">
                <a:solidFill>
                  <a:srgbClr val="C00000"/>
                </a:solidFill>
                <a:effectLst/>
              </a:rPr>
              <a:t>технологічні</a:t>
            </a:r>
            <a:r>
              <a:rPr lang="uk-UA" sz="1800" dirty="0">
                <a:solidFill>
                  <a:srgbClr val="C00000"/>
                </a:solidFill>
                <a:effectLst/>
              </a:rPr>
              <a:t> – </a:t>
            </a:r>
            <a:r>
              <a:rPr lang="uk-UA" sz="1800" dirty="0">
                <a:solidFill>
                  <a:schemeClr val="tx1"/>
                </a:solidFill>
                <a:effectLst/>
              </a:rPr>
              <a:t>методи вдосконалювання виробничих процесів (наприклад, ротація, зміна і збагачення змісту робіт, дослідження зі зворотним зв'язком);</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3528" y="260648"/>
            <a:ext cx="2664296" cy="3096344"/>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933056"/>
            <a:ext cx="2181225" cy="2095500"/>
          </a:xfrm>
          <a:prstGeom prst="rect">
            <a:avLst/>
          </a:prstGeom>
        </p:spPr>
      </p:pic>
    </p:spTree>
    <p:extLst>
      <p:ext uri="{BB962C8B-B14F-4D97-AF65-F5344CB8AC3E}">
        <p14:creationId xmlns:p14="http://schemas.microsoft.com/office/powerpoint/2010/main" val="1100948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579296" cy="4594522"/>
          </a:xfrm>
        </p:spPr>
        <p:txBody>
          <a:bodyPr>
            <a:normAutofit/>
          </a:bodyPr>
          <a:lstStyle/>
          <a:p>
            <a:r>
              <a:rPr lang="uk-UA" sz="2000" i="1" dirty="0">
                <a:solidFill>
                  <a:srgbClr val="C00000"/>
                </a:solidFill>
                <a:effectLst/>
              </a:rPr>
              <a:t>структурні</a:t>
            </a:r>
            <a:r>
              <a:rPr lang="uk-UA" sz="2000" dirty="0">
                <a:solidFill>
                  <a:schemeClr val="bg1"/>
                </a:solidFill>
                <a:effectLst/>
              </a:rPr>
              <a:t> –</a:t>
            </a:r>
            <a:r>
              <a:rPr lang="uk-UA" sz="1800" dirty="0">
                <a:solidFill>
                  <a:schemeClr val="bg1"/>
                </a:solidFill>
                <a:effectLst/>
              </a:rPr>
              <a:t> </a:t>
            </a:r>
            <a:r>
              <a:rPr lang="uk-UA" sz="1800" dirty="0">
                <a:solidFill>
                  <a:schemeClr val="tx1"/>
                </a:solidFill>
                <a:effectLst/>
              </a:rPr>
              <a:t>методи створення нових ролей, нових підрозділів або нових відносин підпорядкованості (горизонтальна і вертикальна диференціація, формалізація, централізація, координація);</a:t>
            </a:r>
            <a:br>
              <a:rPr lang="uk-UA" sz="1800" dirty="0">
                <a:solidFill>
                  <a:schemeClr val="tx1"/>
                </a:solidFill>
                <a:effectLst/>
              </a:rPr>
            </a:br>
            <a:r>
              <a:rPr lang="uk-UA" sz="1800" dirty="0" smtClean="0">
                <a:solidFill>
                  <a:schemeClr val="bg1"/>
                </a:solidFill>
                <a:effectLst/>
              </a:rPr>
              <a:t/>
            </a:r>
            <a:br>
              <a:rPr lang="uk-UA" sz="1800" dirty="0" smtClean="0">
                <a:solidFill>
                  <a:schemeClr val="bg1"/>
                </a:solidFill>
                <a:effectLst/>
              </a:rPr>
            </a:br>
            <a:r>
              <a:rPr lang="uk-UA" sz="2000" i="1" dirty="0" smtClean="0">
                <a:solidFill>
                  <a:srgbClr val="C00000"/>
                </a:solidFill>
                <a:effectLst/>
              </a:rPr>
              <a:t>керування </a:t>
            </a:r>
            <a:r>
              <a:rPr lang="uk-UA" sz="2000" i="1" dirty="0">
                <a:solidFill>
                  <a:srgbClr val="C00000"/>
                </a:solidFill>
                <a:effectLst/>
              </a:rPr>
              <a:t>людськими ресурсам</a:t>
            </a:r>
            <a:r>
              <a:rPr lang="uk-UA" sz="1800" i="1" dirty="0">
                <a:solidFill>
                  <a:srgbClr val="C00000"/>
                </a:solidFill>
                <a:effectLst/>
              </a:rPr>
              <a:t>и</a:t>
            </a:r>
            <a:r>
              <a:rPr lang="uk-UA" sz="1800" dirty="0">
                <a:solidFill>
                  <a:srgbClr val="C00000"/>
                </a:solidFill>
                <a:effectLst/>
              </a:rPr>
              <a:t> </a:t>
            </a:r>
            <a:r>
              <a:rPr lang="uk-UA" sz="1800" dirty="0">
                <a:solidFill>
                  <a:schemeClr val="tx1"/>
                </a:solidFill>
                <a:effectLst/>
              </a:rPr>
              <a:t>– методи, спрямовані на оздоровлення організаційного клімату і між особистісних відносин, цінностей, здоров'я, функціонування та існування (навчання, тренінг, втручання в індивідуальний і груповий розвиток), методи залучення в керування (системи винагороди); методи, орієнтовані на поліпшення між групових, між особистісних відносин (Т-групи, методи формування команд, рольовий аналіз, метод конфронтації й ін.); методи роботи з індивідуумом (індивідуальний тренінг, консультування, </a:t>
            </a:r>
            <a:r>
              <a:rPr lang="uk-UA" sz="1800" dirty="0" err="1">
                <a:solidFill>
                  <a:schemeClr val="tx1"/>
                </a:solidFill>
                <a:effectLst/>
              </a:rPr>
              <a:t>Гештальд-тренінг</a:t>
            </a:r>
            <a:r>
              <a:rPr lang="uk-UA" sz="1800" dirty="0" smtClean="0">
                <a:solidFill>
                  <a:schemeClr val="bg1"/>
                </a:solidFill>
                <a:effectLst/>
              </a:rPr>
              <a:t>).</a:t>
            </a:r>
            <a:br>
              <a:rPr lang="uk-UA" sz="1800" dirty="0" smtClean="0">
                <a:solidFill>
                  <a:schemeClr val="bg1"/>
                </a:solidFill>
                <a:effectLst/>
              </a:rPr>
            </a:br>
            <a:r>
              <a:rPr lang="uk-UA" sz="1800" dirty="0">
                <a:solidFill>
                  <a:schemeClr val="bg1"/>
                </a:solidFill>
                <a:effectLst/>
              </a:rPr>
              <a:t/>
            </a:r>
            <a:br>
              <a:rPr lang="uk-UA" sz="1800" dirty="0">
                <a:solidFill>
                  <a:schemeClr val="bg1"/>
                </a:solidFill>
                <a:effectLst/>
              </a:rPr>
            </a:br>
            <a:endParaRPr lang="uk-UA" sz="1800" dirty="0">
              <a:solidFill>
                <a:schemeClr val="bg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35696" y="4149080"/>
            <a:ext cx="4968552" cy="2520280"/>
          </a:xfrm>
        </p:spPr>
      </p:pic>
    </p:spTree>
    <p:extLst>
      <p:ext uri="{BB962C8B-B14F-4D97-AF65-F5344CB8AC3E}">
        <p14:creationId xmlns:p14="http://schemas.microsoft.com/office/powerpoint/2010/main" val="1792288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651304" cy="3960440"/>
          </a:xfrm>
        </p:spPr>
        <p:txBody>
          <a:bodyPr>
            <a:normAutofit/>
          </a:bodyPr>
          <a:lstStyle/>
          <a:p>
            <a:r>
              <a:rPr lang="uk-UA" sz="1800" dirty="0">
                <a:solidFill>
                  <a:schemeClr val="tx1"/>
                </a:solidFill>
                <a:effectLst/>
              </a:rPr>
              <a:t>У учасника Т-групи, як правило, розвивається краще розуміння обґрунтованості процесу організаційного консультування. Це особливо корисно для з'ясування того моменту, що звертатися по допомогу до кого ззовні зовсім не обов'язково тільки в несприятливих ситуаціях. Керівники і адміністратори в різних організаціях повинні бути "експертами" по людям. У процесі лабораторного навчання ці відчуття повинні бути конкретизовані і розвинені. </a:t>
            </a:r>
            <a:r>
              <a:rPr lang="uk-UA" sz="1800" dirty="0" smtClean="0">
                <a:solidFill>
                  <a:schemeClr val="tx1"/>
                </a:solidFill>
                <a:effectLst/>
              </a:rPr>
              <a:t/>
            </a:r>
            <a:br>
              <a:rPr lang="uk-UA" sz="1800" dirty="0" smtClean="0">
                <a:solidFill>
                  <a:schemeClr val="tx1"/>
                </a:solidFill>
                <a:effectLst/>
              </a:rPr>
            </a:br>
            <a:r>
              <a:rPr lang="uk-UA" sz="1800" dirty="0" smtClean="0">
                <a:solidFill>
                  <a:schemeClr val="tx1"/>
                </a:solidFill>
                <a:effectLst/>
              </a:rPr>
              <a:t>Існує </a:t>
            </a:r>
            <a:r>
              <a:rPr lang="uk-UA" sz="1800" dirty="0">
                <a:solidFill>
                  <a:schemeClr val="tx1"/>
                </a:solidFill>
                <a:effectLst/>
              </a:rPr>
              <a:t>безліч ефективних лабораторних вправ: </a:t>
            </a:r>
            <a:r>
              <a:rPr lang="uk-UA" sz="1800" dirty="0" err="1">
                <a:solidFill>
                  <a:schemeClr val="tx1"/>
                </a:solidFill>
                <a:effectLst/>
              </a:rPr>
              <a:t>міжгрупові</a:t>
            </a:r>
            <a:r>
              <a:rPr lang="uk-UA" sz="1800" dirty="0">
                <a:solidFill>
                  <a:schemeClr val="tx1"/>
                </a:solidFill>
                <a:effectLst/>
              </a:rPr>
              <a:t> вправи, ігри на формування довіри, вправи на спілкування і т. ін. За всіма цими вправами існує припущення, що можна змоделювати специфічні ситуації, і це максимально поліпшує навчання. </a:t>
            </a:r>
            <a:r>
              <a:rPr lang="uk-UA" sz="1800" dirty="0" smtClean="0">
                <a:solidFill>
                  <a:schemeClr val="tx1"/>
                </a:solidFill>
                <a:effectLst/>
              </a:rPr>
              <a:t/>
            </a:r>
            <a:br>
              <a:rPr lang="uk-UA" sz="1800" dirty="0" smtClean="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664" y="3717032"/>
            <a:ext cx="5328592" cy="2880319"/>
          </a:xfrm>
        </p:spPr>
      </p:pic>
    </p:spTree>
    <p:extLst>
      <p:ext uri="{BB962C8B-B14F-4D97-AF65-F5344CB8AC3E}">
        <p14:creationId xmlns:p14="http://schemas.microsoft.com/office/powerpoint/2010/main" val="722246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3808" y="274638"/>
            <a:ext cx="5976664" cy="6178698"/>
          </a:xfrm>
        </p:spPr>
        <p:txBody>
          <a:bodyPr>
            <a:normAutofit fontScale="90000"/>
          </a:bodyPr>
          <a:lstStyle/>
          <a:p>
            <a:r>
              <a:rPr lang="uk-UA" sz="1900" dirty="0">
                <a:solidFill>
                  <a:srgbClr val="C00000"/>
                </a:solidFill>
                <a:effectLst/>
              </a:rPr>
              <a:t>Існує </a:t>
            </a:r>
            <a:r>
              <a:rPr lang="uk-UA" sz="1900" i="1" dirty="0">
                <a:solidFill>
                  <a:srgbClr val="C00000"/>
                </a:solidFill>
                <a:effectLst/>
              </a:rPr>
              <a:t>три види навчального консультування у формі лабораторії</a:t>
            </a:r>
            <a:r>
              <a:rPr lang="uk-UA" sz="1900" dirty="0">
                <a:solidFill>
                  <a:srgbClr val="C00000"/>
                </a:solidFill>
                <a:effectLst/>
              </a:rPr>
              <a:t>: </a:t>
            </a:r>
            <a:br>
              <a:rPr lang="uk-UA" sz="1900" dirty="0">
                <a:solidFill>
                  <a:srgbClr val="C00000"/>
                </a:solidFill>
                <a:effectLst/>
              </a:rPr>
            </a:br>
            <a:r>
              <a:rPr lang="uk-UA" sz="1900" dirty="0" smtClean="0">
                <a:solidFill>
                  <a:schemeClr val="tx1"/>
                </a:solidFill>
                <a:effectLst/>
              </a:rPr>
              <a:t>організаційна </a:t>
            </a:r>
            <a:r>
              <a:rPr lang="uk-UA" sz="1900" dirty="0">
                <a:solidFill>
                  <a:schemeClr val="tx1"/>
                </a:solidFill>
                <a:effectLst/>
              </a:rPr>
              <a:t>лабораторія; </a:t>
            </a:r>
            <a:br>
              <a:rPr lang="uk-UA" sz="1900" dirty="0">
                <a:solidFill>
                  <a:schemeClr val="tx1"/>
                </a:solidFill>
                <a:effectLst/>
              </a:rPr>
            </a:br>
            <a:r>
              <a:rPr lang="uk-UA" sz="1900" dirty="0" err="1" smtClean="0">
                <a:solidFill>
                  <a:schemeClr val="tx1"/>
                </a:solidFill>
                <a:effectLst/>
              </a:rPr>
              <a:t>лабораторія</a:t>
            </a:r>
            <a:r>
              <a:rPr lang="uk-UA" sz="1900" dirty="0" smtClean="0">
                <a:solidFill>
                  <a:schemeClr val="tx1"/>
                </a:solidFill>
                <a:effectLst/>
              </a:rPr>
              <a:t> по </a:t>
            </a:r>
            <a:r>
              <a:rPr lang="uk-UA" sz="1900" dirty="0">
                <a:solidFill>
                  <a:schemeClr val="tx1"/>
                </a:solidFill>
                <a:effectLst/>
              </a:rPr>
              <a:t>розбору ризикової ситуації;</a:t>
            </a:r>
            <a:br>
              <a:rPr lang="uk-UA" sz="1900" dirty="0">
                <a:solidFill>
                  <a:schemeClr val="tx1"/>
                </a:solidFill>
                <a:effectLst/>
              </a:rPr>
            </a:br>
            <a:r>
              <a:rPr lang="uk-UA" sz="1900" dirty="0">
                <a:solidFill>
                  <a:schemeClr val="tx1"/>
                </a:solidFill>
                <a:effectLst/>
              </a:rPr>
              <a:t>лабораторія по життєдіяльності організації. </a:t>
            </a:r>
            <a:br>
              <a:rPr lang="uk-UA" sz="1900" dirty="0">
                <a:solidFill>
                  <a:schemeClr val="tx1"/>
                </a:solidFill>
                <a:effectLst/>
              </a:rPr>
            </a:br>
            <a:r>
              <a:rPr lang="uk-UA" sz="1900" dirty="0">
                <a:solidFill>
                  <a:schemeClr val="tx1"/>
                </a:solidFill>
                <a:effectLst/>
              </a:rPr>
              <a:t>В Україні, як і у Росії, лабораторний метод є найбільш ефективним способом застосування навчального управлінського консультування. Він адаптований для сучасних умов С. </a:t>
            </a:r>
            <a:r>
              <a:rPr lang="uk-UA" sz="1900" dirty="0" err="1">
                <a:solidFill>
                  <a:schemeClr val="tx1"/>
                </a:solidFill>
                <a:effectLst/>
              </a:rPr>
              <a:t>Хайнішем</a:t>
            </a:r>
            <a:r>
              <a:rPr lang="uk-UA" sz="1900" dirty="0">
                <a:solidFill>
                  <a:schemeClr val="tx1"/>
                </a:solidFill>
                <a:effectLst/>
              </a:rPr>
              <a:t>. </a:t>
            </a:r>
            <a:r>
              <a:rPr lang="uk-UA" sz="1900" dirty="0" smtClean="0">
                <a:solidFill>
                  <a:schemeClr val="tx1"/>
                </a:solidFill>
                <a:effectLst/>
              </a:rPr>
              <a:t/>
            </a:r>
            <a:br>
              <a:rPr lang="uk-UA" sz="1900" dirty="0" smtClean="0">
                <a:solidFill>
                  <a:schemeClr val="tx1"/>
                </a:solidFill>
                <a:effectLst/>
              </a:rPr>
            </a:br>
            <a:r>
              <a:rPr lang="uk-UA" sz="1900" dirty="0" smtClean="0">
                <a:solidFill>
                  <a:srgbClr val="C00000"/>
                </a:solidFill>
                <a:effectLst/>
              </a:rPr>
              <a:t>Його </a:t>
            </a:r>
            <a:r>
              <a:rPr lang="uk-UA" sz="1900" dirty="0">
                <a:solidFill>
                  <a:srgbClr val="C00000"/>
                </a:solidFill>
                <a:effectLst/>
              </a:rPr>
              <a:t>метод включає наступні етапи</a:t>
            </a:r>
            <a:r>
              <a:rPr lang="uk-UA" sz="1900" dirty="0" smtClean="0">
                <a:solidFill>
                  <a:srgbClr val="C00000"/>
                </a:solidFill>
                <a:effectLst/>
              </a:rPr>
              <a:t>:</a:t>
            </a:r>
            <a:br>
              <a:rPr lang="uk-UA" sz="1900" dirty="0" smtClean="0">
                <a:solidFill>
                  <a:srgbClr val="C00000"/>
                </a:solidFill>
                <a:effectLst/>
              </a:rPr>
            </a:br>
            <a:r>
              <a:rPr lang="uk-UA" sz="1900" dirty="0">
                <a:solidFill>
                  <a:schemeClr val="bg1"/>
                </a:solidFill>
                <a:effectLst/>
              </a:rPr>
              <a:t/>
            </a:r>
            <a:br>
              <a:rPr lang="uk-UA" sz="1900" dirty="0">
                <a:solidFill>
                  <a:schemeClr val="bg1"/>
                </a:solidFill>
                <a:effectLst/>
              </a:rPr>
            </a:br>
            <a:r>
              <a:rPr lang="uk-UA" sz="1900" dirty="0">
                <a:solidFill>
                  <a:srgbClr val="C00000"/>
                </a:solidFill>
                <a:effectLst/>
              </a:rPr>
              <a:t>1. </a:t>
            </a:r>
            <a:r>
              <a:rPr lang="uk-UA" sz="2000" dirty="0">
                <a:solidFill>
                  <a:srgbClr val="C00000"/>
                </a:solidFill>
                <a:effectLst/>
              </a:rPr>
              <a:t>Попередня діагностика</a:t>
            </a:r>
            <a:r>
              <a:rPr lang="uk-UA" sz="1900" dirty="0">
                <a:solidFill>
                  <a:srgbClr val="C00000"/>
                </a:solidFill>
                <a:effectLst/>
              </a:rPr>
              <a:t>. </a:t>
            </a:r>
            <a:r>
              <a:rPr lang="uk-UA" sz="1900" dirty="0">
                <a:solidFill>
                  <a:schemeClr val="tx1"/>
                </a:solidFill>
                <a:effectLst/>
              </a:rPr>
              <a:t>Група експертних і </a:t>
            </a:r>
            <a:r>
              <a:rPr lang="uk-UA" sz="1900" dirty="0" err="1">
                <a:solidFill>
                  <a:schemeClr val="tx1"/>
                </a:solidFill>
                <a:effectLst/>
              </a:rPr>
              <a:t>процесних</a:t>
            </a:r>
            <a:r>
              <a:rPr lang="uk-UA" sz="1900" dirty="0">
                <a:solidFill>
                  <a:schemeClr val="tx1"/>
                </a:solidFill>
                <a:effectLst/>
              </a:rPr>
              <a:t> консультантів здійснює обстеження підприємств шляхом інтерв'ювання керівників і вивчення документації. </a:t>
            </a:r>
            <a:br>
              <a:rPr lang="uk-UA" sz="1900" dirty="0">
                <a:solidFill>
                  <a:schemeClr val="tx1"/>
                </a:solidFill>
                <a:effectLst/>
              </a:rPr>
            </a:br>
            <a:r>
              <a:rPr lang="uk-UA" sz="1900" dirty="0">
                <a:solidFill>
                  <a:srgbClr val="C00000"/>
                </a:solidFill>
                <a:effectLst/>
              </a:rPr>
              <a:t>2. </a:t>
            </a:r>
            <a:r>
              <a:rPr lang="uk-UA" sz="2000" dirty="0">
                <a:solidFill>
                  <a:srgbClr val="C00000"/>
                </a:solidFill>
                <a:effectLst/>
              </a:rPr>
              <a:t>Консалтинг-семінар ("лабораторія</a:t>
            </a:r>
            <a:r>
              <a:rPr lang="uk-UA" sz="1900" dirty="0">
                <a:solidFill>
                  <a:srgbClr val="C00000"/>
                </a:solidFill>
                <a:effectLst/>
              </a:rPr>
              <a:t>").</a:t>
            </a:r>
            <a:r>
              <a:rPr lang="uk-UA" sz="1900" dirty="0">
                <a:solidFill>
                  <a:schemeClr val="bg1"/>
                </a:solidFill>
                <a:effectLst/>
              </a:rPr>
              <a:t> </a:t>
            </a:r>
            <a:r>
              <a:rPr lang="uk-UA" sz="1900" dirty="0">
                <a:solidFill>
                  <a:schemeClr val="tx1"/>
                </a:solidFill>
                <a:effectLst/>
              </a:rPr>
              <a:t>Проводяться виїзні семінари (3 - 5 днів) для управлінського персоналу організації із застосуванням всіх методів експертного, </a:t>
            </a:r>
            <a:r>
              <a:rPr lang="uk-UA" sz="1900" dirty="0" err="1">
                <a:solidFill>
                  <a:schemeClr val="tx1"/>
                </a:solidFill>
                <a:effectLst/>
              </a:rPr>
              <a:t>процесного</a:t>
            </a:r>
            <a:r>
              <a:rPr lang="uk-UA" sz="1900" dirty="0">
                <a:solidFill>
                  <a:schemeClr val="tx1"/>
                </a:solidFill>
                <a:effectLst/>
              </a:rPr>
              <a:t> і навчального консультування. </a:t>
            </a:r>
            <a:br>
              <a:rPr lang="uk-UA" sz="1900" dirty="0">
                <a:solidFill>
                  <a:schemeClr val="tx1"/>
                </a:solidFill>
                <a:effectLst/>
              </a:rPr>
            </a:br>
            <a:r>
              <a:rPr lang="uk-UA" sz="1900" dirty="0">
                <a:solidFill>
                  <a:srgbClr val="C00000"/>
                </a:solidFill>
                <a:effectLst/>
              </a:rPr>
              <a:t>3. </a:t>
            </a:r>
            <a:r>
              <a:rPr lang="uk-UA" sz="2000" dirty="0">
                <a:solidFill>
                  <a:srgbClr val="C00000"/>
                </a:solidFill>
                <a:effectLst/>
              </a:rPr>
              <a:t>Розробка рекомендацій</a:t>
            </a:r>
            <a:r>
              <a:rPr lang="uk-UA" sz="1900" dirty="0">
                <a:solidFill>
                  <a:schemeClr val="bg1"/>
                </a:solidFill>
                <a:effectLst/>
              </a:rPr>
              <a:t>. </a:t>
            </a:r>
            <a:r>
              <a:rPr lang="uk-UA" sz="1900" dirty="0">
                <a:solidFill>
                  <a:schemeClr val="tx1"/>
                </a:solidFill>
                <a:effectLst/>
              </a:rPr>
              <a:t>За підсумками семінару систематизуються, виробляються і пропонують</a:t>
            </a:r>
            <a:r>
              <a:rPr lang="uk-UA" sz="1800" dirty="0">
                <a:solidFill>
                  <a:schemeClr val="tx1"/>
                </a:solidFill>
                <a:effectLst/>
              </a:rPr>
              <a:t>ся рішення для впровадження в організації. </a:t>
            </a:r>
            <a:br>
              <a:rPr lang="uk-UA" sz="1800" dirty="0">
                <a:solidFill>
                  <a:schemeClr val="tx1"/>
                </a:solidFill>
                <a:effectLst/>
              </a:rPr>
            </a:br>
            <a:endParaRPr lang="uk-UA" sz="1800" dirty="0">
              <a:solidFill>
                <a:schemeClr val="tx1"/>
              </a:solidFill>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4077072"/>
            <a:ext cx="2190750" cy="2085975"/>
          </a:xfr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620688"/>
            <a:ext cx="2736304" cy="2880320"/>
          </a:xfrm>
          <a:prstGeom prst="rect">
            <a:avLst/>
          </a:prstGeom>
        </p:spPr>
      </p:pic>
    </p:spTree>
    <p:extLst>
      <p:ext uri="{BB962C8B-B14F-4D97-AF65-F5344CB8AC3E}">
        <p14:creationId xmlns:p14="http://schemas.microsoft.com/office/powerpoint/2010/main" val="4233491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274638"/>
            <a:ext cx="6336704" cy="6250706"/>
          </a:xfrm>
        </p:spPr>
        <p:txBody>
          <a:bodyPr>
            <a:normAutofit fontScale="90000"/>
          </a:bodyPr>
          <a:lstStyle/>
          <a:p>
            <a:r>
              <a:rPr lang="uk-UA" sz="2000" i="1" dirty="0">
                <a:solidFill>
                  <a:srgbClr val="C00000"/>
                </a:solidFill>
                <a:effectLst/>
              </a:rPr>
              <a:t>ІІІ. Серед методів рішення управлінських проблем </a:t>
            </a:r>
            <a:r>
              <a:rPr lang="uk-UA" sz="2000" dirty="0">
                <a:solidFill>
                  <a:srgbClr val="C00000"/>
                </a:solidFill>
                <a:effectLst/>
              </a:rPr>
              <a:t>виділяють наступні:</a:t>
            </a:r>
            <a:br>
              <a:rPr lang="uk-UA" sz="2000" dirty="0">
                <a:solidFill>
                  <a:srgbClr val="C00000"/>
                </a:solidFill>
                <a:effectLst/>
              </a:rPr>
            </a:br>
            <a:r>
              <a:rPr lang="uk-UA" sz="2000" i="1" dirty="0">
                <a:solidFill>
                  <a:srgbClr val="C00000"/>
                </a:solidFill>
                <a:effectLst/>
              </a:rPr>
              <a:t>Реструктуризація</a:t>
            </a:r>
            <a:r>
              <a:rPr lang="uk-UA" sz="1900" i="1" dirty="0">
                <a:solidFill>
                  <a:schemeClr val="bg1"/>
                </a:solidFill>
                <a:effectLst/>
              </a:rPr>
              <a:t> –</a:t>
            </a:r>
            <a:r>
              <a:rPr lang="uk-UA" sz="1900" dirty="0">
                <a:solidFill>
                  <a:schemeClr val="bg1"/>
                </a:solidFill>
                <a:effectLst/>
              </a:rPr>
              <a:t> </a:t>
            </a:r>
            <a:r>
              <a:rPr lang="uk-UA" sz="1900" dirty="0">
                <a:solidFill>
                  <a:schemeClr val="tx1"/>
                </a:solidFill>
                <a:effectLst/>
              </a:rPr>
              <a:t>процес цілеспрямованих якісних змін підприємства в цілому або окремих підсистем із метою активного використання можливостей, що з'являються, і усунення виникаючих загроз</a:t>
            </a:r>
            <a:r>
              <a:rPr lang="uk-UA" sz="1900" dirty="0">
                <a:solidFill>
                  <a:schemeClr val="bg1"/>
                </a:solidFill>
                <a:effectLst/>
              </a:rPr>
              <a:t>. </a:t>
            </a:r>
            <a:br>
              <a:rPr lang="uk-UA" sz="1900" dirty="0">
                <a:solidFill>
                  <a:schemeClr val="bg1"/>
                </a:solidFill>
                <a:effectLst/>
              </a:rPr>
            </a:br>
            <a:r>
              <a:rPr lang="uk-UA" sz="2000" i="1" dirty="0" err="1">
                <a:solidFill>
                  <a:srgbClr val="C00000"/>
                </a:solidFill>
                <a:effectLst/>
              </a:rPr>
              <a:t>Реінженірінг</a:t>
            </a:r>
            <a:r>
              <a:rPr lang="uk-UA" sz="1900" dirty="0">
                <a:solidFill>
                  <a:srgbClr val="C00000"/>
                </a:solidFill>
                <a:effectLst/>
              </a:rPr>
              <a:t> </a:t>
            </a:r>
            <a:r>
              <a:rPr lang="uk-UA" sz="1900" dirty="0">
                <a:solidFill>
                  <a:schemeClr val="bg1"/>
                </a:solidFill>
                <a:effectLst/>
              </a:rPr>
              <a:t>– </a:t>
            </a:r>
            <a:r>
              <a:rPr lang="uk-UA" sz="1900" dirty="0">
                <a:solidFill>
                  <a:schemeClr val="tx1"/>
                </a:solidFill>
                <a:effectLst/>
              </a:rPr>
              <a:t>фундаментальне переосмислення і радикальне перепроектування ділових процесів організації для досягнення різких стрибкоподібних </a:t>
            </a:r>
            <a:r>
              <a:rPr lang="uk-UA" sz="1900" dirty="0" err="1">
                <a:solidFill>
                  <a:schemeClr val="tx1"/>
                </a:solidFill>
                <a:effectLst/>
              </a:rPr>
              <a:t>поліпшень</a:t>
            </a:r>
            <a:r>
              <a:rPr lang="uk-UA" sz="1900" dirty="0">
                <a:solidFill>
                  <a:schemeClr val="tx1"/>
                </a:solidFill>
                <a:effectLst/>
              </a:rPr>
              <a:t> у вирішальних показниках діяльності компанії – вартість, якість, сервіс, темпи. </a:t>
            </a:r>
            <a:r>
              <a:rPr lang="uk-UA" sz="1900" dirty="0" err="1">
                <a:solidFill>
                  <a:schemeClr val="tx1"/>
                </a:solidFill>
                <a:effectLst/>
              </a:rPr>
              <a:t>Реінженірінг</a:t>
            </a:r>
            <a:r>
              <a:rPr lang="uk-UA" sz="1900" dirty="0">
                <a:solidFill>
                  <a:schemeClr val="tx1"/>
                </a:solidFill>
                <a:effectLst/>
              </a:rPr>
              <a:t> - великомасштабний процес, що охоплює  всі аспекти діяльності організації, а тому трудомісткий, довгостроковий і хворобливий, що зачіпає інтереси не тільки організації в цілому, але і окремих груп і </a:t>
            </a:r>
            <a:r>
              <a:rPr lang="uk-UA" sz="1900" dirty="0" err="1">
                <a:solidFill>
                  <a:schemeClr val="tx1"/>
                </a:solidFill>
                <a:effectLst/>
              </a:rPr>
              <a:t>індивідумів</a:t>
            </a:r>
            <a:r>
              <a:rPr lang="uk-UA" sz="1900" dirty="0">
                <a:solidFill>
                  <a:schemeClr val="tx1"/>
                </a:solidFill>
                <a:effectLst/>
              </a:rPr>
              <a:t>. </a:t>
            </a:r>
            <a:br>
              <a:rPr lang="uk-UA" sz="1900" dirty="0">
                <a:solidFill>
                  <a:schemeClr val="tx1"/>
                </a:solidFill>
                <a:effectLst/>
              </a:rPr>
            </a:br>
            <a:r>
              <a:rPr lang="uk-UA" sz="2000" i="1" dirty="0">
                <a:solidFill>
                  <a:srgbClr val="C00000"/>
                </a:solidFill>
                <a:effectLst/>
              </a:rPr>
              <a:t>Менеджмент-аудит</a:t>
            </a:r>
            <a:r>
              <a:rPr lang="uk-UA" sz="1900" dirty="0">
                <a:solidFill>
                  <a:schemeClr val="bg1"/>
                </a:solidFill>
                <a:effectLst/>
              </a:rPr>
              <a:t> </a:t>
            </a:r>
            <a:r>
              <a:rPr lang="uk-UA" sz="1900" dirty="0">
                <a:solidFill>
                  <a:schemeClr val="tx1"/>
                </a:solidFill>
                <a:effectLst/>
              </a:rPr>
              <a:t>– виконання робіт в області управлінських ревізій. Ставиться до методів діагностики. За його допомогою здійснюється діагностичний аналіз конкурентних переваг організації, обумовлених сумарним впливом безлічі факторів - сильних і слабких сторін, сприятливих можливостей і погроз зовнішнього оточення</a:t>
            </a:r>
            <a:r>
              <a:rPr lang="uk-UA" sz="1800" dirty="0">
                <a:solidFill>
                  <a:schemeClr val="tx1"/>
                </a:solidFill>
                <a:effectLst/>
              </a:rPr>
              <a:t>. </a:t>
            </a: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700808"/>
            <a:ext cx="2095500" cy="139065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4103543"/>
            <a:ext cx="2095500" cy="1390650"/>
          </a:xfrm>
          <a:prstGeom prst="rect">
            <a:avLst/>
          </a:prstGeom>
        </p:spPr>
      </p:pic>
    </p:spTree>
    <p:extLst>
      <p:ext uri="{BB962C8B-B14F-4D97-AF65-F5344CB8AC3E}">
        <p14:creationId xmlns:p14="http://schemas.microsoft.com/office/powerpoint/2010/main" val="27283560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4392488"/>
          </a:xfrm>
        </p:spPr>
        <p:txBody>
          <a:bodyPr>
            <a:normAutofit fontScale="90000"/>
          </a:bodyPr>
          <a:lstStyle/>
          <a:p>
            <a:r>
              <a:rPr lang="uk-UA" sz="2000" i="1" dirty="0" err="1">
                <a:solidFill>
                  <a:srgbClr val="C00000"/>
                </a:solidFill>
                <a:effectLst/>
              </a:rPr>
              <a:t>Бенчмаркінг</a:t>
            </a:r>
            <a:r>
              <a:rPr lang="uk-UA" sz="1800" dirty="0">
                <a:solidFill>
                  <a:schemeClr val="bg1"/>
                </a:solidFill>
                <a:effectLst/>
              </a:rPr>
              <a:t> - </a:t>
            </a:r>
            <a:r>
              <a:rPr lang="uk-UA" sz="1800" dirty="0">
                <a:solidFill>
                  <a:schemeClr val="tx1"/>
                </a:solidFill>
                <a:effectLst/>
              </a:rPr>
              <a:t>це механізм порівняльного аналізу ефективності роботи однієї компанії із показниками інших, більш успішних. </a:t>
            </a:r>
            <a:r>
              <a:rPr lang="uk-UA" sz="1800" dirty="0" err="1">
                <a:solidFill>
                  <a:schemeClr val="tx1"/>
                </a:solidFill>
                <a:effectLst/>
              </a:rPr>
              <a:t>Бенчмаркінг</a:t>
            </a:r>
            <a:r>
              <a:rPr lang="uk-UA" sz="1800" dirty="0">
                <a:solidFill>
                  <a:schemeClr val="tx1"/>
                </a:solidFill>
                <a:effectLst/>
              </a:rPr>
              <a:t> знаходить застосування у всіх сферах діяльності підприємства -  у логістиці, маркетингу, керуванні персоналом і т. ін. </a:t>
            </a:r>
            <a:br>
              <a:rPr lang="uk-UA" sz="1800" dirty="0">
                <a:solidFill>
                  <a:schemeClr val="tx1"/>
                </a:solidFill>
                <a:effectLst/>
              </a:rPr>
            </a:br>
            <a:r>
              <a:rPr lang="uk-UA" sz="2000" i="1" dirty="0" err="1">
                <a:solidFill>
                  <a:srgbClr val="C00000"/>
                </a:solidFill>
                <a:effectLst/>
              </a:rPr>
              <a:t>Аутосорсінг</a:t>
            </a:r>
            <a:r>
              <a:rPr lang="uk-UA" sz="1800" dirty="0">
                <a:solidFill>
                  <a:srgbClr val="C00000"/>
                </a:solidFill>
                <a:effectLst/>
              </a:rPr>
              <a:t> </a:t>
            </a:r>
            <a:r>
              <a:rPr lang="uk-UA" sz="1800" dirty="0">
                <a:solidFill>
                  <a:schemeClr val="bg1"/>
                </a:solidFill>
                <a:effectLst/>
              </a:rPr>
              <a:t>- </a:t>
            </a:r>
            <a:r>
              <a:rPr lang="uk-UA" sz="1800" dirty="0">
                <a:solidFill>
                  <a:schemeClr val="tx1"/>
                </a:solidFill>
                <a:effectLst/>
              </a:rPr>
              <a:t>новий підхід до підвищення ефективності діяльності організації без істотних витрат, заснованому на повній або частковій передачі рутинних функцій підприємства (наприклад, таких як бухгалтерські розрахунки, розрахунок податків, керування персоналом і т.п.) контрагентові (консалтингової компанії) з метою зосередження власних зусиль на рішенні ключових стратегічних завдань. Підприємство-замовник залучає консалтингову компанію для рішення тих або інших завдань на постійній основі, повністю заміняючи консультантами власний підрозділ. Даний вид </a:t>
            </a:r>
            <a:r>
              <a:rPr lang="uk-UA" sz="1800" dirty="0" err="1">
                <a:solidFill>
                  <a:schemeClr val="tx1"/>
                </a:solidFill>
                <a:effectLst/>
              </a:rPr>
              <a:t>аутосорсінга</a:t>
            </a:r>
            <a:r>
              <a:rPr lang="uk-UA" sz="1800" dirty="0">
                <a:solidFill>
                  <a:schemeClr val="tx1"/>
                </a:solidFill>
                <a:effectLst/>
              </a:rPr>
              <a:t> можна назвати класичним. </a:t>
            </a:r>
            <a:br>
              <a:rPr lang="uk-UA" sz="1800" dirty="0">
                <a:solidFill>
                  <a:schemeClr val="tx1"/>
                </a:solidFill>
                <a:effectLst/>
              </a:rPr>
            </a:br>
            <a:r>
              <a:rPr lang="uk-UA" sz="2000" i="1" dirty="0" err="1">
                <a:solidFill>
                  <a:srgbClr val="C00000"/>
                </a:solidFill>
                <a:effectLst/>
              </a:rPr>
              <a:t>Даунсайзінг</a:t>
            </a:r>
            <a:r>
              <a:rPr lang="uk-UA" sz="1800" i="1" dirty="0">
                <a:solidFill>
                  <a:schemeClr val="bg1"/>
                </a:solidFill>
                <a:effectLst/>
              </a:rPr>
              <a:t> </a:t>
            </a:r>
            <a:r>
              <a:rPr lang="uk-UA" sz="1800" dirty="0">
                <a:solidFill>
                  <a:schemeClr val="bg1"/>
                </a:solidFill>
                <a:effectLst/>
              </a:rPr>
              <a:t>– </a:t>
            </a:r>
            <a:r>
              <a:rPr lang="uk-UA" sz="1800" dirty="0">
                <a:solidFill>
                  <a:schemeClr val="tx1"/>
                </a:solidFill>
                <a:effectLst/>
              </a:rPr>
              <a:t>спосіб зниження витрат виробництва, заснований на зниженні чисельності працівників. </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4166384"/>
            <a:ext cx="5040561" cy="2664295"/>
          </a:xfrm>
        </p:spPr>
      </p:pic>
    </p:spTree>
    <p:extLst>
      <p:ext uri="{BB962C8B-B14F-4D97-AF65-F5344CB8AC3E}">
        <p14:creationId xmlns:p14="http://schemas.microsoft.com/office/powerpoint/2010/main" val="3514045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uk-UA" sz="1800" i="1" dirty="0">
                <a:solidFill>
                  <a:srgbClr val="C00000"/>
                </a:solidFill>
                <a:effectLst/>
              </a:rPr>
              <a:t>Організаційні інтервенції</a:t>
            </a:r>
            <a:r>
              <a:rPr lang="uk-UA" sz="1800" dirty="0">
                <a:solidFill>
                  <a:srgbClr val="C00000"/>
                </a:solidFill>
                <a:effectLst/>
              </a:rPr>
              <a:t> </a:t>
            </a:r>
            <a:r>
              <a:rPr lang="uk-UA" sz="1800" dirty="0">
                <a:solidFill>
                  <a:schemeClr val="bg1"/>
                </a:solidFill>
                <a:effectLst/>
              </a:rPr>
              <a:t>- </a:t>
            </a:r>
            <a:r>
              <a:rPr lang="uk-UA" sz="1800" dirty="0">
                <a:solidFill>
                  <a:schemeClr val="tx1"/>
                </a:solidFill>
                <a:effectLst/>
              </a:rPr>
              <a:t>це заходи, пов'язані із впливом на організацію, які покликані внести в її діяльність позитивні зміни і закріпити їх. Особи, які по своєму положенню можуть і повинні брати участь у стратегічному плануванні діяльності і розвитку організації, знайомляться із результатами діагностики, а потім запрошуються на спеціальну зустріч - </a:t>
            </a:r>
            <a:r>
              <a:rPr lang="uk-UA" sz="1800" i="1" dirty="0">
                <a:solidFill>
                  <a:schemeClr val="tx1"/>
                </a:solidFill>
                <a:effectLst/>
              </a:rPr>
              <a:t>сесію стратегічного планування</a:t>
            </a:r>
            <a:r>
              <a:rPr lang="uk-UA" sz="1800" dirty="0">
                <a:solidFill>
                  <a:schemeClr val="tx1"/>
                </a:solidFill>
                <a:effectLst/>
              </a:rPr>
              <a:t>. Основний фактор її успіху - майстерність консультанта. </a:t>
            </a:r>
            <a:r>
              <a:rPr lang="uk-UA" sz="1800" dirty="0" smtClean="0">
                <a:solidFill>
                  <a:schemeClr val="tx1"/>
                </a:solidFill>
                <a:effectLst/>
              </a:rPr>
              <a:t/>
            </a:r>
            <a:br>
              <a:rPr lang="uk-UA" sz="1800" dirty="0" smtClean="0">
                <a:solidFill>
                  <a:schemeClr val="tx1"/>
                </a:solidFill>
                <a:effectLst/>
              </a:rPr>
            </a:br>
            <a:r>
              <a:rPr lang="uk-UA" sz="1800" dirty="0" smtClean="0">
                <a:solidFill>
                  <a:schemeClr val="tx1"/>
                </a:solidFill>
                <a:effectLst/>
              </a:rPr>
              <a:t>Для </a:t>
            </a:r>
            <a:r>
              <a:rPr lang="uk-UA" sz="1800" dirty="0">
                <a:solidFill>
                  <a:schemeClr val="tx1"/>
                </a:solidFill>
                <a:effectLst/>
              </a:rPr>
              <a:t>ефективного ведення обговорення він може використати цілий ряд прийомів: від елементів лекції до "мозкового штурму" і роботи в малих групах. Саме цей етап є вирішальним у </a:t>
            </a:r>
            <a:r>
              <a:rPr lang="uk-UA" sz="1800" dirty="0" err="1">
                <a:solidFill>
                  <a:schemeClr val="tx1"/>
                </a:solidFill>
                <a:effectLst/>
              </a:rPr>
              <a:t>процесному</a:t>
            </a:r>
            <a:r>
              <a:rPr lang="uk-UA" sz="1800" dirty="0">
                <a:solidFill>
                  <a:schemeClr val="tx1"/>
                </a:solidFill>
                <a:effectLst/>
              </a:rPr>
              <a:t> консультуванні. За допомогою консультанта творчий потенціал групи, що представляє </a:t>
            </a:r>
            <a:r>
              <a:rPr lang="uk-UA" sz="1800" dirty="0" err="1">
                <a:solidFill>
                  <a:schemeClr val="tx1"/>
                </a:solidFill>
                <a:effectLst/>
              </a:rPr>
              <a:t>клієнтну</a:t>
            </a:r>
            <a:r>
              <a:rPr lang="uk-UA" sz="1800" dirty="0">
                <a:solidFill>
                  <a:schemeClr val="tx1"/>
                </a:solidFill>
                <a:effectLst/>
              </a:rPr>
              <a:t> організацію, різко активізується, і вона за короткий строк може виробити рішення, які визначають розвиток цієї організації на тривалий строк. Атмосфера сесії повинна бути невимушеною, але в той же час сприяти інтенсивній творчості. Завдання консультанта – залучити до обговорення всіх учасників, оскільки це підвищує ймовірність вироблення оптимальних рішень. Крім того, необхідно тримати обговорення в погоджених рамках, не дати йому "розпливатися" або перетворитися в дискусію про "світові проблеми". </a:t>
            </a:r>
            <a:br>
              <a:rPr lang="uk-UA" sz="1800" dirty="0">
                <a:solidFill>
                  <a:schemeClr val="tx1"/>
                </a:solidFill>
                <a:effectLst/>
              </a:rPr>
            </a:br>
            <a:endParaRPr lang="uk-UA" sz="1800" dirty="0">
              <a:solidFill>
                <a:schemeClr val="tx1"/>
              </a:solidFill>
            </a:endParaRPr>
          </a:p>
        </p:txBody>
      </p:sp>
      <p:sp>
        <p:nvSpPr>
          <p:cNvPr id="3" name="Объект 2"/>
          <p:cNvSpPr>
            <a:spLocks noGrp="1"/>
          </p:cNvSpPr>
          <p:nvPr>
            <p:ph idx="1"/>
          </p:nvPr>
        </p:nvSpPr>
        <p:spPr>
          <a:xfrm>
            <a:off x="457200" y="5949280"/>
            <a:ext cx="8229600" cy="360080"/>
          </a:xfrm>
        </p:spPr>
        <p:txBody>
          <a:bodyPr>
            <a:normAutofit fontScale="77500" lnSpcReduction="20000"/>
          </a:bodyPr>
          <a:lstStyle/>
          <a:p>
            <a:endParaRPr lang="uk-UA" dirty="0"/>
          </a:p>
        </p:txBody>
      </p:sp>
    </p:spTree>
    <p:extLst>
      <p:ext uri="{BB962C8B-B14F-4D97-AF65-F5344CB8AC3E}">
        <p14:creationId xmlns:p14="http://schemas.microsoft.com/office/powerpoint/2010/main" val="4106816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260648"/>
            <a:ext cx="5760640" cy="6336704"/>
          </a:xfrm>
        </p:spPr>
        <p:txBody>
          <a:bodyPr anchor="t" anchorCtr="0">
            <a:normAutofit/>
          </a:bodyPr>
          <a:lstStyle/>
          <a:p>
            <a:r>
              <a:rPr lang="uk-UA" sz="2000" i="1" dirty="0" smtClean="0">
                <a:solidFill>
                  <a:schemeClr val="bg1"/>
                </a:solidFill>
                <a:effectLst/>
              </a:rPr>
              <a:t>І</a:t>
            </a:r>
            <a:r>
              <a:rPr lang="en-US" sz="2000" i="1" dirty="0" smtClean="0">
                <a:solidFill>
                  <a:srgbClr val="C00000"/>
                </a:solidFill>
                <a:effectLst/>
              </a:rPr>
              <a:t>V</a:t>
            </a:r>
            <a:r>
              <a:rPr lang="uk-UA" sz="2000" i="1" dirty="0" smtClean="0">
                <a:solidFill>
                  <a:srgbClr val="C00000"/>
                </a:solidFill>
                <a:effectLst/>
              </a:rPr>
              <a:t>. Методи консультування, спрямовані на подолання конфліктів.</a:t>
            </a:r>
            <a:r>
              <a:rPr lang="uk-UA" sz="2000" dirty="0" smtClean="0">
                <a:solidFill>
                  <a:srgbClr val="C00000"/>
                </a:solidFill>
                <a:effectLst/>
              </a:rPr>
              <a:t/>
            </a:r>
            <a:br>
              <a:rPr lang="uk-UA" sz="2000" dirty="0" smtClean="0">
                <a:solidFill>
                  <a:srgbClr val="C00000"/>
                </a:solidFill>
                <a:effectLst/>
              </a:rPr>
            </a:br>
            <a:r>
              <a:rPr lang="uk-UA" sz="1800" dirty="0" smtClean="0">
                <a:solidFill>
                  <a:schemeClr val="tx1"/>
                </a:solidFill>
                <a:effectLst/>
              </a:rPr>
              <a:t>У науковій і спеціальній літературі обговорюються кілька підходів до розв’язання конфлікту, які реалізуються у функціях консультанта при різних втручаннях: прояснення сутності суперечки; створення сприятливих умов для здійснення спроби перебороти і розв'язати спірні питання; поліпшення комунікації; формування різних правил керування конфліктом; надання допомоги в знаходженні альтернативних рішень; надання допомоги в "продажі" рішення. </a:t>
            </a:r>
            <a:br>
              <a:rPr lang="uk-UA" sz="1800" dirty="0" smtClean="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196752"/>
            <a:ext cx="2376264" cy="2016224"/>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4149081"/>
            <a:ext cx="3672408" cy="2590002"/>
          </a:xfrm>
          <a:prstGeom prst="rect">
            <a:avLst/>
          </a:prstGeom>
        </p:spPr>
      </p:pic>
    </p:spTree>
    <p:extLst>
      <p:ext uri="{BB962C8B-B14F-4D97-AF65-F5344CB8AC3E}">
        <p14:creationId xmlns:p14="http://schemas.microsoft.com/office/powerpoint/2010/main" val="1598639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2458616" cy="4968552"/>
          </a:xfrm>
        </p:spPr>
        <p:txBody>
          <a:bodyPr/>
          <a:lstStyle/>
          <a:p>
            <a:endParaRPr lang="uk-UA" dirty="0"/>
          </a:p>
        </p:txBody>
      </p:sp>
      <p:sp>
        <p:nvSpPr>
          <p:cNvPr id="3" name="Объект 2"/>
          <p:cNvSpPr>
            <a:spLocks noGrp="1"/>
          </p:cNvSpPr>
          <p:nvPr>
            <p:ph idx="1"/>
          </p:nvPr>
        </p:nvSpPr>
        <p:spPr>
          <a:xfrm>
            <a:off x="3203848" y="260648"/>
            <a:ext cx="5482952" cy="6192688"/>
          </a:xfrm>
        </p:spPr>
        <p:txBody>
          <a:bodyPr/>
          <a:lstStyle/>
          <a:p>
            <a:r>
              <a:rPr lang="uk-UA" b="1" dirty="0">
                <a:solidFill>
                  <a:srgbClr val="C00000"/>
                </a:solidFill>
              </a:rPr>
              <a:t>Управлінське консультування </a:t>
            </a:r>
            <a:r>
              <a:rPr lang="uk-UA" dirty="0"/>
              <a:t>можна визначити як допомогу керівникам, комплекс знань, пов’язаних із науковим пошуком, проведенням досліджень, експериментів із метою поширення і отримання нових знань, встановлення закономірностей, наукових узагальнень, обґрунтувань проектів для успішного організаційного розвитку.</a:t>
            </a:r>
          </a:p>
          <a:p>
            <a:endParaRPr lang="uk-UA"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20688"/>
            <a:ext cx="3456384" cy="4752528"/>
          </a:xfrm>
          <a:prstGeom prst="rect">
            <a:avLst/>
          </a:prstGeom>
        </p:spPr>
      </p:pic>
    </p:spTree>
    <p:extLst>
      <p:ext uri="{BB962C8B-B14F-4D97-AF65-F5344CB8AC3E}">
        <p14:creationId xmlns:p14="http://schemas.microsoft.com/office/powerpoint/2010/main" val="1918245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332656"/>
            <a:ext cx="5709320" cy="6264696"/>
          </a:xfrm>
        </p:spPr>
        <p:txBody>
          <a:bodyPr>
            <a:noAutofit/>
          </a:bodyPr>
          <a:lstStyle/>
          <a:p>
            <a:r>
              <a:rPr lang="uk-UA" sz="1800" dirty="0">
                <a:solidFill>
                  <a:srgbClr val="C00000"/>
                </a:solidFill>
                <a:effectLst/>
              </a:rPr>
              <a:t>У цілому схему втручання можна представити в такий спосіб:</a:t>
            </a:r>
            <a:br>
              <a:rPr lang="uk-UA" sz="1800" dirty="0">
                <a:solidFill>
                  <a:srgbClr val="C00000"/>
                </a:solidFill>
                <a:effectLst/>
              </a:rPr>
            </a:br>
            <a:r>
              <a:rPr lang="uk-UA" sz="1800" i="1" dirty="0">
                <a:solidFill>
                  <a:srgbClr val="C00000"/>
                </a:solidFill>
                <a:effectLst/>
              </a:rPr>
              <a:t>1. Завоювання авторитету в сторін</a:t>
            </a:r>
            <a:r>
              <a:rPr lang="uk-UA" sz="1800" dirty="0">
                <a:solidFill>
                  <a:schemeClr val="tx1"/>
                </a:solidFill>
                <a:effectLst/>
              </a:rPr>
              <a:t>. Сторони повинні прагнути до позитивного розв'язання конфлікту і діяти відповідним чином за допомогою консультанта. Тому для консультанта дуже важливо встановити гарні взаємини з обома сторонами, не віддаючи переваги ні однієї із них, оскільки в такому випадку його діяльність не буде ефективною. Консультант повинен установити на ранній стадії взаємини з обома сторонами; роз'яснити свої наміри щодо даної конфліктної ситуації; забезпечити собі підтримку. Представники обох сторін і адміністратори можуть роз'яснити наміри консультанта особам, чиї інтереси вони представляють, і допомогти їм усвідомити важливі моменти його діяльності. Якщо одна зі сторін не бачить ніякого змісту в урегулюванні конфлікту, то доцільність подальшої діяльності консультанта викликає сумнів. </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836712"/>
            <a:ext cx="2314575" cy="1680927"/>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717032"/>
            <a:ext cx="2057400" cy="2057400"/>
          </a:xfrm>
          <a:prstGeom prst="rect">
            <a:avLst/>
          </a:prstGeom>
        </p:spPr>
      </p:pic>
    </p:spTree>
    <p:extLst>
      <p:ext uri="{BB962C8B-B14F-4D97-AF65-F5344CB8AC3E}">
        <p14:creationId xmlns:p14="http://schemas.microsoft.com/office/powerpoint/2010/main" val="3135575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274638"/>
            <a:ext cx="5904656" cy="6466730"/>
          </a:xfrm>
        </p:spPr>
        <p:txBody>
          <a:bodyPr>
            <a:noAutofit/>
          </a:bodyPr>
          <a:lstStyle/>
          <a:p>
            <a:r>
              <a:rPr lang="uk-UA" sz="1700" i="1" dirty="0" smtClean="0">
                <a:solidFill>
                  <a:schemeClr val="bg1"/>
                </a:solidFill>
                <a:effectLst/>
              </a:rPr>
              <a:t/>
            </a:r>
            <a:br>
              <a:rPr lang="uk-UA" sz="1700" i="1" dirty="0" smtClean="0">
                <a:solidFill>
                  <a:schemeClr val="bg1"/>
                </a:solidFill>
                <a:effectLst/>
              </a:rPr>
            </a:br>
            <a:r>
              <a:rPr lang="uk-UA" sz="1800" i="1" dirty="0" smtClean="0">
                <a:solidFill>
                  <a:srgbClr val="C00000"/>
                </a:solidFill>
                <a:effectLst/>
              </a:rPr>
              <a:t>2</a:t>
            </a:r>
            <a:r>
              <a:rPr lang="uk-UA" sz="1800" i="1" dirty="0">
                <a:solidFill>
                  <a:srgbClr val="C00000"/>
                </a:solidFill>
                <a:effectLst/>
              </a:rPr>
              <a:t>. Визначення структури взаємин</a:t>
            </a:r>
            <a:r>
              <a:rPr lang="uk-UA" sz="1800" i="1" dirty="0">
                <a:solidFill>
                  <a:schemeClr val="bg1"/>
                </a:solidFill>
                <a:effectLst/>
              </a:rPr>
              <a:t>. </a:t>
            </a:r>
            <a:r>
              <a:rPr lang="uk-UA" sz="1700" dirty="0">
                <a:solidFill>
                  <a:schemeClr val="tx1"/>
                </a:solidFill>
                <a:effectLst/>
              </a:rPr>
              <a:t>Консультант повинен ясно уявляти собі структуру сторін - учасників конфлікту. Неясне лідерство, внутрішня силова боротьба, гостре суперництво між фракціями і інші фактори можуть стати значною перешкодою до розв'язання конфлікту. Дуже важливо познайомитися з формальними і неформальними лідерами і знати не тільки їхню думку, але і ступінь їхньої готовності до активної співучасті в процесі врегулювання конфлікту. Широко розповсюдженим методом при цьому є інтерв’ю із представниками обох сторін як спосіб одержання необхідної інформації. За допомогою інтерв’ю консультант визначає такі моменти: ступінь свого авторитету; розмежування і внутрішню структуру сторін; можливий склад групи, що може дати йому підтримку. Крім того, інтерв'ю забезпечують консультанта інформацією про наступні вирішальні моменти, що розглядаються пізніше: інтенсивність конфлікту; рівень симетрії і силовий баланс; природа, характер конфлікту (певні проблеми, образи, скарги і приводи для невдоволення). </a:t>
            </a:r>
            <a:br>
              <a:rPr lang="uk-UA" sz="1700" dirty="0">
                <a:solidFill>
                  <a:schemeClr val="tx1"/>
                </a:solidFill>
                <a:effectLst/>
              </a:rPr>
            </a:br>
            <a:endParaRPr lang="uk-UA" sz="17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052736"/>
            <a:ext cx="2601913" cy="3898518"/>
          </a:xfrm>
        </p:spPr>
      </p:pic>
    </p:spTree>
    <p:extLst>
      <p:ext uri="{BB962C8B-B14F-4D97-AF65-F5344CB8AC3E}">
        <p14:creationId xmlns:p14="http://schemas.microsoft.com/office/powerpoint/2010/main" val="731379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274638"/>
            <a:ext cx="5338936" cy="6106690"/>
          </a:xfrm>
        </p:spPr>
        <p:txBody>
          <a:bodyPr>
            <a:normAutofit/>
          </a:bodyPr>
          <a:lstStyle/>
          <a:p>
            <a:r>
              <a:rPr lang="uk-UA" sz="2000" i="1" dirty="0">
                <a:solidFill>
                  <a:srgbClr val="C00000"/>
                </a:solidFill>
                <a:effectLst/>
              </a:rPr>
              <a:t>3. Підтримка рівноваги сторін</a:t>
            </a:r>
            <a:r>
              <a:rPr lang="uk-UA" sz="1800" i="1" dirty="0">
                <a:solidFill>
                  <a:schemeClr val="bg1"/>
                </a:solidFill>
                <a:effectLst/>
              </a:rPr>
              <a:t>. </a:t>
            </a:r>
            <a:r>
              <a:rPr lang="uk-UA" sz="1800" dirty="0">
                <a:solidFill>
                  <a:schemeClr val="tx1"/>
                </a:solidFill>
                <a:effectLst/>
              </a:rPr>
              <a:t>Без певної симетрії у відносинах між сторонами консультант не зможе виконувати свої обов'язки. Консультант повинен проявляти активність, насамперед, при наявності безвихідних ситуацій. Фактично безвихідна ситуація (або загроза її виникнення внаслідок того, що сторони мають більш-менш рівну силу) виявляється рушійним фактором для вивчення природи, характеру конфлікту, його наслідків і альтернативних рішень. Найважливішою особливістю взаємодії сторін у цих умовах є прагнення до збереження силового балансу. Крім зазначеного консультант повинен ураховувати у своїй діяльності і такі прості питання, як витрата приблизно рівного часу на консультування з обома сторонами, а також проведення окремих обговорень на нейтральній території. </a:t>
            </a: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196752"/>
            <a:ext cx="2459038" cy="4166445"/>
          </a:xfrm>
        </p:spPr>
      </p:pic>
    </p:spTree>
    <p:extLst>
      <p:ext uri="{BB962C8B-B14F-4D97-AF65-F5344CB8AC3E}">
        <p14:creationId xmlns:p14="http://schemas.microsoft.com/office/powerpoint/2010/main" val="37872958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3816424"/>
          </a:xfrm>
        </p:spPr>
        <p:txBody>
          <a:bodyPr>
            <a:normAutofit fontScale="90000"/>
          </a:bodyPr>
          <a:lstStyle/>
          <a:p>
            <a:r>
              <a:rPr lang="uk-UA" sz="2000" i="1" dirty="0">
                <a:solidFill>
                  <a:srgbClr val="C00000"/>
                </a:solidFill>
                <a:effectLst/>
              </a:rPr>
              <a:t>4. Підтримка «оптимального» рівня інтенсивності конфлікту</a:t>
            </a:r>
            <a:r>
              <a:rPr lang="uk-UA" sz="1800" dirty="0">
                <a:solidFill>
                  <a:schemeClr val="bg1"/>
                </a:solidFill>
                <a:effectLst/>
              </a:rPr>
              <a:t>. </a:t>
            </a:r>
            <a:r>
              <a:rPr lang="uk-UA" sz="1800" dirty="0">
                <a:solidFill>
                  <a:schemeClr val="tx1"/>
                </a:solidFill>
                <a:effectLst/>
              </a:rPr>
              <a:t>Висока інтенсивність конфлікту сильно ускладнює керування їм і навіть у ряді випадків робить його неможливим. Таке положення обумовлюється тим, що жодна із сторін не виявить готовності спілкування з іншою стороною. Часті випадки, коли обоє учасника конфлікту не бачать великого змісту в діяльності консультанта, особливо якщо вона обмежена певними умовами однієї зі сторін. Більше того, існує і інша небезпека. Конфлікт, що перебуває в стані дуже швидкої ескалації, може виявитися, як показує практика, поза сферою впливу консультанта. Конфлікти можуть вступати в таку фазу, при якій сторони не проявляють бажання здійснювати зміни, оскільки стан конфлікту став для них звичним. Очевидно, що сторони в цій ситуації виберуть небажані і деструктивні дії з вирішення даного конфлікту, а не ще одну спробу досягнення компромісу. Подібні затяжні конфлікти можуть представляти набагато більші труднощі для консультанта, чим раптово виниклі гострі кризи. </a:t>
            </a: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3933056"/>
            <a:ext cx="4608512" cy="2751406"/>
          </a:xfrm>
        </p:spPr>
      </p:pic>
    </p:spTree>
    <p:extLst>
      <p:ext uri="{BB962C8B-B14F-4D97-AF65-F5344CB8AC3E}">
        <p14:creationId xmlns:p14="http://schemas.microsoft.com/office/powerpoint/2010/main" val="3492738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r>
              <a:rPr lang="uk-UA" sz="1700" dirty="0">
                <a:solidFill>
                  <a:srgbClr val="C00000"/>
                </a:solidFill>
                <a:effectLst/>
              </a:rPr>
              <a:t>Важливе завдання консультанта </a:t>
            </a:r>
            <a:r>
              <a:rPr lang="uk-UA" sz="1700" dirty="0">
                <a:solidFill>
                  <a:schemeClr val="bg1"/>
                </a:solidFill>
                <a:effectLst/>
              </a:rPr>
              <a:t>- </a:t>
            </a:r>
            <a:r>
              <a:rPr lang="uk-UA" sz="1700" dirty="0">
                <a:solidFill>
                  <a:schemeClr val="tx1"/>
                </a:solidFill>
                <a:effectLst/>
              </a:rPr>
              <a:t>чітке і рішуче визначення і вказівка процедур, які сторони повинні виконувати, їхнє роз'яснення і обґрунтування. Чіткість у визначенні ролей і алгоритмів роботи сторін створює спокійну обстановку, необхідну для продовження роботи, у той час як невизначеність, нерішучість і двозначність викликають недовіру. Якщо консультант не здатний регулювати взаємодію між сторонами, легко виникає ворожа атмосфера, що робить неможливими полеміку і обговорення, ставить під питання доцільність переговорів. Процес керування конфліктом, як показує досвід, може легко прийняти вид циклічно повторюваних обговорень тих самих питань. У цих випадках особливу роль відіграє якість виконання консультантом такої функції управління, як контроль. Іншими словами, консультант, по суті, виконує роль регулятора діяльності конфліктуючих груп у напрямку остаточного розв'язання конфлікту. У цей ролі консультант як керівник повинен створювати умови в рамках своєї компетенції для постійного прогресу на переговорах, що приводить до розв'язання конфлікту за певний час. В умовах кризи в організації мінімізація часу розв'язання конфліктів виступає одним із найважливіших вимог до його ефективного подолання.</a:t>
            </a:r>
            <a:br>
              <a:rPr lang="uk-UA" sz="1700" dirty="0">
                <a:solidFill>
                  <a:schemeClr val="tx1"/>
                </a:solidFill>
                <a:effectLst/>
              </a:rPr>
            </a:br>
            <a:r>
              <a:rPr lang="uk-UA" sz="1700" dirty="0">
                <a:solidFill>
                  <a:schemeClr val="tx1"/>
                </a:solidFill>
                <a:effectLst/>
              </a:rPr>
              <a:t>Кінцевою метою консультування є допомога клієнтові здійснити прогресивні зміни в його організації. Консультант допомагає виявляти і вирішувати специфічні технічні проблеми, стосуючись, в той же час, людських проблем і аспектів організаційних змін.</a:t>
            </a:r>
            <a:br>
              <a:rPr lang="uk-UA" sz="1700" dirty="0">
                <a:solidFill>
                  <a:schemeClr val="tx1"/>
                </a:solidFill>
                <a:effectLst/>
              </a:rPr>
            </a:br>
            <a:endParaRPr lang="uk-UA" sz="1700" dirty="0">
              <a:solidFill>
                <a:schemeClr val="tx1"/>
              </a:solidFill>
            </a:endParaRPr>
          </a:p>
        </p:txBody>
      </p:sp>
      <p:sp>
        <p:nvSpPr>
          <p:cNvPr id="3" name="Объект 2"/>
          <p:cNvSpPr>
            <a:spLocks noGrp="1"/>
          </p:cNvSpPr>
          <p:nvPr>
            <p:ph idx="1"/>
          </p:nvPr>
        </p:nvSpPr>
        <p:spPr>
          <a:xfrm>
            <a:off x="457200" y="6093296"/>
            <a:ext cx="2746648" cy="216064"/>
          </a:xfrm>
        </p:spPr>
        <p:txBody>
          <a:bodyPr>
            <a:normAutofit fontScale="32500" lnSpcReduction="20000"/>
          </a:bodyPr>
          <a:lstStyle/>
          <a:p>
            <a:endParaRPr lang="uk-UA" dirty="0"/>
          </a:p>
        </p:txBody>
      </p:sp>
    </p:spTree>
    <p:extLst>
      <p:ext uri="{BB962C8B-B14F-4D97-AF65-F5344CB8AC3E}">
        <p14:creationId xmlns:p14="http://schemas.microsoft.com/office/powerpoint/2010/main" val="39964375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298378"/>
          </a:xfrm>
        </p:spPr>
        <p:txBody>
          <a:bodyPr>
            <a:noAutofit/>
          </a:bodyPr>
          <a:lstStyle/>
          <a:p>
            <a:r>
              <a:rPr lang="uk-UA" sz="1800" dirty="0" smtClean="0">
                <a:solidFill>
                  <a:schemeClr val="bg1"/>
                </a:solidFill>
                <a:effectLst/>
              </a:rPr>
              <a:t/>
            </a:r>
            <a:br>
              <a:rPr lang="uk-UA" sz="1800" dirty="0" smtClean="0">
                <a:solidFill>
                  <a:schemeClr val="bg1"/>
                </a:solidFill>
                <a:effectLst/>
              </a:rPr>
            </a:br>
            <a:r>
              <a:rPr lang="uk-UA" sz="1800" dirty="0" smtClean="0">
                <a:solidFill>
                  <a:srgbClr val="C00000"/>
                </a:solidFill>
                <a:effectLst/>
              </a:rPr>
              <a:t>Основним </a:t>
            </a:r>
            <a:r>
              <a:rPr lang="uk-UA" sz="1800" dirty="0">
                <a:solidFill>
                  <a:srgbClr val="C00000"/>
                </a:solidFill>
                <a:effectLst/>
              </a:rPr>
              <a:t>завданням управлінського консультування </a:t>
            </a:r>
            <a:r>
              <a:rPr lang="uk-UA" sz="1800" dirty="0">
                <a:solidFill>
                  <a:schemeClr val="tx1"/>
                </a:solidFill>
                <a:effectLst/>
              </a:rPr>
              <a:t>є ідентифікація і знаходження доріг вирішення наявних проблем. Консультаційні послуги здійснюються як у формі разових консультацій, так і у формі консалтингових проектів. Існує багато розділень консалтингового процесу на етапи. Будь-який консалтинговий проект включає наступні основні етапи: діагностика (виявлення проблем); розробка рішень; впровадження рішень.</a:t>
            </a:r>
            <a:br>
              <a:rPr lang="uk-UA" sz="1800" dirty="0">
                <a:solidFill>
                  <a:schemeClr val="tx1"/>
                </a:solidFill>
                <a:effectLst/>
              </a:rPr>
            </a:br>
            <a:r>
              <a:rPr lang="uk-UA" sz="1800" dirty="0">
                <a:solidFill>
                  <a:schemeClr val="tx1"/>
                </a:solidFill>
                <a:effectLst/>
              </a:rPr>
              <a:t>Консультаційний проект може займати від декількох днів до кількох місяців. При вирішенні проблем застосовується комплексний підхід, при якому враховується взаємозв'язок різних аспектів діяльності підприємства.</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3645024"/>
            <a:ext cx="4686300" cy="3098800"/>
          </a:xfrm>
        </p:spPr>
      </p:pic>
    </p:spTree>
    <p:extLst>
      <p:ext uri="{BB962C8B-B14F-4D97-AF65-F5344CB8AC3E}">
        <p14:creationId xmlns:p14="http://schemas.microsoft.com/office/powerpoint/2010/main" val="3399993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5328592" cy="6624736"/>
          </a:xfrm>
        </p:spPr>
        <p:txBody>
          <a:bodyPr>
            <a:noAutofit/>
          </a:bodyPr>
          <a:lstStyle/>
          <a:p>
            <a:r>
              <a:rPr lang="uk-UA" sz="1800" dirty="0">
                <a:solidFill>
                  <a:schemeClr val="tx1"/>
                </a:solidFill>
                <a:effectLst/>
              </a:rPr>
              <a:t>«Консультаційний процес – це метод розвитку і зміни організації. Метою вживання даного методу є підвищення продуктивності і поліпшення психологічного клімату в організації, що досягається за участю незалежного, зовнішнього консультанта. В центрі уваги є не лише вирішення актуальних проблем організації, але і придбання навиків аналізу, оцінки і вирішення проблем клієнта». У цьому сенсі консультант повинен виконати два завдання: з одного боку стежити за вирішенням існуючих проблем, а з іншої - показати шляхи організації самостійно вирішувати насущні питання в майбутньому. </a:t>
            </a:r>
            <a:br>
              <a:rPr lang="uk-UA" sz="1800" dirty="0">
                <a:solidFill>
                  <a:schemeClr val="tx1"/>
                </a:solidFill>
                <a:effectLst/>
              </a:rPr>
            </a:br>
            <a:r>
              <a:rPr lang="uk-UA" sz="1800" dirty="0">
                <a:solidFill>
                  <a:schemeClr val="tx1"/>
                </a:solidFill>
                <a:effectLst/>
              </a:rPr>
              <a:t>У даний час під консультуванням розуміється спільна робота консультанта і клієнта при розробці і впровадженні новин (колективні, спільні зусилля) - “</a:t>
            </a:r>
            <a:r>
              <a:rPr lang="uk-UA" sz="1800" dirty="0" err="1">
                <a:solidFill>
                  <a:schemeClr val="tx1"/>
                </a:solidFill>
                <a:effectLst/>
              </a:rPr>
              <a:t>партисипативне</a:t>
            </a:r>
            <a:r>
              <a:rPr lang="uk-UA" sz="1800" dirty="0">
                <a:solidFill>
                  <a:schemeClr val="tx1"/>
                </a:solidFill>
                <a:effectLst/>
              </a:rPr>
              <a:t>” консультування. </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52120" y="1124744"/>
            <a:ext cx="3096344" cy="186308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3861048"/>
            <a:ext cx="2857500" cy="2514600"/>
          </a:xfrm>
          <a:prstGeom prst="rect">
            <a:avLst/>
          </a:prstGeom>
        </p:spPr>
      </p:pic>
    </p:spTree>
    <p:extLst>
      <p:ext uri="{BB962C8B-B14F-4D97-AF65-F5344CB8AC3E}">
        <p14:creationId xmlns:p14="http://schemas.microsoft.com/office/powerpoint/2010/main" val="19620495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260648"/>
            <a:ext cx="5688632" cy="6264696"/>
          </a:xfrm>
        </p:spPr>
        <p:txBody>
          <a:bodyPr>
            <a:normAutofit/>
          </a:bodyPr>
          <a:lstStyle/>
          <a:p>
            <a:r>
              <a:rPr lang="uk-UA" sz="1700" dirty="0">
                <a:solidFill>
                  <a:schemeClr val="tx1"/>
                </a:solidFill>
                <a:effectLst/>
              </a:rPr>
              <a:t>Робота консультанта починається з того, що якась умова визнається незадовільною і є можливість її виправити. Закінчується така робота, коли в цій умові сталася зміна, яку можна розглядати як поліпшення. Існує декілька типових завдань для консультування залежно від якості або рівня ситуації, з якою зіткнулася організація-клієнт: завдання на виправлення ситуації, яка погіршала; завдання на удосконалення ситуації, яка вже існує; завдання на створення абсолютно нової ситуації</a:t>
            </a:r>
            <a:r>
              <a:rPr lang="uk-UA" sz="1700" dirty="0">
                <a:solidFill>
                  <a:schemeClr val="bg1"/>
                </a:solidFill>
                <a:effectLst/>
              </a:rPr>
              <a:t>.</a:t>
            </a:r>
            <a:br>
              <a:rPr lang="uk-UA" sz="1700" dirty="0">
                <a:solidFill>
                  <a:schemeClr val="bg1"/>
                </a:solidFill>
                <a:effectLst/>
              </a:rPr>
            </a:br>
            <a:r>
              <a:rPr lang="uk-UA" sz="1700" dirty="0">
                <a:solidFill>
                  <a:srgbClr val="C00000"/>
                </a:solidFill>
                <a:effectLst/>
              </a:rPr>
              <a:t>Методи управлінського консультування визначають такі форми консультування: </a:t>
            </a:r>
            <a:r>
              <a:rPr lang="uk-UA" sz="1700" i="1" dirty="0">
                <a:solidFill>
                  <a:srgbClr val="C00000"/>
                </a:solidFill>
                <a:effectLst/>
              </a:rPr>
              <a:t>експертне</a:t>
            </a:r>
            <a:r>
              <a:rPr lang="uk-UA" sz="1700" dirty="0">
                <a:solidFill>
                  <a:srgbClr val="C00000"/>
                </a:solidFill>
                <a:effectLst/>
              </a:rPr>
              <a:t> (</a:t>
            </a:r>
            <a:r>
              <a:rPr lang="uk-UA" sz="1700" dirty="0">
                <a:solidFill>
                  <a:schemeClr val="tx1"/>
                </a:solidFill>
                <a:effectLst/>
              </a:rPr>
              <a:t>клієнт сам формує завдання, в ролі експерта виступає консультант-фахівець. Недолік цієї моделі в тому, що консультант розробляє рекомендацію без проведення самостійного аналізу ситуації. Реалізує зміни, знову ж таки, сам клієнт. Використовувати дану форму доцільно при необхідності здобуття знань за стандартними процедурами і нормативами),</a:t>
            </a:r>
            <a:endParaRPr lang="uk-UA" sz="17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828" y="1196752"/>
            <a:ext cx="2027238" cy="167585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828" y="4157899"/>
            <a:ext cx="2232248" cy="2286617"/>
          </a:xfrm>
          <a:prstGeom prst="rect">
            <a:avLst/>
          </a:prstGeom>
        </p:spPr>
      </p:pic>
    </p:spTree>
    <p:extLst>
      <p:ext uri="{BB962C8B-B14F-4D97-AF65-F5344CB8AC3E}">
        <p14:creationId xmlns:p14="http://schemas.microsoft.com/office/powerpoint/2010/main" val="30031642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274638"/>
            <a:ext cx="5328592" cy="6250706"/>
          </a:xfrm>
        </p:spPr>
        <p:txBody>
          <a:bodyPr>
            <a:noAutofit/>
          </a:bodyPr>
          <a:lstStyle/>
          <a:p>
            <a:r>
              <a:rPr lang="uk-UA" sz="1800" i="1" dirty="0" err="1">
                <a:solidFill>
                  <a:srgbClr val="C00000"/>
                </a:solidFill>
                <a:effectLst/>
              </a:rPr>
              <a:t>процесне</a:t>
            </a:r>
            <a:r>
              <a:rPr lang="uk-UA" sz="1800" dirty="0">
                <a:solidFill>
                  <a:schemeClr val="bg1"/>
                </a:solidFill>
                <a:effectLst/>
              </a:rPr>
              <a:t> (</a:t>
            </a:r>
            <a:r>
              <a:rPr lang="uk-UA" sz="1800" dirty="0">
                <a:solidFill>
                  <a:schemeClr val="tx1"/>
                </a:solidFill>
                <a:effectLst/>
              </a:rPr>
              <a:t>консультанти на всіх етапах проекту активно взаємодіють із клієнтом, спонукають його висловлювати свої ідеї, думки, пропозиції, критично співвідносити з пропонованими ззовні ідеями, проводити за допомогою консультантів аналіз проблем </a:t>
            </a:r>
            <a:r>
              <a:rPr lang="uk-UA" sz="1800" dirty="0">
                <a:solidFill>
                  <a:schemeClr val="bg1"/>
                </a:solidFill>
                <a:effectLst/>
              </a:rPr>
              <a:t>і </a:t>
            </a:r>
            <a:r>
              <a:rPr lang="uk-UA" sz="1800" dirty="0">
                <a:solidFill>
                  <a:srgbClr val="C00000"/>
                </a:solidFill>
                <a:effectLst/>
              </a:rPr>
              <a:t>прийняття рішень</a:t>
            </a:r>
            <a:r>
              <a:rPr lang="uk-UA" sz="1800" dirty="0">
                <a:solidFill>
                  <a:schemeClr val="bg1"/>
                </a:solidFill>
                <a:effectLst/>
              </a:rPr>
              <a:t>. </a:t>
            </a:r>
            <a:r>
              <a:rPr lang="uk-UA" sz="1800" dirty="0">
                <a:solidFill>
                  <a:schemeClr val="tx1"/>
                </a:solidFill>
                <a:effectLst/>
              </a:rPr>
              <a:t>При цьому роль консультантів полягає в зборі цих зовнішніх і внутрішніх ідей, оцінці рішень, отриманих у процесі спільної із клієнтом роботи, і приведенні їх в систему рекомендацій. Цей підхід є найбільш ефективний) і </a:t>
            </a:r>
            <a:r>
              <a:rPr lang="uk-UA" sz="1800" i="1" dirty="0">
                <a:solidFill>
                  <a:schemeClr val="tx1"/>
                </a:solidFill>
                <a:effectLst/>
              </a:rPr>
              <a:t>повчальне </a:t>
            </a:r>
            <a:r>
              <a:rPr lang="uk-UA" sz="1800" dirty="0">
                <a:solidFill>
                  <a:schemeClr val="tx1"/>
                </a:solidFill>
                <a:effectLst/>
              </a:rPr>
              <a:t>(консультант не лише збирає ідеї, аналізує рішення, але і готує </a:t>
            </a:r>
            <a:r>
              <a:rPr lang="uk-UA" sz="1800" dirty="0" err="1">
                <a:solidFill>
                  <a:schemeClr val="tx1"/>
                </a:solidFill>
                <a:effectLst/>
              </a:rPr>
              <a:t>грунт</a:t>
            </a:r>
            <a:r>
              <a:rPr lang="uk-UA" sz="1800" dirty="0">
                <a:solidFill>
                  <a:schemeClr val="tx1"/>
                </a:solidFill>
                <a:effectLst/>
              </a:rPr>
              <a:t> для їх виникнення, надаючи клієнтові відповідну теоретичну і практичну інформацію у формі лекцій, тренінгів, ділових ігор, конкретних ситуацій тощо). У західних країнах здійснюється переважно </a:t>
            </a:r>
            <a:r>
              <a:rPr lang="uk-UA" sz="1800" dirty="0" err="1">
                <a:solidFill>
                  <a:schemeClr val="tx1"/>
                </a:solidFill>
                <a:effectLst/>
              </a:rPr>
              <a:t>процесне</a:t>
            </a:r>
            <a:r>
              <a:rPr lang="uk-UA" sz="1800" dirty="0">
                <a:solidFill>
                  <a:schemeClr val="tx1"/>
                </a:solidFill>
                <a:effectLst/>
              </a:rPr>
              <a:t> і </a:t>
            </a:r>
            <a:r>
              <a:rPr lang="uk-UA" sz="1800" dirty="0" err="1">
                <a:solidFill>
                  <a:schemeClr val="tx1"/>
                </a:solidFill>
                <a:effectLst/>
              </a:rPr>
              <a:t>експертно-процесне</a:t>
            </a:r>
            <a:r>
              <a:rPr lang="uk-UA" sz="1800" dirty="0">
                <a:solidFill>
                  <a:schemeClr val="tx1"/>
                </a:solidFill>
                <a:effectLst/>
              </a:rPr>
              <a:t> </a:t>
            </a:r>
            <a:r>
              <a:rPr lang="uk-UA" sz="1800" dirty="0">
                <a:solidFill>
                  <a:srgbClr val="C00000"/>
                </a:solidFill>
                <a:effectLst/>
              </a:rPr>
              <a:t>консультування,</a:t>
            </a:r>
            <a:r>
              <a:rPr lang="uk-UA" sz="1800" dirty="0">
                <a:solidFill>
                  <a:schemeClr val="bg1"/>
                </a:solidFill>
                <a:effectLst/>
              </a:rPr>
              <a:t> </a:t>
            </a:r>
            <a:r>
              <a:rPr lang="uk-UA" sz="1800" dirty="0">
                <a:solidFill>
                  <a:schemeClr val="tx1"/>
                </a:solidFill>
                <a:effectLst/>
              </a:rPr>
              <a:t>тоді як в Україні найбільшого поширення набуло експертне і експертно-повчальне консультування].  </a:t>
            </a:r>
            <a:br>
              <a:rPr lang="uk-UA" sz="1800" dirty="0">
                <a:solidFill>
                  <a:schemeClr val="tx1"/>
                </a:solidFill>
                <a:effectLst/>
              </a:rPr>
            </a:b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908720"/>
            <a:ext cx="2333625" cy="1809750"/>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3140968"/>
            <a:ext cx="2952328" cy="2880320"/>
          </a:xfrm>
          <a:prstGeom prst="rect">
            <a:avLst/>
          </a:prstGeom>
        </p:spPr>
      </p:pic>
    </p:spTree>
    <p:extLst>
      <p:ext uri="{BB962C8B-B14F-4D97-AF65-F5344CB8AC3E}">
        <p14:creationId xmlns:p14="http://schemas.microsoft.com/office/powerpoint/2010/main" val="16423537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1880" y="274638"/>
            <a:ext cx="5400600" cy="6322714"/>
          </a:xfrm>
        </p:spPr>
        <p:txBody>
          <a:bodyPr>
            <a:normAutofit/>
          </a:bodyPr>
          <a:lstStyle/>
          <a:p>
            <a:r>
              <a:rPr lang="uk-UA" sz="1800" dirty="0">
                <a:solidFill>
                  <a:srgbClr val="C00000"/>
                </a:solidFill>
                <a:effectLst/>
              </a:rPr>
              <a:t>Форма управлінського консультування </a:t>
            </a:r>
            <a:r>
              <a:rPr lang="uk-UA" sz="1800" dirty="0">
                <a:solidFill>
                  <a:schemeClr val="tx1"/>
                </a:solidFill>
                <a:effectLst/>
              </a:rPr>
              <a:t>визначається в залежності від вирішуваної проблеми, особливостей клієнтської організації, якостей консультантів (навиків, досвіду, особових якостей). Для визначення необхідної міри </a:t>
            </a:r>
            <a:r>
              <a:rPr lang="uk-UA" sz="1800" dirty="0" err="1">
                <a:solidFill>
                  <a:schemeClr val="tx1"/>
                </a:solidFill>
                <a:effectLst/>
              </a:rPr>
              <a:t>залученості</a:t>
            </a:r>
            <a:r>
              <a:rPr lang="uk-UA" sz="1800" dirty="0">
                <a:solidFill>
                  <a:schemeClr val="tx1"/>
                </a:solidFill>
                <a:effectLst/>
              </a:rPr>
              <a:t> клієнта в діяльність консультанта треба порівнювати витрати часу клієнта і результати консультаційних робіт. При зростанні </a:t>
            </a:r>
            <a:r>
              <a:rPr lang="uk-UA" sz="1800" dirty="0" err="1">
                <a:solidFill>
                  <a:schemeClr val="tx1"/>
                </a:solidFill>
                <a:effectLst/>
              </a:rPr>
              <a:t>залученості</a:t>
            </a:r>
            <a:r>
              <a:rPr lang="uk-UA" sz="1800" dirty="0">
                <a:solidFill>
                  <a:schemeClr val="tx1"/>
                </a:solidFill>
                <a:effectLst/>
              </a:rPr>
              <a:t> клієнта ефективність зростає до певної точки, після якої починає падати, що означає: клієнт починає виконувати за консультанта його роботу. Зрозуміло, що мінімальна </a:t>
            </a:r>
            <a:r>
              <a:rPr lang="uk-UA" sz="1800" dirty="0" err="1">
                <a:solidFill>
                  <a:schemeClr val="tx1"/>
                </a:solidFill>
                <a:effectLst/>
              </a:rPr>
              <a:t>залученість</a:t>
            </a:r>
            <a:r>
              <a:rPr lang="uk-UA" sz="1800" dirty="0">
                <a:solidFill>
                  <a:schemeClr val="tx1"/>
                </a:solidFill>
                <a:effectLst/>
              </a:rPr>
              <a:t> клієнта має бути при реалізації спеціальних проблем, максимальна – при вирішенні стратегічних завдань. Консультанти використовують безліч прийомів ефективного виконання консультаційного завдання.</a:t>
            </a:r>
            <a:endParaRPr lang="uk-UA" sz="18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980728"/>
            <a:ext cx="2190750" cy="148590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996952"/>
            <a:ext cx="2520280" cy="2880320"/>
          </a:xfrm>
          <a:prstGeom prst="rect">
            <a:avLst/>
          </a:prstGeom>
        </p:spPr>
      </p:pic>
    </p:spTree>
    <p:extLst>
      <p:ext uri="{BB962C8B-B14F-4D97-AF65-F5344CB8AC3E}">
        <p14:creationId xmlns:p14="http://schemas.microsoft.com/office/powerpoint/2010/main" val="1784316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228998"/>
          </a:xfrm>
        </p:spPr>
        <p:txBody>
          <a:bodyPr/>
          <a:lstStyle/>
          <a:p>
            <a:endParaRPr lang="uk-UA" dirty="0"/>
          </a:p>
        </p:txBody>
      </p:sp>
      <p:sp>
        <p:nvSpPr>
          <p:cNvPr id="3" name="Объект 2"/>
          <p:cNvSpPr>
            <a:spLocks noGrp="1"/>
          </p:cNvSpPr>
          <p:nvPr>
            <p:ph idx="1"/>
          </p:nvPr>
        </p:nvSpPr>
        <p:spPr>
          <a:xfrm>
            <a:off x="457200" y="1600200"/>
            <a:ext cx="8229600" cy="5141168"/>
          </a:xfrm>
        </p:spPr>
        <p:txBody>
          <a:bodyPr>
            <a:normAutofit fontScale="62500" lnSpcReduction="20000"/>
          </a:bodyPr>
          <a:lstStyle/>
          <a:p>
            <a:pPr marL="137160" indent="0">
              <a:buNone/>
            </a:pPr>
            <a:r>
              <a:rPr lang="uk-UA" dirty="0" smtClean="0"/>
              <a:t>      </a:t>
            </a:r>
          </a:p>
          <a:p>
            <a:pPr marL="137160" indent="0">
              <a:buNone/>
            </a:pPr>
            <a:endParaRPr lang="uk-UA" sz="3000" dirty="0"/>
          </a:p>
          <a:p>
            <a:pPr marL="137160" indent="0">
              <a:buNone/>
            </a:pPr>
            <a:r>
              <a:rPr lang="uk-UA" sz="3000" dirty="0" smtClean="0"/>
              <a:t>Управлінське </a:t>
            </a:r>
            <a:r>
              <a:rPr lang="uk-UA" sz="3000" dirty="0"/>
              <a:t>консультування як різновид професійної діяльності здійснюється окремими особами та консультаційними фірмами і потребує спеціальної підготовки фахівців, які його проводять. Воно може реалізуватися у найрізноманітніших сферах управління, а саме: </a:t>
            </a:r>
          </a:p>
          <a:p>
            <a:pPr>
              <a:buFont typeface="Wingdings" panose="05000000000000000000" pitchFamily="2" charset="2"/>
              <a:buChar char="§"/>
            </a:pPr>
            <a:r>
              <a:rPr lang="uk-UA" sz="3000" dirty="0"/>
              <a:t>консультування із загальних питань управління (визначення стратегії розвитку освітнього закладу, установи, визначення основних етапів розвитку, формування організаційної культури навчального закладу);</a:t>
            </a:r>
          </a:p>
          <a:p>
            <a:pPr>
              <a:buFont typeface="Wingdings" panose="05000000000000000000" pitchFamily="2" charset="2"/>
              <a:buChar char="§"/>
            </a:pPr>
            <a:r>
              <a:rPr lang="uk-UA" sz="3000" dirty="0"/>
              <a:t>консультування з питань управління фінансовою діяльністю (фінансова структура організації, аналіз проектів капітальних вкладень);</a:t>
            </a:r>
          </a:p>
          <a:p>
            <a:pPr>
              <a:buFont typeface="Wingdings" panose="05000000000000000000" pitchFamily="2" charset="2"/>
              <a:buChar char="§"/>
            </a:pPr>
            <a:r>
              <a:rPr lang="uk-UA" sz="3000" dirty="0"/>
              <a:t>консультування з проблем управління маркетингом (визначення стратегії маркетингу, обґрунтування заходів для здійснення маркетингу);</a:t>
            </a:r>
          </a:p>
          <a:p>
            <a:pPr>
              <a:buFont typeface="Wingdings" panose="05000000000000000000" pitchFamily="2" charset="2"/>
              <a:buChar char="§"/>
            </a:pPr>
            <a:r>
              <a:rPr lang="uk-UA" sz="3000" dirty="0"/>
              <a:t>консультування з питань застосування комп’ютерної техніки в управлінні;</a:t>
            </a:r>
          </a:p>
          <a:p>
            <a:pPr>
              <a:buFont typeface="Wingdings" panose="05000000000000000000" pitchFamily="2" charset="2"/>
              <a:buChar char="§"/>
            </a:pPr>
            <a:r>
              <a:rPr lang="uk-UA" sz="3000" dirty="0"/>
              <a:t>консультування з проблем управління людськими ресурсами та їх розвитку (питання планування людських ресурсів, комплектування штатів та їх підбір, забезпечення позитивної мотивації працівників та впровадження системи винагород, розвиток кадрового потенціалу, регулювання трудових відносин між адміністрацією та працівниками).</a:t>
            </a:r>
          </a:p>
          <a:p>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88640"/>
            <a:ext cx="5904656" cy="1800200"/>
          </a:xfrm>
          <a:prstGeom prst="rect">
            <a:avLst/>
          </a:prstGeom>
        </p:spPr>
      </p:pic>
    </p:spTree>
    <p:extLst>
      <p:ext uri="{BB962C8B-B14F-4D97-AF65-F5344CB8AC3E}">
        <p14:creationId xmlns:p14="http://schemas.microsoft.com/office/powerpoint/2010/main" val="4818258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7784" y="274638"/>
            <a:ext cx="6336704" cy="6394722"/>
          </a:xfrm>
        </p:spPr>
        <p:txBody>
          <a:bodyPr>
            <a:normAutofit/>
          </a:bodyPr>
          <a:lstStyle/>
          <a:p>
            <a:r>
              <a:rPr lang="uk-UA" sz="1700" dirty="0">
                <a:solidFill>
                  <a:srgbClr val="C00000"/>
                </a:solidFill>
                <a:effectLst/>
              </a:rPr>
              <a:t>Управлінське консультування </a:t>
            </a:r>
            <a:r>
              <a:rPr lang="uk-UA" sz="1700" dirty="0">
                <a:solidFill>
                  <a:schemeClr val="bg1"/>
                </a:solidFill>
                <a:effectLst/>
              </a:rPr>
              <a:t>- </a:t>
            </a:r>
            <a:r>
              <a:rPr lang="uk-UA" sz="1700" dirty="0">
                <a:solidFill>
                  <a:schemeClr val="tx1"/>
                </a:solidFill>
                <a:effectLst/>
              </a:rPr>
              <a:t>це надання незалежних порад і допомоги з питань управління, включаючи визначення і оцінку проблем і можливостей, рекомендацій та відповідних заходів і сприяння в їх реалізації. Реалізує консалтинг консультаційна фірма, спеціалізований підрозділ або окремий консультант, якими можуть бути на тих чи інших умовах як фахівці підприємства-клієнта, так і консультанти-субпідрядники. </a:t>
            </a:r>
            <a:br>
              <a:rPr lang="uk-UA" sz="1700" dirty="0">
                <a:solidFill>
                  <a:schemeClr val="tx1"/>
                </a:solidFill>
                <a:effectLst/>
              </a:rPr>
            </a:br>
            <a:r>
              <a:rPr lang="uk-UA" sz="1700" dirty="0">
                <a:solidFill>
                  <a:schemeClr val="tx1"/>
                </a:solidFill>
                <a:effectLst/>
              </a:rPr>
              <a:t>Управлінське консультування з боку консультантів є професійною діяльністю, спрямованою на надання спеціального виду послуг і на отримання за ці послуги винагороди. А з боку замовників управлінське консультування - це механізм отримання результатів аналізу своєї діяльності, інноваційних рекомендацій та допомоги в їх реалізації. У ході взаємодії консультантів з підприємством відбувається поліпшення практики управління, підвищення ефективності як робочих процесів, так і процесів управління підприємством. Основний шлях підвищення ефективності роботи самих консультантів - вдосконалення методів і навичок консультування і дотримання ключових правил поведінки консультантів</a:t>
            </a:r>
            <a:r>
              <a:rPr lang="uk-UA" sz="1700" dirty="0" smtClean="0">
                <a:solidFill>
                  <a:schemeClr val="tx1"/>
                </a:solidFill>
                <a:effectLst/>
              </a:rPr>
              <a:t>.</a:t>
            </a:r>
            <a:r>
              <a:rPr lang="uk-UA" sz="1700" dirty="0">
                <a:solidFill>
                  <a:schemeClr val="tx1"/>
                </a:solidFill>
                <a:effectLst/>
              </a:rPr>
              <a:t> Управлінське консультування надає професійні послуги, пов'язані з практичними проблемами управління. </a:t>
            </a:r>
            <a:endParaRPr lang="uk-UA" sz="1700" dirty="0">
              <a:solidFill>
                <a:schemeClr val="tx1"/>
              </a:solidFill>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268759"/>
            <a:ext cx="2376264" cy="3888433"/>
          </a:xfrm>
        </p:spPr>
      </p:pic>
    </p:spTree>
    <p:extLst>
      <p:ext uri="{BB962C8B-B14F-4D97-AF65-F5344CB8AC3E}">
        <p14:creationId xmlns:p14="http://schemas.microsoft.com/office/powerpoint/2010/main" val="17652089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274638"/>
            <a:ext cx="5410944" cy="5314602"/>
          </a:xfrm>
        </p:spPr>
        <p:txBody>
          <a:bodyPr/>
          <a:lstStyle/>
          <a:p>
            <a:r>
              <a:rPr lang="uk-UA" dirty="0" smtClean="0"/>
              <a:t/>
            </a:r>
            <a:br>
              <a:rPr lang="uk-UA" dirty="0" smtClean="0"/>
            </a:br>
            <a:r>
              <a:rPr lang="uk-UA" dirty="0"/>
              <a:t/>
            </a:r>
            <a:br>
              <a:rPr lang="uk-UA" dirty="0"/>
            </a:br>
            <a:r>
              <a:rPr lang="uk-UA" dirty="0" smtClean="0"/>
              <a:t/>
            </a:r>
            <a:br>
              <a:rPr lang="uk-UA" dirty="0" smtClean="0"/>
            </a:br>
            <a:r>
              <a:rPr lang="uk-UA" dirty="0" smtClean="0"/>
              <a:t/>
            </a:r>
            <a:br>
              <a:rPr lang="uk-UA" dirty="0" smtClean="0"/>
            </a:br>
            <a:r>
              <a:rPr lang="uk-UA" dirty="0" smtClean="0"/>
              <a:t/>
            </a:r>
            <a:br>
              <a:rPr lang="uk-UA" dirty="0" smtClean="0"/>
            </a:br>
            <a:endParaRPr lang="uk-UA"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7584" y="4725144"/>
            <a:ext cx="7560840" cy="1872208"/>
          </a:xfr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521546"/>
            <a:ext cx="3048000" cy="2324100"/>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521546"/>
            <a:ext cx="2664296" cy="2547414"/>
          </a:xfrm>
          <a:prstGeom prst="rect">
            <a:avLst/>
          </a:prstGeom>
        </p:spPr>
      </p:pic>
    </p:spTree>
    <p:extLst>
      <p:ext uri="{BB962C8B-B14F-4D97-AF65-F5344CB8AC3E}">
        <p14:creationId xmlns:p14="http://schemas.microsoft.com/office/powerpoint/2010/main" val="3744064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645024"/>
            <a:ext cx="8003232" cy="3024336"/>
          </a:xfrm>
        </p:spPr>
        <p:txBody>
          <a:bodyPr>
            <a:normAutofit fontScale="90000"/>
          </a:bodyPr>
          <a:lstStyle/>
          <a:p>
            <a:pPr algn="l"/>
            <a:r>
              <a:rPr lang="uk-UA" sz="1800" dirty="0">
                <a:solidFill>
                  <a:schemeClr val="tx1"/>
                </a:solidFill>
                <a:effectLst/>
              </a:rPr>
              <a:t>Функції управлінського консультування в освіті.</a:t>
            </a:r>
            <a:br>
              <a:rPr lang="uk-UA" sz="1800" dirty="0">
                <a:solidFill>
                  <a:schemeClr val="tx1"/>
                </a:solidFill>
                <a:effectLst/>
              </a:rPr>
            </a:br>
            <a:r>
              <a:rPr lang="uk-UA" sz="1800" dirty="0" smtClean="0">
                <a:solidFill>
                  <a:schemeClr val="tx1"/>
                </a:solidFill>
                <a:effectLst/>
              </a:rPr>
              <a:t/>
            </a:r>
            <a:br>
              <a:rPr lang="uk-UA" sz="1800" dirty="0" smtClean="0">
                <a:solidFill>
                  <a:schemeClr val="tx1"/>
                </a:solidFill>
                <a:effectLst/>
              </a:rPr>
            </a:br>
            <a:r>
              <a:rPr lang="uk-UA" sz="1800" dirty="0" smtClean="0">
                <a:solidFill>
                  <a:schemeClr val="tx1"/>
                </a:solidFill>
                <a:effectLst/>
              </a:rPr>
              <a:t>У </a:t>
            </a:r>
            <a:r>
              <a:rPr lang="uk-UA" sz="1800" dirty="0">
                <a:solidFill>
                  <a:schemeClr val="tx1"/>
                </a:solidFill>
                <a:effectLst/>
              </a:rPr>
              <a:t>результаті дослідження установлено такі основні функції управлінського  консультування в освіті:  </a:t>
            </a:r>
            <a:r>
              <a:rPr lang="uk-UA" sz="1800" dirty="0" smtClean="0">
                <a:solidFill>
                  <a:schemeClr val="tx1"/>
                </a:solidFill>
                <a:effectLst/>
              </a:rPr>
              <a:t/>
            </a:r>
            <a:br>
              <a:rPr lang="uk-UA" sz="1800" dirty="0" smtClean="0">
                <a:solidFill>
                  <a:schemeClr val="tx1"/>
                </a:solidFill>
                <a:effectLst/>
              </a:rPr>
            </a:br>
            <a:r>
              <a:rPr lang="uk-UA" sz="1800" dirty="0">
                <a:solidFill>
                  <a:schemeClr val="tx1"/>
                </a:solidFill>
                <a:effectLst/>
              </a:rPr>
              <a:t/>
            </a:r>
            <a:br>
              <a:rPr lang="uk-UA" sz="1800" dirty="0">
                <a:solidFill>
                  <a:schemeClr val="tx1"/>
                </a:solidFill>
                <a:effectLst/>
              </a:rPr>
            </a:br>
            <a:r>
              <a:rPr lang="uk-UA" sz="1800" dirty="0" smtClean="0">
                <a:solidFill>
                  <a:schemeClr val="tx1"/>
                </a:solidFill>
                <a:effectLst/>
              </a:rPr>
              <a:t> - консультаційна </a:t>
            </a:r>
            <a:r>
              <a:rPr lang="uk-UA" sz="1800" dirty="0">
                <a:solidFill>
                  <a:schemeClr val="tx1"/>
                </a:solidFill>
                <a:effectLst/>
              </a:rPr>
              <a:t>– надання допомоги у вирішенні конкретних управлінських проблем; виявлення й аналіз управлінських завдань; розробка пропозицій щодо вирішення поставлених завдань; здійснення необхідних заходів у практиці управління; моніторинг ефективності впровадження пропозицій; </a:t>
            </a:r>
            <a:br>
              <a:rPr lang="uk-UA" sz="1800" dirty="0">
                <a:solidFill>
                  <a:schemeClr val="tx1"/>
                </a:solidFill>
                <a:effectLst/>
              </a:rPr>
            </a:br>
            <a:r>
              <a:rPr lang="uk-UA" sz="1800" dirty="0" smtClean="0">
                <a:solidFill>
                  <a:schemeClr val="tx1"/>
                </a:solidFill>
                <a:effectLst/>
              </a:rPr>
              <a:t> - наукова </a:t>
            </a:r>
            <a:r>
              <a:rPr lang="uk-UA" sz="1800" dirty="0">
                <a:solidFill>
                  <a:schemeClr val="tx1"/>
                </a:solidFill>
                <a:effectLst/>
              </a:rPr>
              <a:t>– розповсюдження сучасних наукових досягнень та перспективного досвіду у сфері управління;</a:t>
            </a:r>
            <a:br>
              <a:rPr lang="uk-UA" sz="1800" dirty="0">
                <a:solidFill>
                  <a:schemeClr val="tx1"/>
                </a:solidFill>
                <a:effectLst/>
              </a:rPr>
            </a:br>
            <a:endParaRPr lang="uk-UA" sz="1800" dirty="0">
              <a:solidFill>
                <a:schemeClr val="tx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88640"/>
            <a:ext cx="8064896" cy="3384376"/>
          </a:xfrm>
        </p:spPr>
      </p:pic>
    </p:spTree>
    <p:extLst>
      <p:ext uri="{BB962C8B-B14F-4D97-AF65-F5344CB8AC3E}">
        <p14:creationId xmlns:p14="http://schemas.microsoft.com/office/powerpoint/2010/main" val="1401513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38338"/>
          </a:xfrm>
        </p:spPr>
        <p:txBody>
          <a:bodyPr>
            <a:normAutofit/>
          </a:bodyPr>
          <a:lstStyle/>
          <a:p>
            <a:pPr lvl="0" algn="l"/>
            <a:r>
              <a:rPr lang="uk-UA" sz="1800" dirty="0" smtClean="0">
                <a:effectLst/>
              </a:rPr>
              <a:t> </a:t>
            </a:r>
            <a:r>
              <a:rPr lang="uk-UA" sz="1800" dirty="0" smtClean="0">
                <a:solidFill>
                  <a:schemeClr val="bg1"/>
                </a:solidFill>
                <a:effectLst/>
              </a:rPr>
              <a:t>- </a:t>
            </a:r>
            <a:r>
              <a:rPr lang="uk-UA" sz="1800" dirty="0" smtClean="0">
                <a:solidFill>
                  <a:srgbClr val="C00000"/>
                </a:solidFill>
                <a:effectLst/>
              </a:rPr>
              <a:t>дослідницька </a:t>
            </a:r>
            <a:r>
              <a:rPr lang="uk-UA" sz="1800" dirty="0">
                <a:solidFill>
                  <a:schemeClr val="bg1"/>
                </a:solidFill>
                <a:effectLst/>
              </a:rPr>
              <a:t>– </a:t>
            </a:r>
            <a:r>
              <a:rPr lang="uk-UA" sz="1800" dirty="0">
                <a:solidFill>
                  <a:schemeClr val="tx1"/>
                </a:solidFill>
                <a:effectLst/>
              </a:rPr>
              <a:t>виявлення факторів, тенденцій, закономірностей, які суттєво впливають на результати роботи керівників загальноосвітніх навчальних закладів;</a:t>
            </a:r>
            <a:br>
              <a:rPr lang="uk-UA" sz="1800" dirty="0">
                <a:solidFill>
                  <a:schemeClr val="tx1"/>
                </a:solidFill>
                <a:effectLst/>
              </a:rPr>
            </a:br>
            <a:r>
              <a:rPr lang="uk-UA" sz="1800" dirty="0" smtClean="0">
                <a:solidFill>
                  <a:schemeClr val="bg1"/>
                </a:solidFill>
                <a:effectLst/>
              </a:rPr>
              <a:t> - </a:t>
            </a:r>
            <a:r>
              <a:rPr lang="uk-UA" sz="1800" dirty="0" smtClean="0">
                <a:solidFill>
                  <a:srgbClr val="C00000"/>
                </a:solidFill>
                <a:effectLst/>
              </a:rPr>
              <a:t>посередницька</a:t>
            </a:r>
            <a:r>
              <a:rPr lang="uk-UA" sz="1800" dirty="0" smtClean="0">
                <a:solidFill>
                  <a:schemeClr val="bg1"/>
                </a:solidFill>
                <a:effectLst/>
              </a:rPr>
              <a:t> </a:t>
            </a:r>
            <a:r>
              <a:rPr lang="uk-UA" sz="1800" dirty="0">
                <a:solidFill>
                  <a:schemeClr val="bg1"/>
                </a:solidFill>
                <a:effectLst/>
              </a:rPr>
              <a:t>– </a:t>
            </a:r>
            <a:r>
              <a:rPr lang="uk-UA" sz="1800" dirty="0">
                <a:solidFill>
                  <a:schemeClr val="tx1"/>
                </a:solidFill>
                <a:effectLst/>
              </a:rPr>
              <a:t>підбір ділових партнерів, виявлення перспективних об’єктів співробітництва для здійснення прямих інвестицій в інноваційну діяльність навчального закладу;</a:t>
            </a:r>
            <a:br>
              <a:rPr lang="uk-UA" sz="1800" dirty="0">
                <a:solidFill>
                  <a:schemeClr val="tx1"/>
                </a:solidFill>
                <a:effectLst/>
              </a:rPr>
            </a:br>
            <a:r>
              <a:rPr lang="uk-UA" sz="1800" dirty="0" smtClean="0">
                <a:solidFill>
                  <a:schemeClr val="bg1"/>
                </a:solidFill>
                <a:effectLst/>
              </a:rPr>
              <a:t> - </a:t>
            </a:r>
            <a:r>
              <a:rPr lang="uk-UA" sz="1800" dirty="0" smtClean="0">
                <a:solidFill>
                  <a:srgbClr val="C00000"/>
                </a:solidFill>
                <a:effectLst/>
              </a:rPr>
              <a:t>навчальна</a:t>
            </a:r>
            <a:r>
              <a:rPr lang="uk-UA" sz="1800" dirty="0" smtClean="0">
                <a:solidFill>
                  <a:schemeClr val="bg1"/>
                </a:solidFill>
                <a:effectLst/>
              </a:rPr>
              <a:t> </a:t>
            </a:r>
            <a:r>
              <a:rPr lang="uk-UA" sz="1800" dirty="0">
                <a:solidFill>
                  <a:schemeClr val="tx1"/>
                </a:solidFill>
                <a:effectLst/>
              </a:rPr>
              <a:t>– підвищення управлінської кваліфікації керівників загальноосвітніх навчальних закладів, розвиток нових навичок управління в межах конкретного консультаційного проекту. </a:t>
            </a:r>
            <a:br>
              <a:rPr lang="uk-UA" sz="1800" dirty="0">
                <a:solidFill>
                  <a:schemeClr val="tx1"/>
                </a:solidFill>
                <a:effectLst/>
              </a:rPr>
            </a:br>
            <a:endParaRPr lang="uk-UA" sz="1800" dirty="0">
              <a:solidFill>
                <a:schemeClr val="tx1"/>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3068960"/>
            <a:ext cx="8208912" cy="3600399"/>
          </a:xfrm>
        </p:spPr>
      </p:pic>
    </p:spTree>
    <p:extLst>
      <p:ext uri="{BB962C8B-B14F-4D97-AF65-F5344CB8AC3E}">
        <p14:creationId xmlns:p14="http://schemas.microsoft.com/office/powerpoint/2010/main" val="2337145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40968"/>
            <a:ext cx="8003232" cy="3600400"/>
          </a:xfrm>
        </p:spPr>
        <p:txBody>
          <a:bodyPr>
            <a:noAutofit/>
          </a:bodyPr>
          <a:lstStyle/>
          <a:p>
            <a:pPr algn="l"/>
            <a:r>
              <a:rPr lang="uk-UA" sz="1700" dirty="0" smtClean="0">
                <a:solidFill>
                  <a:schemeClr val="bg1"/>
                </a:solidFill>
                <a:effectLst/>
              </a:rPr>
              <a:t/>
            </a:r>
            <a:br>
              <a:rPr lang="uk-UA" sz="1700" dirty="0" smtClean="0">
                <a:solidFill>
                  <a:schemeClr val="bg1"/>
                </a:solidFill>
                <a:effectLst/>
              </a:rPr>
            </a:br>
            <a:r>
              <a:rPr lang="uk-UA" sz="1700" dirty="0">
                <a:solidFill>
                  <a:schemeClr val="bg1"/>
                </a:solidFill>
                <a:effectLst/>
              </a:rPr>
              <a:t> </a:t>
            </a:r>
            <a:r>
              <a:rPr lang="uk-UA" sz="1700" dirty="0" smtClean="0">
                <a:solidFill>
                  <a:schemeClr val="bg1"/>
                </a:solidFill>
                <a:effectLst/>
              </a:rPr>
              <a:t>    </a:t>
            </a:r>
            <a:r>
              <a:rPr lang="uk-UA" sz="1700" dirty="0" smtClean="0">
                <a:solidFill>
                  <a:schemeClr val="tx1"/>
                </a:solidFill>
                <a:effectLst/>
              </a:rPr>
              <a:t>Основу </a:t>
            </a:r>
            <a:r>
              <a:rPr lang="uk-UA" sz="1700" dirty="0">
                <a:solidFill>
                  <a:schemeClr val="tx1"/>
                </a:solidFill>
                <a:effectLst/>
              </a:rPr>
              <a:t>управлінського консультування складають досягнення в економіці, соціології, психології і інших наук. «Консультант – фізична або юридична особа, фахівець в конкретній області, який володіє знаннями, аналітичними і діагностичними навиками, здатний застосувати їх для вирішення проблем клієнта, на основі прийнятого рішення».</a:t>
            </a:r>
            <a:br>
              <a:rPr lang="uk-UA" sz="1700" dirty="0">
                <a:solidFill>
                  <a:schemeClr val="tx1"/>
                </a:solidFill>
                <a:effectLst/>
              </a:rPr>
            </a:br>
            <a:r>
              <a:rPr lang="uk-UA" sz="1700" dirty="0" smtClean="0">
                <a:solidFill>
                  <a:schemeClr val="tx1"/>
                </a:solidFill>
                <a:effectLst/>
              </a:rPr>
              <a:t>     Професійний </a:t>
            </a:r>
            <a:r>
              <a:rPr lang="uk-UA" sz="1700" dirty="0">
                <a:solidFill>
                  <a:schemeClr val="tx1"/>
                </a:solidFill>
                <a:effectLst/>
              </a:rPr>
              <a:t>консультант разом із спеціальною освітою повинен мати великий досвід у цій сфері. Базою діяльності консультанта є відповідні знання, аналітичні здібності, володіння методами і технологіями сучасного управління.  </a:t>
            </a:r>
            <a:br>
              <a:rPr lang="uk-UA" sz="1700" dirty="0">
                <a:solidFill>
                  <a:schemeClr val="tx1"/>
                </a:solidFill>
                <a:effectLst/>
              </a:rPr>
            </a:br>
            <a:r>
              <a:rPr lang="uk-UA" sz="1700" dirty="0" smtClean="0">
                <a:solidFill>
                  <a:schemeClr val="tx1"/>
                </a:solidFill>
                <a:effectLst/>
              </a:rPr>
              <a:t>      Однією </a:t>
            </a:r>
            <a:r>
              <a:rPr lang="uk-UA" sz="1700" dirty="0">
                <a:solidFill>
                  <a:schemeClr val="tx1"/>
                </a:solidFill>
                <a:effectLst/>
              </a:rPr>
              <a:t>з головних особливостей професійних консультантів є їх ситуативна гнучкість. Вони повинні розглядати ситуацію так, як це необхідно керівникові саме в даний момент.</a:t>
            </a:r>
            <a:br>
              <a:rPr lang="uk-UA" sz="1700" dirty="0">
                <a:solidFill>
                  <a:schemeClr val="tx1"/>
                </a:solidFill>
                <a:effectLst/>
              </a:rPr>
            </a:br>
            <a:endParaRPr lang="uk-UA" sz="1700" dirty="0">
              <a:solidFill>
                <a:schemeClr val="tx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504" y="188640"/>
            <a:ext cx="8712968" cy="2952328"/>
          </a:xfrm>
        </p:spPr>
      </p:pic>
    </p:spTree>
    <p:extLst>
      <p:ext uri="{BB962C8B-B14F-4D97-AF65-F5344CB8AC3E}">
        <p14:creationId xmlns:p14="http://schemas.microsoft.com/office/powerpoint/2010/main" val="37598910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3212976"/>
          </a:xfrm>
        </p:spPr>
        <p:txBody>
          <a:bodyPr>
            <a:normAutofit/>
          </a:bodyPr>
          <a:lstStyle/>
          <a:p>
            <a:r>
              <a:rPr lang="uk-UA" sz="1800" dirty="0">
                <a:solidFill>
                  <a:schemeClr val="tx1"/>
                </a:solidFill>
                <a:effectLst/>
              </a:rPr>
              <a:t>Продуктом консультаційної діяльності є консультаційна послуга, тобто яка-небудь «порада, прогноз, можливо, рекомендація в межах інтересів керівника. Керівник повинен вимагати від консультанта інформацію, яка дає уявлення про характер виконуваних консультантом робіт, рекомендації і результати їх реалізації. Тут важливу роль має популярність компанії, її місце в рейтингах, наявність рекомендацій від попередніх клієнтів. За наявності даної інформації можна твердити про надійність консультаційної фірми (консультанта)». </a:t>
            </a:r>
            <a:br>
              <a:rPr lang="uk-UA" sz="1800" dirty="0">
                <a:solidFill>
                  <a:schemeClr val="tx1"/>
                </a:solidFill>
                <a:effectLst/>
              </a:rPr>
            </a:br>
            <a:endParaRPr lang="uk-UA" sz="1800" dirty="0">
              <a:solidFill>
                <a:schemeClr val="tx1"/>
              </a:solidFill>
              <a:effectLst/>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2780928"/>
            <a:ext cx="7344816" cy="3960440"/>
          </a:xfrm>
        </p:spPr>
      </p:pic>
    </p:spTree>
    <p:extLst>
      <p:ext uri="{BB962C8B-B14F-4D97-AF65-F5344CB8AC3E}">
        <p14:creationId xmlns:p14="http://schemas.microsoft.com/office/powerpoint/2010/main" val="3181894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pPr algn="l"/>
            <a:r>
              <a:rPr lang="uk-UA" sz="1800" dirty="0" smtClean="0">
                <a:solidFill>
                  <a:schemeClr val="bg1"/>
                </a:solidFill>
                <a:effectLst/>
              </a:rPr>
              <a:t>                             </a:t>
            </a:r>
            <a:br>
              <a:rPr lang="uk-UA" sz="1800" dirty="0" smtClean="0">
                <a:solidFill>
                  <a:schemeClr val="bg1"/>
                </a:solidFill>
                <a:effectLst/>
              </a:rPr>
            </a:br>
            <a:r>
              <a:rPr lang="uk-UA" sz="1800" dirty="0">
                <a:solidFill>
                  <a:schemeClr val="bg1"/>
                </a:solidFill>
                <a:effectLst/>
              </a:rPr>
              <a:t/>
            </a:r>
            <a:br>
              <a:rPr lang="uk-UA" sz="1800" dirty="0">
                <a:solidFill>
                  <a:schemeClr val="bg1"/>
                </a:solidFill>
                <a:effectLst/>
              </a:rPr>
            </a:br>
            <a:r>
              <a:rPr lang="uk-UA" sz="2000" dirty="0" smtClean="0">
                <a:solidFill>
                  <a:schemeClr val="bg1"/>
                </a:solidFill>
                <a:effectLst/>
              </a:rPr>
              <a:t>                      </a:t>
            </a:r>
            <a:r>
              <a:rPr lang="uk-UA" sz="2000" dirty="0" smtClean="0">
                <a:solidFill>
                  <a:srgbClr val="C00000"/>
                </a:solidFill>
                <a:effectLst/>
              </a:rPr>
              <a:t>Консультаційний </a:t>
            </a:r>
            <a:r>
              <a:rPr lang="uk-UA" sz="2000" dirty="0">
                <a:solidFill>
                  <a:srgbClr val="C00000"/>
                </a:solidFill>
                <a:effectLst/>
              </a:rPr>
              <a:t>процес проходить 3 стадії: </a:t>
            </a:r>
            <a:br>
              <a:rPr lang="uk-UA" sz="2000" dirty="0">
                <a:solidFill>
                  <a:srgbClr val="C00000"/>
                </a:solidFill>
                <a:effectLst/>
              </a:rPr>
            </a:br>
            <a:r>
              <a:rPr lang="uk-UA" sz="1800" dirty="0" smtClean="0">
                <a:solidFill>
                  <a:schemeClr val="bg1"/>
                </a:solidFill>
                <a:effectLst/>
              </a:rPr>
              <a:t>     </a:t>
            </a:r>
            <a:r>
              <a:rPr lang="uk-UA" sz="1900" dirty="0" err="1" smtClean="0">
                <a:solidFill>
                  <a:srgbClr val="C00000"/>
                </a:solidFill>
                <a:effectLst/>
              </a:rPr>
              <a:t>передконтактна</a:t>
            </a:r>
            <a:r>
              <a:rPr lang="uk-UA" sz="1900" dirty="0" smtClean="0">
                <a:solidFill>
                  <a:srgbClr val="C00000"/>
                </a:solidFill>
                <a:effectLst/>
              </a:rPr>
              <a:t> </a:t>
            </a:r>
            <a:r>
              <a:rPr lang="uk-UA" sz="1900" dirty="0">
                <a:solidFill>
                  <a:srgbClr val="C00000"/>
                </a:solidFill>
                <a:effectLst/>
              </a:rPr>
              <a:t>стадія </a:t>
            </a:r>
            <a:r>
              <a:rPr lang="uk-UA" sz="1900" dirty="0">
                <a:solidFill>
                  <a:schemeClr val="tx1"/>
                </a:solidFill>
                <a:effectLst/>
              </a:rPr>
              <a:t>(клієнтом встановлюється наявність проблеми і необхідність залучення для її вирішення консультантів, які за результатами попередньої діагностики роблять пропозицію клієнтові щодо завдання. Ця стадія завершується укладенням контракту. Її мета – забезпечити єдність у розумінні суті консультаційного проекту клієнтом і консультантом); </a:t>
            </a:r>
            <a:br>
              <a:rPr lang="uk-UA" sz="1900" dirty="0">
                <a:solidFill>
                  <a:schemeClr val="tx1"/>
                </a:solidFill>
                <a:effectLst/>
              </a:rPr>
            </a:br>
            <a:r>
              <a:rPr lang="uk-UA" sz="1900" dirty="0" smtClean="0">
                <a:solidFill>
                  <a:schemeClr val="bg1"/>
                </a:solidFill>
                <a:effectLst/>
              </a:rPr>
              <a:t>     </a:t>
            </a:r>
            <a:r>
              <a:rPr lang="uk-UA" sz="1900" dirty="0" smtClean="0">
                <a:solidFill>
                  <a:srgbClr val="C00000"/>
                </a:solidFill>
                <a:effectLst/>
              </a:rPr>
              <a:t>контактна </a:t>
            </a:r>
            <a:r>
              <a:rPr lang="uk-UA" sz="1900" dirty="0">
                <a:solidFill>
                  <a:srgbClr val="C00000"/>
                </a:solidFill>
                <a:effectLst/>
              </a:rPr>
              <a:t>(складається </a:t>
            </a:r>
            <a:r>
              <a:rPr lang="uk-UA" sz="1900" dirty="0">
                <a:solidFill>
                  <a:schemeClr val="tx1"/>
                </a:solidFill>
                <a:effectLst/>
              </a:rPr>
              <a:t>з декількох етапів (діагностика, розробка рішень, впровадження рішень), що у свою чергу включають процедури. Мета контрактної стадії – визначити конкретні результати і напрями робіт, забезпечити розробку і реалізацію вирішення проблем); </a:t>
            </a:r>
            <a:br>
              <a:rPr lang="uk-UA" sz="1900" dirty="0">
                <a:solidFill>
                  <a:schemeClr val="tx1"/>
                </a:solidFill>
                <a:effectLst/>
              </a:rPr>
            </a:br>
            <a:r>
              <a:rPr lang="uk-UA" sz="1900" dirty="0" smtClean="0">
                <a:solidFill>
                  <a:schemeClr val="bg1"/>
                </a:solidFill>
                <a:effectLst/>
              </a:rPr>
              <a:t>    </a:t>
            </a:r>
            <a:r>
              <a:rPr lang="uk-UA" sz="1900" dirty="0" err="1" smtClean="0">
                <a:solidFill>
                  <a:srgbClr val="C00000"/>
                </a:solidFill>
                <a:effectLst/>
              </a:rPr>
              <a:t>післяконтактна</a:t>
            </a:r>
            <a:r>
              <a:rPr lang="uk-UA" sz="1900" dirty="0" smtClean="0">
                <a:solidFill>
                  <a:srgbClr val="C00000"/>
                </a:solidFill>
                <a:effectLst/>
              </a:rPr>
              <a:t> </a:t>
            </a:r>
            <a:r>
              <a:rPr lang="uk-UA" sz="1900" dirty="0">
                <a:solidFill>
                  <a:srgbClr val="C00000"/>
                </a:solidFill>
                <a:effectLst/>
              </a:rPr>
              <a:t>(завершальна),</a:t>
            </a:r>
            <a:br>
              <a:rPr lang="uk-UA" sz="1900" dirty="0">
                <a:solidFill>
                  <a:srgbClr val="C00000"/>
                </a:solidFill>
                <a:effectLst/>
              </a:rPr>
            </a:br>
            <a:r>
              <a:rPr lang="uk-UA" sz="1900" dirty="0" smtClean="0">
                <a:solidFill>
                  <a:srgbClr val="C00000"/>
                </a:solidFill>
                <a:effectLst/>
              </a:rPr>
              <a:t>    відхід </a:t>
            </a:r>
            <a:r>
              <a:rPr lang="uk-UA" sz="1900" dirty="0">
                <a:solidFill>
                  <a:srgbClr val="C00000"/>
                </a:solidFill>
                <a:effectLst/>
              </a:rPr>
              <a:t>консультанта.</a:t>
            </a:r>
            <a:r>
              <a:rPr lang="uk-UA" sz="1900" dirty="0">
                <a:solidFill>
                  <a:schemeClr val="bg1"/>
                </a:solidFill>
                <a:effectLst/>
              </a:rPr>
              <a:t/>
            </a:r>
            <a:br>
              <a:rPr lang="uk-UA" sz="1900" dirty="0">
                <a:solidFill>
                  <a:schemeClr val="bg1"/>
                </a:solidFill>
                <a:effectLst/>
              </a:rPr>
            </a:br>
            <a:r>
              <a:rPr lang="uk-UA" sz="1900" dirty="0" smtClean="0">
                <a:solidFill>
                  <a:schemeClr val="bg1"/>
                </a:solidFill>
                <a:effectLst/>
              </a:rPr>
              <a:t>    </a:t>
            </a:r>
            <a:r>
              <a:rPr lang="uk-UA" sz="1900" dirty="0" smtClean="0">
                <a:solidFill>
                  <a:schemeClr val="tx1"/>
                </a:solidFill>
                <a:effectLst/>
              </a:rPr>
              <a:t>Виділення </a:t>
            </a:r>
            <a:r>
              <a:rPr lang="uk-UA" sz="1900" dirty="0">
                <a:solidFill>
                  <a:schemeClr val="tx1"/>
                </a:solidFill>
                <a:effectLst/>
              </a:rPr>
              <a:t>в консультаційному процесі етапів дає структуровану основу для ухвалення рішень, мотивовану організацію проекту, відчутні результати. За критерієм відношення до клієнтської організації консультанти підрозділяються на зовнішніх і внутрішніх. Внутрішні – консультують, використовуючи свої знання, зв’язки, будучи співробітниками організації. Зовнішні – не є членами організації. Вони мають досвід вирішення аналогічних проблем на різних підприємствах, знають різні методи діагностики, вирішення проблем і надання рекомендацій; дотримуються професійної етики (конфіденційність отриманих даних, недопустимість </a:t>
            </a:r>
            <a:r>
              <a:rPr lang="uk-UA" sz="1800" dirty="0">
                <a:solidFill>
                  <a:schemeClr val="tx1"/>
                </a:solidFill>
                <a:effectLst/>
              </a:rPr>
              <a:t>одночасного обслуговування конкурентів </a:t>
            </a:r>
            <a:r>
              <a:rPr lang="uk-UA" sz="1800" dirty="0">
                <a:solidFill>
                  <a:schemeClr val="bg1"/>
                </a:solidFill>
                <a:effectLst/>
              </a:rPr>
              <a:t>і так далі).</a:t>
            </a:r>
            <a:br>
              <a:rPr lang="uk-UA" sz="1800" dirty="0">
                <a:solidFill>
                  <a:schemeClr val="bg1"/>
                </a:solidFill>
                <a:effectLst/>
              </a:rPr>
            </a:br>
            <a:endParaRPr lang="uk-UA" sz="1800" dirty="0">
              <a:solidFill>
                <a:schemeClr val="bg1"/>
              </a:solidFill>
              <a:effectLst/>
            </a:endParaRPr>
          </a:p>
        </p:txBody>
      </p:sp>
      <p:sp>
        <p:nvSpPr>
          <p:cNvPr id="3" name="Объект 2"/>
          <p:cNvSpPr>
            <a:spLocks noGrp="1"/>
          </p:cNvSpPr>
          <p:nvPr>
            <p:ph idx="1"/>
          </p:nvPr>
        </p:nvSpPr>
        <p:spPr>
          <a:xfrm>
            <a:off x="457200" y="1600200"/>
            <a:ext cx="946448" cy="4709160"/>
          </a:xfrm>
        </p:spPr>
        <p:txBody>
          <a:bodyPr/>
          <a:lstStyle/>
          <a:p>
            <a:endParaRPr lang="uk-UA" dirty="0"/>
          </a:p>
        </p:txBody>
      </p:sp>
    </p:spTree>
    <p:extLst>
      <p:ext uri="{BB962C8B-B14F-4D97-AF65-F5344CB8AC3E}">
        <p14:creationId xmlns:p14="http://schemas.microsoft.com/office/powerpoint/2010/main" val="3753089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274638"/>
            <a:ext cx="6048672" cy="6322714"/>
          </a:xfrm>
        </p:spPr>
        <p:txBody>
          <a:bodyPr>
            <a:normAutofit fontScale="90000"/>
          </a:bodyPr>
          <a:lstStyle/>
          <a:p>
            <a:pPr algn="l"/>
            <a:r>
              <a:rPr lang="uk-UA" sz="1800" dirty="0" smtClean="0">
                <a:solidFill>
                  <a:schemeClr val="bg1"/>
                </a:solidFill>
                <a:effectLst/>
              </a:rPr>
              <a:t>        </a:t>
            </a:r>
            <a:r>
              <a:rPr lang="uk-UA" sz="1800" dirty="0" smtClean="0">
                <a:solidFill>
                  <a:schemeClr val="tx1"/>
                </a:solidFill>
                <a:effectLst/>
              </a:rPr>
              <a:t>Як </a:t>
            </a:r>
            <a:r>
              <a:rPr lang="uk-UA" sz="1800" dirty="0">
                <a:solidFill>
                  <a:schemeClr val="tx1"/>
                </a:solidFill>
                <a:effectLst/>
              </a:rPr>
              <a:t>об'єкт в управлінському консультуванні розглядається організація. Предметна область дослідження включає загальні характеристики організації-клієнта, фактори навколишнього середовища, завдання і стратегії (у цілому), фінанси, маркетинг, виробництво (виробничу діяльність), дослідження і розробки, людські ресурси, управлінські системи і практичну діяльність, загальну ефективність. </a:t>
            </a:r>
            <a:r>
              <a:rPr lang="uk-UA" sz="1800" dirty="0" smtClean="0">
                <a:solidFill>
                  <a:schemeClr val="tx1"/>
                </a:solidFill>
                <a:effectLst/>
              </a:rPr>
              <a:t>                          </a:t>
            </a:r>
            <a:br>
              <a:rPr lang="uk-UA" sz="1800" dirty="0" smtClean="0">
                <a:solidFill>
                  <a:schemeClr val="tx1"/>
                </a:solidFill>
                <a:effectLst/>
              </a:rPr>
            </a:br>
            <a:r>
              <a:rPr lang="uk-UA" sz="1800" dirty="0">
                <a:solidFill>
                  <a:schemeClr val="tx1"/>
                </a:solidFill>
                <a:effectLst/>
              </a:rPr>
              <a:t> </a:t>
            </a:r>
            <a:r>
              <a:rPr lang="uk-UA" sz="1800" dirty="0" smtClean="0">
                <a:solidFill>
                  <a:schemeClr val="tx1"/>
                </a:solidFill>
                <a:effectLst/>
              </a:rPr>
              <a:t>       Ціль </a:t>
            </a:r>
            <a:r>
              <a:rPr lang="uk-UA" sz="1800" dirty="0">
                <a:solidFill>
                  <a:schemeClr val="tx1"/>
                </a:solidFill>
                <a:effectLst/>
              </a:rPr>
              <a:t>управлінського консультування визначається як поліпшення якості керівництва і підвищення ефективності роботи організації (можливі визначення і як удосконалювання практики управління). Головне завдання визначається як допомога керівникові по здійсненню прогресивних змін у його організації. У вітчизняній літературі головне завдання консультування формулюється частіше як запуск механізмів самоорганізації і саморозвитку. У закордонній літературі як перспективне завдання розглядається допомога організації в адаптації до навколишнього середовища.  </a:t>
            </a:r>
            <a:br>
              <a:rPr lang="uk-UA" sz="1800" dirty="0">
                <a:solidFill>
                  <a:schemeClr val="tx1"/>
                </a:solidFill>
                <a:effectLst/>
              </a:rPr>
            </a:br>
            <a:r>
              <a:rPr lang="uk-UA" sz="1800" dirty="0" smtClean="0">
                <a:solidFill>
                  <a:schemeClr val="tx1"/>
                </a:solidFill>
                <a:effectLst/>
              </a:rPr>
              <a:t>        В </a:t>
            </a:r>
            <a:r>
              <a:rPr lang="uk-UA" sz="1800" dirty="0">
                <a:solidFill>
                  <a:schemeClr val="tx1"/>
                </a:solidFill>
                <a:effectLst/>
              </a:rPr>
              <a:t>умовах бурхливого розвитку різноманітних форм соціальних систем в Україні вітчизняне управлінське консультування вважає допомогу в адаптації організацій до навколишнього середовища актуальним завданням</a:t>
            </a:r>
            <a:r>
              <a:rPr lang="uk-UA" sz="1800" dirty="0">
                <a:solidFill>
                  <a:schemeClr val="bg1"/>
                </a:solidFill>
                <a:effectLst/>
              </a:rPr>
              <a:t>.</a:t>
            </a:r>
            <a:r>
              <a:rPr lang="uk-UA" sz="1800" dirty="0">
                <a:effectLst/>
              </a:rPr>
              <a:t> </a:t>
            </a:r>
            <a:endParaRPr lang="uk-UA" sz="1800" dirty="0">
              <a:solidFill>
                <a:schemeClr val="bg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980728"/>
            <a:ext cx="2808312" cy="4104456"/>
          </a:xfrm>
        </p:spPr>
      </p:pic>
    </p:spTree>
    <p:extLst>
      <p:ext uri="{BB962C8B-B14F-4D97-AF65-F5344CB8AC3E}">
        <p14:creationId xmlns:p14="http://schemas.microsoft.com/office/powerpoint/2010/main" val="10080388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TotalTime>
  <Words>1590</Words>
  <Application>Microsoft Office PowerPoint</Application>
  <PresentationFormat>Экран (4:3)</PresentationFormat>
  <Paragraphs>42</Paragraphs>
  <Slides>31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31</vt:i4>
      </vt:variant>
    </vt:vector>
  </HeadingPairs>
  <TitlesOfParts>
    <vt:vector size="39" baseType="lpstr">
      <vt:lpstr>Arial</vt:lpstr>
      <vt:lpstr>Book Antiqua</vt:lpstr>
      <vt:lpstr>Lucida Sans</vt:lpstr>
      <vt:lpstr>Times New Roman</vt:lpstr>
      <vt:lpstr>Wingdings</vt:lpstr>
      <vt:lpstr>Wingdings 2</vt:lpstr>
      <vt:lpstr>Wingdings 3</vt:lpstr>
      <vt:lpstr>Апекс</vt:lpstr>
      <vt:lpstr>Презентация PowerPoint</vt:lpstr>
      <vt:lpstr>Презентация PowerPoint</vt:lpstr>
      <vt:lpstr>Презентация PowerPoint</vt:lpstr>
      <vt:lpstr>Функції управлінського консультування в освіті.  У результаті дослідження установлено такі основні функції управлінського  консультування в освіті:     - консультаційна – надання допомоги у вирішенні конкретних управлінських проблем; виявлення й аналіз управлінських завдань; розробка пропозицій щодо вирішення поставлених завдань; здійснення необхідних заходів у практиці управління; моніторинг ефективності впровадження пропозицій;   - наукова – розповсюдження сучасних наукових досягнень та перспективного досвіду у сфері управління; </vt:lpstr>
      <vt:lpstr> - дослідницька – виявлення факторів, тенденцій, закономірностей, які суттєво впливають на результати роботи керівників загальноосвітніх навчальних закладів;  - посередницька – підбір ділових партнерів, виявлення перспективних об’єктів співробітництва для здійснення прямих інвестицій в інноваційну діяльність навчального закладу;  - навчальна – підвищення управлінської кваліфікації керівників загальноосвітніх навчальних закладів, розвиток нових навичок управління в межах конкретного консультаційного проекту.  </vt:lpstr>
      <vt:lpstr>      Основу управлінського консультування складають досягнення в економіці, соціології, психології і інших наук. «Консультант – фізична або юридична особа, фахівець в конкретній області, який володіє знаннями, аналітичними і діагностичними навиками, здатний застосувати їх для вирішення проблем клієнта, на основі прийнятого рішення».      Професійний консультант разом із спеціальною освітою повинен мати великий досвід у цій сфері. Базою діяльності консультанта є відповідні знання, аналітичні здібності, володіння методами і технологіями сучасного управління.         Однією з головних особливостей професійних консультантів є їх ситуативна гнучкість. Вони повинні розглядати ситуацію так, як це необхідно керівникові саме в даний момент. </vt:lpstr>
      <vt:lpstr>Продуктом консультаційної діяльності є консультаційна послуга, тобто яка-небудь «порада, прогноз, можливо, рекомендація в межах інтересів керівника. Керівник повинен вимагати від консультанта інформацію, яка дає уявлення про характер виконуваних консультантом робіт, рекомендації і результати їх реалізації. Тут важливу роль має популярність компанії, її місце в рейтингах, наявність рекомендацій від попередніх клієнтів. За наявності даної інформації можна твердити про надійність консультаційної фірми (консультанта)».  </vt:lpstr>
      <vt:lpstr>                                                     Консультаційний процес проходить 3 стадії:       передконтактна стадія (клієнтом встановлюється наявність проблеми і необхідність залучення для її вирішення консультантів, які за результатами попередньої діагностики роблять пропозицію клієнтові щодо завдання. Ця стадія завершується укладенням контракту. Її мета – забезпечити єдність у розумінні суті консультаційного проекту клієнтом і консультантом);       контактна (складається з декількох етапів (діагностика, розробка рішень, впровадження рішень), що у свою чергу включають процедури. Мета контрактної стадії – визначити конкретні результати і напрями робіт, забезпечити розробку і реалізацію вирішення проблем);      післяконтактна (завершальна),     відхід консультанта.     Виділення в консультаційному процесі етапів дає структуровану основу для ухвалення рішень, мотивовану організацію проекту, відчутні результати. За критерієм відношення до клієнтської організації консультанти підрозділяються на зовнішніх і внутрішніх. Внутрішні – консультують, використовуючи свої знання, зв’язки, будучи співробітниками організації. Зовнішні – не є членами організації. Вони мають досвід вирішення аналогічних проблем на різних підприємствах, знають різні методи діагностики, вирішення проблем і надання рекомендацій; дотримуються професійної етики (конфіденційність отриманих даних, недопустимість одночасного обслуговування конкурентів і так далі). </vt:lpstr>
      <vt:lpstr>        Як об'єкт в управлінському консультуванні розглядається організація. Предметна область дослідження включає загальні характеристики організації-клієнта, фактори навколишнього середовища, завдання і стратегії (у цілому), фінанси, маркетинг, виробництво (виробничу діяльність), дослідження і розробки, людські ресурси, управлінські системи і практичну діяльність, загальну ефективність.                                    Ціль управлінського консультування визначається як поліпшення якості керівництва і підвищення ефективності роботи організації (можливі визначення і як удосконалювання практики управління). Головне завдання визначається як допомога керівникові по здійсненню прогресивних змін у його організації. У вітчизняній літературі головне завдання консультування формулюється частіше як запуск механізмів самоорганізації і саморозвитку. У закордонній літературі як перспективне завдання розглядається допомога організації в адаптації до навколишнього середовища.           В умовах бурхливого розвитку різноманітних форм соціальних систем в Україні вітчизняне управлінське консультування вважає допомогу в адаптації організацій до навколишнього середовища актуальним завданням. </vt:lpstr>
      <vt:lpstr>Принципи управлінського консультування:           компетентність, репутація, етичні норми, інтереси керівника, широкі громадські інтереси, зміна системи, залучення персоналу, науковість, гнучкість, креативність, конкретність і об'єктивність, ефективність, взаємовідносини.   Методи управлінського консультування. Методологія управлінського консультування інтегрує методи і підходи багатьох наук, таких як соціологія, кібернетика, математична статистика, економіка, психологія та ін. Під методом управлінського консультування розуміється загальна схема, сформована на основі суспільного досвіду результативних консультацій даного вигляду, яка дозволяє виробити відповідну програму дій. </vt:lpstr>
      <vt:lpstr>Існує наступна класифікація методів управлінського консультування, що допомагає здійснити швидкий пошук, вибір і ефективне використання найбільш відповідних проблемі організації моделі консультування методів: І.  Методи вирішення змістовної частини проблем:  Методи збору інформації: опитування, інтерв’ю, анкетування, експертні оцінки, аналіз документів, соціопсихометричні спостереження групової роботи, ділові ігри;  Методи обробки інформації: класифікація даних, аналіз проблем, порівняння, аналіз взаємовпливу, експрес-аналіз групової роботи, ділових ігор; Методи вирішення проблем; методи визначення проблем; метод побудови графіка проблем: дерево цілей із використанням експертних оцінок, методи оцінки пріоритетів проблем (експертний і логічний аналіз);  Методи розробки і оцінки рішень: методи вироблення альтернативних рішень, методи аналізу якості рішень, що приймаються, методи групової роботи, методи реалізації;  Методи експериментальної перевірки: групова робота, ділові ігри;  Методи перенесення результату в реальні умови: методи формування робочих груп, методи проведення проблемних нарад. </vt:lpstr>
      <vt:lpstr>ІІ. Методи роботи з клієнтом: методи вибору ролей консультанта і клієнта; методи співпраці і допомоги клієнтові в здійсненні змін; методи навчання і тренування персоналу клієнтської організації; методи розвитку творчого потенціалу керівників клієнтської організації; методи підвищення вмотивованості персоналу і керівників до змін: методи переконання, методи використання відчуття напруги і тривоги, методи заохочення і покарання, тощо.  Перша частина класифікації включає методи, виділені по етапах консультування, друга - являє собою методи організаційного розвитку.  Методи роботи із клієнтом доцільно розглядати як методи: технологічні – методи вдосконалювання виробничих процесів (наприклад, ротація, зміна і збагачення змісту робіт, дослідження зі зворотним зв'язком); </vt:lpstr>
      <vt:lpstr>структурні – методи створення нових ролей, нових підрозділів або нових відносин підпорядкованості (горизонтальна і вертикальна диференціація, формалізація, централізація, координація);  керування людськими ресурсами – методи, спрямовані на оздоровлення організаційного клімату і між особистісних відносин, цінностей, здоров'я, функціонування та існування (навчання, тренінг, втручання в індивідуальний і груповий розвиток), методи залучення в керування (системи винагороди); методи, орієнтовані на поліпшення між групових, між особистісних відносин (Т-групи, методи формування команд, рольовий аналіз, метод конфронтації й ін.); методи роботи з індивідуумом (індивідуальний тренінг, консультування, Гештальд-тренінг).  </vt:lpstr>
      <vt:lpstr>У учасника Т-групи, як правило, розвивається краще розуміння обґрунтованості процесу організаційного консультування. Це особливо корисно для з'ясування того моменту, що звертатися по допомогу до кого ззовні зовсім не обов'язково тільки в несприятливих ситуаціях. Керівники і адміністратори в різних організаціях повинні бути "експертами" по людям. У процесі лабораторного навчання ці відчуття повинні бути конкретизовані і розвинені.  Існує безліч ефективних лабораторних вправ: міжгрупові вправи, ігри на формування довіри, вправи на спілкування і т. ін. За всіма цими вправами існує припущення, що можна змоделювати специфічні ситуації, і це максимально поліпшує навчання.  </vt:lpstr>
      <vt:lpstr>Існує три види навчального консультування у формі лабораторії:  організаційна лабораторія;  лабораторія по розбору ризикової ситуації; лабораторія по життєдіяльності організації.  В Україні, як і у Росії, лабораторний метод є найбільш ефективним способом застосування навчального управлінського консультування. Він адаптований для сучасних умов С. Хайнішем.  Його метод включає наступні етапи:  1. Попередня діагностика. Група експертних і процесних консультантів здійснює обстеження підприємств шляхом інтерв'ювання керівників і вивчення документації.  2. Консалтинг-семінар ("лабораторія"). Проводяться виїзні семінари (3 - 5 днів) для управлінського персоналу організації із застосуванням всіх методів експертного, процесного і навчального консультування.  3. Розробка рекомендацій. За підсумками семінару систематизуються, виробляються і пропонуються рішення для впровадження в організації.  </vt:lpstr>
      <vt:lpstr>ІІІ. Серед методів рішення управлінських проблем виділяють наступні: Реструктуризація – процес цілеспрямованих якісних змін підприємства в цілому або окремих підсистем із метою активного використання можливостей, що з'являються, і усунення виникаючих загроз.  Реінженірінг – фундаментальне переосмислення і радикальне перепроектування ділових процесів організації для досягнення різких стрибкоподібних поліпшень у вирішальних показниках діяльності компанії – вартість, якість, сервіс, темпи. Реінженірінг - великомасштабний процес, що охоплює  всі аспекти діяльності організації, а тому трудомісткий, довгостроковий і хворобливий, що зачіпає інтереси не тільки організації в цілому, але і окремих груп і індивідумів.  Менеджмент-аудит – виконання робіт в області управлінських ревізій. Ставиться до методів діагностики. За його допомогою здійснюється діагностичний аналіз конкурентних переваг організації, обумовлених сумарним впливом безлічі факторів - сильних і слабких сторін, сприятливих можливостей і погроз зовнішнього оточення. </vt:lpstr>
      <vt:lpstr>Бенчмаркінг - це механізм порівняльного аналізу ефективності роботи однієї компанії із показниками інших, більш успішних. Бенчмаркінг знаходить застосування у всіх сферах діяльності підприємства -  у логістиці, маркетингу, керуванні персоналом і т. ін.  Аутосорсінг - новий підхід до підвищення ефективності діяльності організації без істотних витрат, заснованому на повній або частковій передачі рутинних функцій підприємства (наприклад, таких як бухгалтерські розрахунки, розрахунок податків, керування персоналом і т.п.) контрагентові (консалтингової компанії) з метою зосередження власних зусиль на рішенні ключових стратегічних завдань. Підприємство-замовник залучає консалтингову компанію для рішення тих або інших завдань на постійній основі, повністю заміняючи консультантами власний підрозділ. Даний вид аутосорсінга можна назвати класичним.  Даунсайзінг – спосіб зниження витрат виробництва, заснований на зниженні чисельності працівників.  </vt:lpstr>
      <vt:lpstr>Організаційні інтервенції - це заходи, пов'язані із впливом на організацію, які покликані внести в її діяльність позитивні зміни і закріпити їх. Особи, які по своєму положенню можуть і повинні брати участь у стратегічному плануванні діяльності і розвитку організації, знайомляться із результатами діагностики, а потім запрошуються на спеціальну зустріч - сесію стратегічного планування. Основний фактор її успіху - майстерність консультанта.  Для ефективного ведення обговорення він може використати цілий ряд прийомів: від елементів лекції до "мозкового штурму" і роботи в малих групах. Саме цей етап є вирішальним у процесному консультуванні. За допомогою консультанта творчий потенціал групи, що представляє клієнтну організацію, різко активізується, і вона за короткий строк може виробити рішення, які визначають розвиток цієї організації на тривалий строк. Атмосфера сесії повинна бути невимушеною, але в той же час сприяти інтенсивній творчості. Завдання консультанта – залучити до обговорення всіх учасників, оскільки це підвищує ймовірність вироблення оптимальних рішень. Крім того, необхідно тримати обговорення в погоджених рамках, не дати йому "розпливатися" або перетворитися в дискусію про "світові проблеми".  </vt:lpstr>
      <vt:lpstr>ІV. Методи консультування, спрямовані на подолання конфліктів. У науковій і спеціальній літературі обговорюються кілька підходів до розв’язання конфлікту, які реалізуються у функціях консультанта при різних втручаннях: прояснення сутності суперечки; створення сприятливих умов для здійснення спроби перебороти і розв'язати спірні питання; поліпшення комунікації; формування різних правил керування конфліктом; надання допомоги в знаходженні альтернативних рішень; надання допомоги в "продажі" рішення.  </vt:lpstr>
      <vt:lpstr>У цілому схему втручання можна представити в такий спосіб: 1. Завоювання авторитету в сторін. Сторони повинні прагнути до позитивного розв'язання конфлікту і діяти відповідним чином за допомогою консультанта. Тому для консультанта дуже важливо встановити гарні взаємини з обома сторонами, не віддаючи переваги ні однієї із них, оскільки в такому випадку його діяльність не буде ефективною. Консультант повинен установити на ранній стадії взаємини з обома сторонами; роз'яснити свої наміри щодо даної конфліктної ситуації; забезпечити собі підтримку. Представники обох сторін і адміністратори можуть роз'яснити наміри консультанта особам, чиї інтереси вони представляють, і допомогти їм усвідомити важливі моменти його діяльності. Якщо одна зі сторін не бачить ніякого змісту в урегулюванні конфлікту, то доцільність подальшої діяльності консультанта викликає сумнів.  </vt:lpstr>
      <vt:lpstr> 2. Визначення структури взаємин. Консультант повинен ясно уявляти собі структуру сторін - учасників конфлікту. Неясне лідерство, внутрішня силова боротьба, гостре суперництво між фракціями і інші фактори можуть стати значною перешкодою до розв'язання конфлікту. Дуже важливо познайомитися з формальними і неформальними лідерами і знати не тільки їхню думку, але і ступінь їхньої готовності до активної співучасті в процесі врегулювання конфлікту. Широко розповсюдженим методом при цьому є інтерв’ю із представниками обох сторін як спосіб одержання необхідної інформації. За допомогою інтерв’ю консультант визначає такі моменти: ступінь свого авторитету; розмежування і внутрішню структуру сторін; можливий склад групи, що може дати йому підтримку. Крім того, інтерв'ю забезпечують консультанта інформацією про наступні вирішальні моменти, що розглядаються пізніше: інтенсивність конфлікту; рівень симетрії і силовий баланс; природа, характер конфлікту (певні проблеми, образи, скарги і приводи для невдоволення).  </vt:lpstr>
      <vt:lpstr>3. Підтримка рівноваги сторін. Без певної симетрії у відносинах між сторонами консультант не зможе виконувати свої обов'язки. Консультант повинен проявляти активність, насамперед, при наявності безвихідних ситуацій. Фактично безвихідна ситуація (або загроза її виникнення внаслідок того, що сторони мають більш-менш рівну силу) виявляється рушійним фактором для вивчення природи, характеру конфлікту, його наслідків і альтернативних рішень. Найважливішою особливістю взаємодії сторін у цих умовах є прагнення до збереження силового балансу. Крім зазначеного консультант повинен ураховувати у своїй діяльності і такі прості питання, як витрата приблизно рівного часу на консультування з обома сторонами, а також проведення окремих обговорень на нейтральній території. </vt:lpstr>
      <vt:lpstr>4. Підтримка «оптимального» рівня інтенсивності конфлікту. Висока інтенсивність конфлікту сильно ускладнює керування їм і навіть у ряді випадків робить його неможливим. Таке положення обумовлюється тим, що жодна із сторін не виявить готовності спілкування з іншою стороною. Часті випадки, коли обоє учасника конфлікту не бачать великого змісту в діяльності консультанта, особливо якщо вона обмежена певними умовами однієї зі сторін. Більше того, існує і інша небезпека. Конфлікт, що перебуває в стані дуже швидкої ескалації, може виявитися, як показує практика, поза сферою впливу консультанта. Конфлікти можуть вступати в таку фазу, при якій сторони не проявляють бажання здійснювати зміни, оскільки стан конфлікту став для них звичним. Очевидно, що сторони в цій ситуації виберуть небажані і деструктивні дії з вирішення даного конфлікту, а не ще одну спробу досягнення компромісу. Подібні затяжні конфлікти можуть представляти набагато більші труднощі для консультанта, чим раптово виниклі гострі кризи. </vt:lpstr>
      <vt:lpstr>Важливе завдання консультанта - чітке і рішуче визначення і вказівка процедур, які сторони повинні виконувати, їхнє роз'яснення і обґрунтування. Чіткість у визначенні ролей і алгоритмів роботи сторін створює спокійну обстановку, необхідну для продовження роботи, у той час як невизначеність, нерішучість і двозначність викликають недовіру. Якщо консультант не здатний регулювати взаємодію між сторонами, легко виникає ворожа атмосфера, що робить неможливими полеміку і обговорення, ставить під питання доцільність переговорів. Процес керування конфліктом, як показує досвід, може легко прийняти вид циклічно повторюваних обговорень тих самих питань. У цих випадках особливу роль відіграє якість виконання консультантом такої функції управління, як контроль. Іншими словами, консультант, по суті, виконує роль регулятора діяльності конфліктуючих груп у напрямку остаточного розв'язання конфлікту. У цей ролі консультант як керівник повинен створювати умови в рамках своєї компетенції для постійного прогресу на переговорах, що приводить до розв'язання конфлікту за певний час. В умовах кризи в організації мінімізація часу розв'язання конфліктів виступає одним із найважливіших вимог до його ефективного подолання. Кінцевою метою консультування є допомога клієнтові здійснити прогресивні зміни в його організації. Консультант допомагає виявляти і вирішувати специфічні технічні проблеми, стосуючись, в той же час, людських проблем і аспектів організаційних змін. </vt:lpstr>
      <vt:lpstr> Основним завданням управлінського консультування є ідентифікація і знаходження доріг вирішення наявних проблем. Консультаційні послуги здійснюються як у формі разових консультацій, так і у формі консалтингових проектів. Існує багато розділень консалтингового процесу на етапи. Будь-який консалтинговий проект включає наступні основні етапи: діагностика (виявлення проблем); розробка рішень; впровадження рішень. Консультаційний проект може займати від декількох днів до кількох місяців. При вирішенні проблем застосовується комплексний підхід, при якому враховується взаємозв'язок різних аспектів діяльності підприємства. </vt:lpstr>
      <vt:lpstr>«Консультаційний процес – це метод розвитку і зміни організації. Метою вживання даного методу є підвищення продуктивності і поліпшення психологічного клімату в організації, що досягається за участю незалежного, зовнішнього консультанта. В центрі уваги є не лише вирішення актуальних проблем організації, але і придбання навиків аналізу, оцінки і вирішення проблем клієнта». У цьому сенсі консультант повинен виконати два завдання: з одного боку стежити за вирішенням існуючих проблем, а з іншої - показати шляхи організації самостійно вирішувати насущні питання в майбутньому.  У даний час під консультуванням розуміється спільна робота консультанта і клієнта при розробці і впровадженні новин (колективні, спільні зусилля) - “партисипативне” консультування.  </vt:lpstr>
      <vt:lpstr>Робота консультанта починається з того, що якась умова визнається незадовільною і є можливість її виправити. Закінчується така робота, коли в цій умові сталася зміна, яку можна розглядати як поліпшення. Існує декілька типових завдань для консультування залежно від якості або рівня ситуації, з якою зіткнулася організація-клієнт: завдання на виправлення ситуації, яка погіршала; завдання на удосконалення ситуації, яка вже існує; завдання на створення абсолютно нової ситуації. Методи управлінського консультування визначають такі форми консультування: експертне (клієнт сам формує завдання, в ролі експерта виступає консультант-фахівець. Недолік цієї моделі в тому, що консультант розробляє рекомендацію без проведення самостійного аналізу ситуації. Реалізує зміни, знову ж таки, сам клієнт. Використовувати дану форму доцільно при необхідності здобуття знань за стандартними процедурами і нормативами),</vt:lpstr>
      <vt:lpstr>процесне (консультанти на всіх етапах проекту активно взаємодіють із клієнтом, спонукають його висловлювати свої ідеї, думки, пропозиції, критично співвідносити з пропонованими ззовні ідеями, проводити за допомогою консультантів аналіз проблем і прийняття рішень. При цьому роль консультантів полягає в зборі цих зовнішніх і внутрішніх ідей, оцінці рішень, отриманих у процесі спільної із клієнтом роботи, і приведенні їх в систему рекомендацій. Цей підхід є найбільш ефективний) і повчальне (консультант не лише збирає ідеї, аналізує рішення, але і готує грунт для їх виникнення, надаючи клієнтові відповідну теоретичну і практичну інформацію у формі лекцій, тренінгів, ділових ігор, конкретних ситуацій тощо). У західних країнах здійснюється переважно процесне і експертно-процесне консультування, тоді як в Україні найбільшого поширення набуло експертне і експертно-повчальне консультування].   </vt:lpstr>
      <vt:lpstr>Форма управлінського консультування визначається в залежності від вирішуваної проблеми, особливостей клієнтської організації, якостей консультантів (навиків, досвіду, особових якостей). Для визначення необхідної міри залученості клієнта в діяльність консультанта треба порівнювати витрати часу клієнта і результати консультаційних робіт. При зростанні залученості клієнта ефективність зростає до певної точки, після якої починає падати, що означає: клієнт починає виконувати за консультанта його роботу. Зрозуміло, що мінімальна залученість клієнта має бути при реалізації спеціальних проблем, максимальна – при вирішенні стратегічних завдань. Консультанти використовують безліч прийомів ефективного виконання консультаційного завдання.</vt:lpstr>
      <vt:lpstr>Управлінське консультування - це надання незалежних порад і допомоги з питань управління, включаючи визначення і оцінку проблем і можливостей, рекомендацій та відповідних заходів і сприяння в їх реалізації. Реалізує консалтинг консультаційна фірма, спеціалізований підрозділ або окремий консультант, якими можуть бути на тих чи інших умовах як фахівці підприємства-клієнта, так і консультанти-субпідрядники.  Управлінське консультування з боку консультантів є професійною діяльністю, спрямованою на надання спеціального виду послуг і на отримання за ці послуги винагороди. А з боку замовників управлінське консультування - це механізм отримання результатів аналізу своєї діяльності, інноваційних рекомендацій та допомоги в їх реалізації. У ході взаємодії консультантів з підприємством відбувається поліпшення практики управління, підвищення ефективності як робочих процесів, так і процесів управління підприємством. Основний шлях підвищення ефективності роботи самих консультантів - вдосконалення методів і навичок консультування і дотримання ключових правил поведінки консультантів. Управлінське консультування надає професійні послуги, пов'язані з практичними проблемами управління.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Киркиченко Людмила</dc:creator>
  <cp:lastModifiedBy>Алла Москальова</cp:lastModifiedBy>
  <cp:revision>37</cp:revision>
  <dcterms:created xsi:type="dcterms:W3CDTF">2014-01-05T18:45:26Z</dcterms:created>
  <dcterms:modified xsi:type="dcterms:W3CDTF">2021-12-28T01:54:09Z</dcterms:modified>
</cp:coreProperties>
</file>