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76" r:id="rId1"/>
  </p:sldMasterIdLst>
  <p:notesMasterIdLst>
    <p:notesMasterId r:id="rId21"/>
  </p:notesMasterIdLst>
  <p:sldIdLst>
    <p:sldId id="301" r:id="rId2"/>
    <p:sldId id="302" r:id="rId3"/>
    <p:sldId id="303" r:id="rId4"/>
    <p:sldId id="304" r:id="rId5"/>
    <p:sldId id="305" r:id="rId6"/>
    <p:sldId id="306" r:id="rId7"/>
    <p:sldId id="308" r:id="rId8"/>
    <p:sldId id="320" r:id="rId9"/>
    <p:sldId id="321" r:id="rId10"/>
    <p:sldId id="323" r:id="rId11"/>
    <p:sldId id="324" r:id="rId12"/>
    <p:sldId id="331" r:id="rId13"/>
    <p:sldId id="332" r:id="rId14"/>
    <p:sldId id="333" r:id="rId15"/>
    <p:sldId id="334" r:id="rId16"/>
    <p:sldId id="335" r:id="rId17"/>
    <p:sldId id="337" r:id="rId18"/>
    <p:sldId id="336" r:id="rId19"/>
    <p:sldId id="31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49" autoAdjust="0"/>
  </p:normalViewPr>
  <p:slideViewPr>
    <p:cSldViewPr>
      <p:cViewPr varScale="1">
        <p:scale>
          <a:sx n="65" d="100"/>
          <a:sy n="65" d="100"/>
        </p:scale>
        <p:origin x="6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93259-4C87-4842-870A-93BACAD6452F}" type="datetimeFigureOut">
              <a:rPr lang="uk-UA" smtClean="0"/>
              <a:pPr/>
              <a:t>28.12.2021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7A460-8A42-40FE-823C-89D7B609328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15328" cy="321471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Основні етапи проведення консультативної </a:t>
            </a:r>
            <a:r>
              <a:rPr lang="uk-UA" dirty="0" smtClean="0"/>
              <a:t>бесіди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2700" dirty="0" smtClean="0"/>
              <a:t>Київ, 2009 р.</a:t>
            </a:r>
            <a:r>
              <a:rPr lang="uk-UA" sz="2700" dirty="0" smtClean="0"/>
              <a:t/>
            </a:r>
            <a:br>
              <a:rPr lang="uk-UA" sz="2700" dirty="0" smtClean="0"/>
            </a:br>
            <a:endParaRPr lang="uk-UA" sz="2700" dirty="0"/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4525" y="4077072"/>
            <a:ext cx="4929222" cy="2056857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4929198"/>
            <a:ext cx="9144000" cy="19288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1) Час як необхідна умова ефективності й успішності консультативного впливу. Зустріч має проходити тоді, коли у клієнта і консультанта є можливість поговорити спокійно, не поспішаючи.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857232"/>
            <a:ext cx="6929486" cy="407196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3575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sz="4000" dirty="0" smtClean="0"/>
          </a:p>
          <a:p>
            <a:pPr>
              <a:buNone/>
            </a:pPr>
            <a:r>
              <a:rPr lang="uk-UA" dirty="0" smtClean="0"/>
              <a:t>2)  Час як параметр психотерапевтичного впливу. Тимчасова рамка консультації (початок — кінець) впливає на клієнта і консультанта: час минає, і їм обом необхідно працювати активно та динамічно.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5"/>
            <a:ext cx="8072494" cy="396193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357818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 3)Час як показник професіоналізму психолога. Для того, щоб будь-яка репліка чи інтерпретація консультанта була справді зрозумілою й прийнятою клієнтом, вона має з'явитися не занадто пізно і не занадто рано.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428736"/>
            <a:ext cx="3429024" cy="50006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4214810" cy="59293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3500" dirty="0" smtClean="0"/>
              <a:t>4) Час як фактор структурованості консультативної бесіди. Для того, щоб психолог допоміг клієнтові, кожен етап бесіди має відбутися у відведений для цього часовий відрізок.</a:t>
            </a:r>
          </a:p>
          <a:p>
            <a:endParaRPr lang="uk-UA" dirty="0"/>
          </a:p>
        </p:txBody>
      </p:sp>
      <p:pic>
        <p:nvPicPr>
          <p:cNvPr id="7" name="Рисунок 6" descr="бесценно-но-ли-врем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0" y="928670"/>
            <a:ext cx="5080000" cy="459581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857232"/>
            <a:ext cx="5715008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Дуже умовно час консультативної бесіди можна розподілити у такий спосіб: </a:t>
            </a:r>
          </a:p>
          <a:p>
            <a:pPr>
              <a:buNone/>
            </a:pPr>
            <a:r>
              <a:rPr lang="uk-UA" dirty="0" smtClean="0"/>
              <a:t>- 5-10 хвилин — знайомство з клієнтом і початок бесіди;</a:t>
            </a:r>
          </a:p>
          <a:p>
            <a:pPr>
              <a:buNone/>
            </a:pPr>
            <a:r>
              <a:rPr lang="uk-UA" dirty="0" smtClean="0"/>
              <a:t>- 25-35 хвилин — розпитування клієнта, формулювання і перевірка консультативних гіпотез;</a:t>
            </a:r>
          </a:p>
          <a:p>
            <a:pPr>
              <a:buNone/>
            </a:pPr>
            <a:r>
              <a:rPr lang="uk-UA" dirty="0" smtClean="0"/>
              <a:t>-10-15 хвилин — корекційний вплив; </a:t>
            </a:r>
          </a:p>
          <a:p>
            <a:pPr>
              <a:buNone/>
            </a:pPr>
            <a:r>
              <a:rPr lang="uk-UA" dirty="0" smtClean="0"/>
              <a:t> - 5-10 хвилин — завершення бесіди.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6" name="Рисунок 5" descr="QlikView-bespaart-tij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3286116" cy="464347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000528"/>
          </a:xfrm>
        </p:spPr>
        <p:txBody>
          <a:bodyPr/>
          <a:lstStyle/>
          <a:p>
            <a:pPr>
              <a:buNone/>
            </a:pPr>
            <a:r>
              <a:rPr lang="uk-UA" sz="4800" dirty="0" smtClean="0"/>
              <a:t>  Одяг та імідж консультанта</a:t>
            </a:r>
          </a:p>
          <a:p>
            <a:pPr>
              <a:buNone/>
            </a:pPr>
            <a:r>
              <a:rPr lang="uk-UA" dirty="0" smtClean="0"/>
              <a:t>      Як відомо, одяг, зачіска і прикраси є компонентом зовнішнього вигляду людини і можуть свідчити про її діяльність (військова форма), про національну належність (національний костюм), служити додатковою ознакою віку, характеризувати смаки та звички .</a:t>
            </a:r>
          </a:p>
          <a:p>
            <a:pPr>
              <a:buNone/>
            </a:pP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trexmernye_chelovechki_3d_humans_39614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643314"/>
            <a:ext cx="8358246" cy="3214686"/>
          </a:xfrm>
          <a:prstGeom prst="rect">
            <a:avLst/>
          </a:prstGeom>
        </p:spPr>
      </p:pic>
    </p:spTree>
  </p:cSld>
  <p:clrMapOvr>
    <a:masterClrMapping/>
  </p:clrMapOvr>
  <p:transition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429124" y="1500174"/>
            <a:ext cx="4714876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sz="3200" dirty="0" smtClean="0"/>
              <a:t>Одяг, зовнішній вигляд і манери поводження психолога, на думку О. Бондаренка, повинні відповідати загальноприйнятим у суспільстві стандартам. </a:t>
            </a:r>
          </a:p>
          <a:p>
            <a:pPr>
              <a:buNone/>
            </a:pPr>
            <a:r>
              <a:rPr lang="uk-UA" dirty="0" smtClean="0"/>
              <a:t>  </a:t>
            </a:r>
          </a:p>
          <a:p>
            <a:endParaRPr lang="uk-UA" dirty="0"/>
          </a:p>
        </p:txBody>
      </p:sp>
      <p:pic>
        <p:nvPicPr>
          <p:cNvPr id="5" name="Рисунок 4" descr="bondarenko-aleksandr-fedorov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12" y="1000107"/>
            <a:ext cx="3452836" cy="5179253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5786446" cy="58578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      Зайвий макіяж, занадто яскравий, дорогий, чи, навпаки, надто демократизований одяг, підкреслено офіційний чи недбалий стиль поводження — усе це може свідчити про явну чи неявну особистішу проблему самого фахівця, підриваючи довіру до нього ще до початку спільної роботи. Вираз обличчя, погляд, манери, одяг — усе мусить свідчити про здоровий спосіб життя психолога-консультанта, збалансованість його (її) особистості і вселяти в клієнта впевненість у тому, що йому зможуть допомогти.</a:t>
            </a:r>
            <a:endParaRPr lang="uk-UA" dirty="0"/>
          </a:p>
        </p:txBody>
      </p:sp>
      <p:pic>
        <p:nvPicPr>
          <p:cNvPr id="5" name="Рисунок 4" descr="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7" y="1142984"/>
            <a:ext cx="3357554" cy="5715015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1. Алешина Ю. Е. Индивидуальное и семейное консультирование. — М., 1994.</a:t>
            </a:r>
          </a:p>
          <a:p>
            <a:r>
              <a:rPr lang="uk-UA" dirty="0" smtClean="0"/>
              <a:t>2. Берн Э. Люди, которые играют в игры. — Минск: Современный литератор, 2002.</a:t>
            </a:r>
          </a:p>
          <a:p>
            <a:r>
              <a:rPr lang="uk-UA" dirty="0" smtClean="0"/>
              <a:t>3. Бодалев А. А. Восприятие и понимание человека человеком. — М.: </a:t>
            </a:r>
            <a:r>
              <a:rPr lang="uk-UA" dirty="0" err="1" smtClean="0"/>
              <a:t>МГУ</a:t>
            </a:r>
            <a:r>
              <a:rPr lang="uk-UA" dirty="0" smtClean="0"/>
              <a:t> , 1982.</a:t>
            </a:r>
          </a:p>
          <a:p>
            <a:r>
              <a:rPr lang="uk-UA" dirty="0" smtClean="0"/>
              <a:t>4. Бондаренко О. Ф. Психологічна допомога особистості: Навч. по-сіб. для студ. ст. курсів психол. фак. та від-нь ун-тів. — Харків: Фоліо, 1996.</a:t>
            </a:r>
          </a:p>
          <a:p>
            <a:r>
              <a:rPr lang="uk-UA" dirty="0" smtClean="0"/>
              <a:t>5. Психологическая диагностика: Учеб. пособие / Под ред. К. М. Гу-ревича и Е. М. Борисовой. — М.: Изд-во </a:t>
            </a:r>
            <a:r>
              <a:rPr lang="uk-UA" dirty="0" err="1" smtClean="0"/>
              <a:t>УРАО</a:t>
            </a:r>
            <a:r>
              <a:rPr lang="uk-UA" dirty="0" smtClean="0"/>
              <a:t> , 1997.</a:t>
            </a:r>
          </a:p>
          <a:p>
            <a:endParaRPr lang="uk-UA" dirty="0"/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600" dirty="0" smtClean="0"/>
              <a:t>    </a:t>
            </a:r>
            <a:r>
              <a:rPr lang="uk-UA" sz="6600" dirty="0" smtClean="0">
                <a:solidFill>
                  <a:schemeClr val="accent3">
                    <a:lumMod val="50000"/>
                  </a:schemeClr>
                </a:solidFill>
              </a:rPr>
              <a:t>Дякую за увагу!!!</a:t>
            </a:r>
            <a:endParaRPr lang="uk-UA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285992"/>
            <a:ext cx="3643338" cy="4572008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142843" y="785794"/>
            <a:ext cx="9001157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uk-UA" dirty="0" smtClean="0"/>
              <a:t>Основним методом роботи консультанта, безперечно, є бесіда. Консультативна бесіда, з одного боку, — це метод одержання даних на основі вербальної комунікації, з другого — діагностичний метод, що дозволяє одержати інформацію про внутрішні процеси, суб'єктивні переживання й особливості поводження людини, які не можуть бути виявлені за допомогою об'єктивних методів. І, нарешті, бесіда — це особливий психотерапевтичний засіб установлення контакту.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500570"/>
            <a:ext cx="6786611" cy="235743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8934"/>
            <a:ext cx="9144000" cy="39290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                </a:t>
            </a:r>
          </a:p>
          <a:p>
            <a:pPr>
              <a:buNone/>
            </a:pPr>
            <a:endParaRPr lang="uk-U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   Проведення консультативної бесіди передбачає дотримання спеціальної "технології", до якої входять: </a:t>
            </a:r>
          </a:p>
          <a:p>
            <a:pPr>
              <a:buNone/>
            </a:pPr>
            <a:r>
              <a:rPr lang="uk-UA" dirty="0" smtClean="0"/>
              <a:t>   1) умови взаємодії (час і місце бесіди, оформлення кабінету, одяг тощо); </a:t>
            </a:r>
          </a:p>
          <a:p>
            <a:pPr>
              <a:buNone/>
            </a:pPr>
            <a:r>
              <a:rPr lang="uk-UA" dirty="0" smtClean="0"/>
              <a:t>   2) уміння встановлювати й підтримувати контакт із клієнтом (коректність, уважність, спостережливість і досить високий рівень рефлексії психолога); </a:t>
            </a:r>
          </a:p>
          <a:p>
            <a:pPr>
              <a:buNone/>
            </a:pPr>
            <a:r>
              <a:rPr lang="uk-UA" dirty="0" smtClean="0"/>
              <a:t>   3) активне слухання.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857232"/>
            <a:ext cx="7072362" cy="277319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001156" cy="6500858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</a:t>
            </a:r>
            <a:r>
              <a:rPr lang="uk-UA" sz="6000" dirty="0" smtClean="0"/>
              <a:t>Умови взаємодії: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• Організація місця консультативної бесіди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• Час бесіди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• Одяг та імідж: консультанта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• Організація місця консультативної бесіди</a:t>
            </a:r>
          </a:p>
          <a:p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285860"/>
            <a:ext cx="2428860" cy="535785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0"/>
            <a:ext cx="5500694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                        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      </a:t>
            </a:r>
          </a:p>
          <a:p>
            <a:pPr>
              <a:buNone/>
            </a:pPr>
            <a:r>
              <a:rPr lang="uk-UA" dirty="0" smtClean="0"/>
              <a:t>       У роботі психолога-консультанта не буває дрібниць. І той, хто думає, що розмова в парку — консультація, глибоко помиляється. Людина, що звертається до психолога по допомогу, має почуватися затишно. Вона хоче відчувати не тільки турботу, доброзичливість і розуміння, але й бути у безпеці.   Безперечно, що домінуючими умовами створення такої атмосфери будуть професіоналізм і особисті якості консультанта, та разом з тим важливим фактором є організація робочого місця.</a:t>
            </a:r>
          </a:p>
          <a:p>
            <a:pPr>
              <a:buNone/>
            </a:pP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3428992" cy="542928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На думку Е. Берна, це місце, чи то офіс, чи кімната, призначене для консультування, має бути доступним, але в той же час розташованим осторонь від пожвавленої трасу, щоб ніхто не заважав тим,хто розмовляє. Не можна провести успішного консультування, коли сторонні </a:t>
            </a:r>
          </a:p>
          <a:p>
            <a:pPr>
              <a:buNone/>
            </a:pPr>
            <a:r>
              <a:rPr lang="uk-UA" dirty="0" smtClean="0"/>
              <a:t>постійно входять і виходять з </a:t>
            </a:r>
          </a:p>
          <a:p>
            <a:pPr>
              <a:buNone/>
            </a:pPr>
            <a:r>
              <a:rPr lang="uk-UA" dirty="0" smtClean="0"/>
              <a:t>кімнати чи дзвонить телефон,</a:t>
            </a:r>
          </a:p>
          <a:p>
            <a:pPr>
              <a:buNone/>
            </a:pPr>
            <a:r>
              <a:rPr lang="uk-UA" dirty="0" smtClean="0"/>
              <a:t> що порушує хід думок клієнта.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5" name="Рисунок 4" descr="200px-Erik_Be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286124"/>
            <a:ext cx="3929058" cy="35718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500042"/>
            <a:ext cx="6000760" cy="63579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Отже, кімната має бути досить ізольованою, крім цього, вона мусить бути затишною й обладнаною необхідними меблями, краще в стилі "класик". Зрозуміло, що психолог може поставити у своєму кабінеті розкішні м'які крісла з великою кількістю подушок і подушечок та застелити підлогу білим килимом. Однак уже після перших дощів йому доведеться відмовитися від килима, а після невдалих спроб знайти клієнта серед подушок — і від модних крісел. Тому краще обмежитися розумним мінімумом.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3468695" cy="528641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6286520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</a:t>
            </a:r>
            <a:r>
              <a:rPr lang="uk-UA" sz="6000" dirty="0" smtClean="0"/>
              <a:t>У кабінеті можуть бути два куточки для бесіди: перший — м'які меблі та журнальний столик; другий — кілька напівм'яких стільців і стіл. Також можна задіяти картини і квіти для створення гармонійної, заспокійливої атмосфери. І, звичайно, під рукою у психолога завжди мають бути канцелярське приладдя, графин з водою та одноразові серветки.</a:t>
            </a:r>
          </a:p>
          <a:p>
            <a:pPr>
              <a:buNone/>
            </a:pPr>
            <a:r>
              <a:rPr lang="uk-UA" sz="6000" dirty="0" smtClean="0"/>
              <a:t>      У тому разі, якщо цей варіант недоступний, немає зручних меблів і спеціального приміщення, на думку Ю. Альошиної, консультацію можна успішно провести, спеціально організувавши якусь частину простору, найкраще в кутку, де можна було б розмістити клієнта спиною до дверей, обмеживши його поле зору і, таким чином, максимально зосередивши його на консультанті.</a:t>
            </a:r>
          </a:p>
          <a:p>
            <a:pPr>
              <a:buNone/>
            </a:pPr>
            <a:endParaRPr lang="uk-UA" sz="6000" dirty="0" smtClean="0"/>
          </a:p>
          <a:p>
            <a:pPr>
              <a:buNone/>
            </a:pPr>
            <a:endParaRPr lang="uk-UA" sz="6000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000" dirty="0" smtClean="0"/>
              <a:t>            Час бесіди</a:t>
            </a:r>
          </a:p>
          <a:p>
            <a:pPr>
              <a:buNone/>
            </a:pPr>
            <a:r>
              <a:rPr lang="uk-UA" dirty="0" smtClean="0"/>
              <a:t>    Час є дуже важливою характеристикою консультативної бесіди. Феномен часу можна розглядати з різних боків.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Рисунок 5" descr="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643182"/>
            <a:ext cx="8215370" cy="3983034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740</TotalTime>
  <Words>764</Words>
  <Application>Microsoft Office PowerPoint</Application>
  <PresentationFormat>Экран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Поток</vt:lpstr>
      <vt:lpstr>Основні етапи проведення консультативної бесіди  Київ, 2009 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1.В.Вундт- засновник експериментальної психології. 2.Проблема самореалізації та ієрархії потреб у концепції А.Маслоу. 3.Психоаналіз З.Фрейда.</dc:title>
  <dc:creator>MARINA</dc:creator>
  <cp:lastModifiedBy>Алла Москальова</cp:lastModifiedBy>
  <cp:revision>385</cp:revision>
  <dcterms:created xsi:type="dcterms:W3CDTF">2012-09-18T17:26:29Z</dcterms:created>
  <dcterms:modified xsi:type="dcterms:W3CDTF">2021-12-28T01:52:18Z</dcterms:modified>
</cp:coreProperties>
</file>