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31"/>
  </p:notesMasterIdLst>
  <p:sldIdLst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79" r:id="rId25"/>
    <p:sldId id="281" r:id="rId26"/>
    <p:sldId id="282" r:id="rId27"/>
    <p:sldId id="283" r:id="rId28"/>
    <p:sldId id="285" r:id="rId29"/>
    <p:sldId id="28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54A39-26D7-446A-8D4C-A73CEC3EA91D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D12B-3AE9-4D80-92CC-D555178E3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18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4313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/>
            </a:pPr>
            <a:fld id="{A86FC9AF-D444-4823-896B-D26D1FCC130C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pPr marL="215900" marR="0" lvl="0" indent="-214313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  <a:defRPr/>
              </a:pPr>
              <a:t>27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034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8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04965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4313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/>
            </a:pPr>
            <a:fld id="{C529BAD2-051E-4136-BB05-0EDD0B3333E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pPr marL="215900" marR="0" lvl="0" indent="-214313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  <a:defRPr/>
              </a:pPr>
              <a:t>28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054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6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699955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AF8C-9DB0-44E5-BC78-EF5CBBFA8676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5C8804-B289-406F-BCDC-5CF6EE16E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AF8C-9DB0-44E5-BC78-EF5CBBFA8676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8804-B289-406F-BCDC-5CF6EE16E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AF8C-9DB0-44E5-BC78-EF5CBBFA8676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8804-B289-406F-BCDC-5CF6EE16E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©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O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Tkach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/>
            </a:r>
            <a:b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International Institute of Business</a:t>
            </a:r>
          </a:p>
        </p:txBody>
      </p:sp>
    </p:spTree>
    <p:extLst>
      <p:ext uri="{BB962C8B-B14F-4D97-AF65-F5344CB8AC3E}">
        <p14:creationId xmlns:p14="http://schemas.microsoft.com/office/powerpoint/2010/main" val="2911261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©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O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Tkach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/>
            </a:r>
            <a:b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International Institute of Business</a:t>
            </a:r>
          </a:p>
        </p:txBody>
      </p:sp>
    </p:spTree>
    <p:extLst>
      <p:ext uri="{BB962C8B-B14F-4D97-AF65-F5344CB8AC3E}">
        <p14:creationId xmlns:p14="http://schemas.microsoft.com/office/powerpoint/2010/main" val="3735953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©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O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Tkach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/>
            </a:r>
            <a:b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International Institute of Business</a:t>
            </a:r>
          </a:p>
        </p:txBody>
      </p:sp>
    </p:spTree>
    <p:extLst>
      <p:ext uri="{BB962C8B-B14F-4D97-AF65-F5344CB8AC3E}">
        <p14:creationId xmlns:p14="http://schemas.microsoft.com/office/powerpoint/2010/main" val="3281430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4113" cy="4111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3313" y="1981200"/>
            <a:ext cx="3694112" cy="4111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©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O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Tkach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/>
            </a:r>
            <a:b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International Institute of Business</a:t>
            </a:r>
          </a:p>
        </p:txBody>
      </p:sp>
    </p:spTree>
    <p:extLst>
      <p:ext uri="{BB962C8B-B14F-4D97-AF65-F5344CB8AC3E}">
        <p14:creationId xmlns:p14="http://schemas.microsoft.com/office/powerpoint/2010/main" val="82390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©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O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Tkach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/>
            </a:r>
            <a:b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International Institute of Business</a:t>
            </a:r>
          </a:p>
        </p:txBody>
      </p:sp>
    </p:spTree>
    <p:extLst>
      <p:ext uri="{BB962C8B-B14F-4D97-AF65-F5344CB8AC3E}">
        <p14:creationId xmlns:p14="http://schemas.microsoft.com/office/powerpoint/2010/main" val="2534111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©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O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Tkach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/>
            </a:r>
            <a:b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International Institute of Business</a:t>
            </a:r>
          </a:p>
        </p:txBody>
      </p:sp>
    </p:spTree>
    <p:extLst>
      <p:ext uri="{BB962C8B-B14F-4D97-AF65-F5344CB8AC3E}">
        <p14:creationId xmlns:p14="http://schemas.microsoft.com/office/powerpoint/2010/main" val="1119878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©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O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Tkach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/>
            </a:r>
            <a:b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International Institute of Business</a:t>
            </a:r>
          </a:p>
        </p:txBody>
      </p:sp>
    </p:spTree>
    <p:extLst>
      <p:ext uri="{BB962C8B-B14F-4D97-AF65-F5344CB8AC3E}">
        <p14:creationId xmlns:p14="http://schemas.microsoft.com/office/powerpoint/2010/main" val="1009079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©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O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Tkach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/>
            </a:r>
            <a:b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International Institute of Business</a:t>
            </a:r>
          </a:p>
        </p:txBody>
      </p:sp>
    </p:spTree>
    <p:extLst>
      <p:ext uri="{BB962C8B-B14F-4D97-AF65-F5344CB8AC3E}">
        <p14:creationId xmlns:p14="http://schemas.microsoft.com/office/powerpoint/2010/main" val="37682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AF8C-9DB0-44E5-BC78-EF5CBBFA8676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5C8804-B289-406F-BCDC-5CF6EE16E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©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O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Tkach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/>
            </a:r>
            <a:b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International Institute of Business</a:t>
            </a:r>
          </a:p>
        </p:txBody>
      </p:sp>
    </p:spTree>
    <p:extLst>
      <p:ext uri="{BB962C8B-B14F-4D97-AF65-F5344CB8AC3E}">
        <p14:creationId xmlns:p14="http://schemas.microsoft.com/office/powerpoint/2010/main" val="3592828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©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O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Tkach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/>
            </a:r>
            <a:b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International Institute of Business</a:t>
            </a:r>
          </a:p>
        </p:txBody>
      </p:sp>
    </p:spTree>
    <p:extLst>
      <p:ext uri="{BB962C8B-B14F-4D97-AF65-F5344CB8AC3E}">
        <p14:creationId xmlns:p14="http://schemas.microsoft.com/office/powerpoint/2010/main" val="3563395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3063" y="304800"/>
            <a:ext cx="1884362" cy="5788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3863" cy="5788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©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O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Tkach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/>
            </a:r>
            <a:b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International Institute of Business</a:t>
            </a:r>
          </a:p>
        </p:txBody>
      </p:sp>
    </p:spTree>
    <p:extLst>
      <p:ext uri="{BB962C8B-B14F-4D97-AF65-F5344CB8AC3E}">
        <p14:creationId xmlns:p14="http://schemas.microsoft.com/office/powerpoint/2010/main" val="426636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AF8C-9DB0-44E5-BC78-EF5CBBFA8676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8804-B289-406F-BCDC-5CF6EE16EA8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AF8C-9DB0-44E5-BC78-EF5CBBFA8676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8804-B289-406F-BCDC-5CF6EE16E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AF8C-9DB0-44E5-BC78-EF5CBBFA8676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5C8804-B289-406F-BCDC-5CF6EE16EA8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AF8C-9DB0-44E5-BC78-EF5CBBFA8676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8804-B289-406F-BCDC-5CF6EE16E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AF8C-9DB0-44E5-BC78-EF5CBBFA8676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8804-B289-406F-BCDC-5CF6EE16E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AF8C-9DB0-44E5-BC78-EF5CBBFA8676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8804-B289-406F-BCDC-5CF6EE16E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AF8C-9DB0-44E5-BC78-EF5CBBFA8676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8804-B289-406F-BCDC-5CF6EE16EA8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51AF8C-9DB0-44E5-BC78-EF5CBBFA8676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5C8804-B289-406F-BCDC-5CF6EE16EA8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D6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"/>
          <p:cNvSpPr>
            <a:spLocks noChangeArrowheads="1"/>
          </p:cNvSpPr>
          <p:nvPr/>
        </p:nvSpPr>
        <p:spPr bwMode="auto">
          <a:xfrm>
            <a:off x="885825" y="1843088"/>
            <a:ext cx="8255000" cy="5014912"/>
          </a:xfrm>
          <a:custGeom>
            <a:avLst/>
            <a:gdLst>
              <a:gd name="T0" fmla="*/ 0 w 5184"/>
              <a:gd name="T1" fmla="*/ 2147483646 h 3159"/>
              <a:gd name="T2" fmla="*/ 2147483646 w 5184"/>
              <a:gd name="T3" fmla="*/ 2147483646 h 3159"/>
              <a:gd name="T4" fmla="*/ 2147483646 w 5184"/>
              <a:gd name="T5" fmla="*/ 0 h 3159"/>
              <a:gd name="T6" fmla="*/ 0 w 5184"/>
              <a:gd name="T7" fmla="*/ 0 h 3159"/>
              <a:gd name="T8" fmla="*/ 0 w 5184"/>
              <a:gd name="T9" fmla="*/ 2147483646 h 3159"/>
              <a:gd name="T10" fmla="*/ 0 w 5184"/>
              <a:gd name="T11" fmla="*/ 2147483646 h 31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184" h="3159">
                <a:moveTo>
                  <a:pt x="0" y="3159"/>
                </a:moveTo>
                <a:lnTo>
                  <a:pt x="5184" y="3159"/>
                </a:lnTo>
                <a:lnTo>
                  <a:pt x="5184" y="0"/>
                </a:lnTo>
                <a:lnTo>
                  <a:pt x="0" y="0"/>
                </a:lnTo>
                <a:lnTo>
                  <a:pt x="0" y="3159"/>
                </a:lnTo>
                <a:close/>
              </a:path>
            </a:pathLst>
          </a:custGeom>
          <a:gradFill rotWithShape="0">
            <a:gsLst>
              <a:gs pos="0">
                <a:srgbClr val="EFFBF0"/>
              </a:gs>
              <a:gs pos="100000">
                <a:srgbClr val="C4D6BE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1027" name="Freeform 2"/>
          <p:cNvSpPr>
            <a:spLocks noChangeArrowheads="1"/>
          </p:cNvSpPr>
          <p:nvPr/>
        </p:nvSpPr>
        <p:spPr bwMode="auto">
          <a:xfrm>
            <a:off x="0" y="1844675"/>
            <a:ext cx="900113" cy="5013325"/>
          </a:xfrm>
          <a:custGeom>
            <a:avLst/>
            <a:gdLst>
              <a:gd name="T0" fmla="*/ 0 w 556"/>
              <a:gd name="T1" fmla="*/ 0 h 3159"/>
              <a:gd name="T2" fmla="*/ 0 w 556"/>
              <a:gd name="T3" fmla="*/ 2147483646 h 3159"/>
              <a:gd name="T4" fmla="*/ 2147483646 w 556"/>
              <a:gd name="T5" fmla="*/ 2147483646 h 3159"/>
              <a:gd name="T6" fmla="*/ 2147483646 w 556"/>
              <a:gd name="T7" fmla="*/ 0 h 3159"/>
              <a:gd name="T8" fmla="*/ 0 w 556"/>
              <a:gd name="T9" fmla="*/ 0 h 3159"/>
              <a:gd name="T10" fmla="*/ 0 w 556"/>
              <a:gd name="T11" fmla="*/ 0 h 31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56" h="3159">
                <a:moveTo>
                  <a:pt x="0" y="0"/>
                </a:moveTo>
                <a:lnTo>
                  <a:pt x="0" y="3159"/>
                </a:lnTo>
                <a:lnTo>
                  <a:pt x="556" y="3159"/>
                </a:lnTo>
                <a:lnTo>
                  <a:pt x="556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C4D6BE"/>
              </a:gs>
              <a:gs pos="100000">
                <a:srgbClr val="EFFBF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1028" name="Freeform 3"/>
          <p:cNvSpPr>
            <a:spLocks noChangeArrowheads="1"/>
          </p:cNvSpPr>
          <p:nvPr/>
        </p:nvSpPr>
        <p:spPr bwMode="auto">
          <a:xfrm>
            <a:off x="876300" y="6350"/>
            <a:ext cx="19050" cy="1103313"/>
          </a:xfrm>
          <a:custGeom>
            <a:avLst/>
            <a:gdLst>
              <a:gd name="T0" fmla="*/ 2147483646 w 12"/>
              <a:gd name="T1" fmla="*/ 0 h 695"/>
              <a:gd name="T2" fmla="*/ 0 w 12"/>
              <a:gd name="T3" fmla="*/ 0 h 695"/>
              <a:gd name="T4" fmla="*/ 0 w 12"/>
              <a:gd name="T5" fmla="*/ 2147483646 h 695"/>
              <a:gd name="T6" fmla="*/ 2147483646 w 12"/>
              <a:gd name="T7" fmla="*/ 2147483646 h 695"/>
              <a:gd name="T8" fmla="*/ 2147483646 w 12"/>
              <a:gd name="T9" fmla="*/ 0 h 695"/>
              <a:gd name="T10" fmla="*/ 2147483646 w 12"/>
              <a:gd name="T11" fmla="*/ 0 h 6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" h="695">
                <a:moveTo>
                  <a:pt x="12" y="0"/>
                </a:moveTo>
                <a:lnTo>
                  <a:pt x="0" y="0"/>
                </a:lnTo>
                <a:lnTo>
                  <a:pt x="0" y="695"/>
                </a:lnTo>
                <a:lnTo>
                  <a:pt x="12" y="695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rgbClr val="C4D6BE"/>
              </a:gs>
              <a:gs pos="100000">
                <a:srgbClr val="EFFBF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1029" name="Freeform 4"/>
          <p:cNvSpPr>
            <a:spLocks noChangeArrowheads="1"/>
          </p:cNvSpPr>
          <p:nvPr/>
        </p:nvSpPr>
        <p:spPr bwMode="auto">
          <a:xfrm>
            <a:off x="876300" y="2576513"/>
            <a:ext cx="19050" cy="4281487"/>
          </a:xfrm>
          <a:custGeom>
            <a:avLst/>
            <a:gdLst>
              <a:gd name="T0" fmla="*/ 0 w 12"/>
              <a:gd name="T1" fmla="*/ 2147483646 h 2697"/>
              <a:gd name="T2" fmla="*/ 2147483646 w 12"/>
              <a:gd name="T3" fmla="*/ 2147483646 h 2697"/>
              <a:gd name="T4" fmla="*/ 2147483646 w 12"/>
              <a:gd name="T5" fmla="*/ 0 h 2697"/>
              <a:gd name="T6" fmla="*/ 0 w 12"/>
              <a:gd name="T7" fmla="*/ 0 h 2697"/>
              <a:gd name="T8" fmla="*/ 0 w 12"/>
              <a:gd name="T9" fmla="*/ 2147483646 h 2697"/>
              <a:gd name="T10" fmla="*/ 0 w 12"/>
              <a:gd name="T11" fmla="*/ 2147483646 h 26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" h="2697">
                <a:moveTo>
                  <a:pt x="0" y="2697"/>
                </a:moveTo>
                <a:lnTo>
                  <a:pt x="12" y="2697"/>
                </a:lnTo>
                <a:lnTo>
                  <a:pt x="12" y="0"/>
                </a:lnTo>
                <a:lnTo>
                  <a:pt x="0" y="0"/>
                </a:lnTo>
                <a:lnTo>
                  <a:pt x="0" y="2697"/>
                </a:lnTo>
                <a:close/>
              </a:path>
            </a:pathLst>
          </a:custGeom>
          <a:gradFill rotWithShape="0">
            <a:gsLst>
              <a:gs pos="0">
                <a:srgbClr val="EFFBF0"/>
              </a:gs>
              <a:gs pos="100000">
                <a:srgbClr val="C4D6B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1030" name="Freeform 5"/>
          <p:cNvSpPr>
            <a:spLocks noChangeArrowheads="1"/>
          </p:cNvSpPr>
          <p:nvPr/>
        </p:nvSpPr>
        <p:spPr bwMode="auto">
          <a:xfrm>
            <a:off x="876300" y="2176463"/>
            <a:ext cx="19050" cy="400050"/>
          </a:xfrm>
          <a:custGeom>
            <a:avLst/>
            <a:gdLst>
              <a:gd name="T0" fmla="*/ 0 w 12"/>
              <a:gd name="T1" fmla="*/ 2147483646 h 252"/>
              <a:gd name="T2" fmla="*/ 2147483646 w 12"/>
              <a:gd name="T3" fmla="*/ 2147483646 h 252"/>
              <a:gd name="T4" fmla="*/ 2147483646 w 12"/>
              <a:gd name="T5" fmla="*/ 0 h 252"/>
              <a:gd name="T6" fmla="*/ 0 w 12"/>
              <a:gd name="T7" fmla="*/ 0 h 252"/>
              <a:gd name="T8" fmla="*/ 0 w 12"/>
              <a:gd name="T9" fmla="*/ 2147483646 h 252"/>
              <a:gd name="T10" fmla="*/ 0 w 12"/>
              <a:gd name="T11" fmla="*/ 2147483646 h 2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" h="252">
                <a:moveTo>
                  <a:pt x="0" y="252"/>
                </a:moveTo>
                <a:lnTo>
                  <a:pt x="12" y="252"/>
                </a:lnTo>
                <a:lnTo>
                  <a:pt x="12" y="0"/>
                </a:lnTo>
                <a:lnTo>
                  <a:pt x="0" y="0"/>
                </a:lnTo>
                <a:lnTo>
                  <a:pt x="0" y="252"/>
                </a:lnTo>
                <a:close/>
              </a:path>
            </a:pathLst>
          </a:custGeom>
          <a:gradFill rotWithShape="0">
            <a:gsLst>
              <a:gs pos="0">
                <a:srgbClr val="CCFF99"/>
              </a:gs>
              <a:gs pos="100000">
                <a:srgbClr val="EFFBF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1031" name="Freeform 6"/>
          <p:cNvSpPr>
            <a:spLocks noChangeArrowheads="1"/>
          </p:cNvSpPr>
          <p:nvPr/>
        </p:nvSpPr>
        <p:spPr bwMode="auto">
          <a:xfrm>
            <a:off x="876300" y="1109663"/>
            <a:ext cx="19050" cy="400050"/>
          </a:xfrm>
          <a:custGeom>
            <a:avLst/>
            <a:gdLst>
              <a:gd name="T0" fmla="*/ 2147483646 w 12"/>
              <a:gd name="T1" fmla="*/ 0 h 252"/>
              <a:gd name="T2" fmla="*/ 0 w 12"/>
              <a:gd name="T3" fmla="*/ 0 h 252"/>
              <a:gd name="T4" fmla="*/ 0 w 12"/>
              <a:gd name="T5" fmla="*/ 2147483646 h 252"/>
              <a:gd name="T6" fmla="*/ 2147483646 w 12"/>
              <a:gd name="T7" fmla="*/ 2147483646 h 252"/>
              <a:gd name="T8" fmla="*/ 2147483646 w 12"/>
              <a:gd name="T9" fmla="*/ 0 h 252"/>
              <a:gd name="T10" fmla="*/ 2147483646 w 12"/>
              <a:gd name="T11" fmla="*/ 0 h 2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" h="252">
                <a:moveTo>
                  <a:pt x="12" y="0"/>
                </a:moveTo>
                <a:lnTo>
                  <a:pt x="0" y="0"/>
                </a:lnTo>
                <a:lnTo>
                  <a:pt x="0" y="252"/>
                </a:lnTo>
                <a:lnTo>
                  <a:pt x="12" y="252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rgbClr val="EFFBF0"/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1032" name="Freeform 7"/>
          <p:cNvSpPr>
            <a:spLocks noChangeArrowheads="1"/>
          </p:cNvSpPr>
          <p:nvPr/>
        </p:nvSpPr>
        <p:spPr bwMode="auto">
          <a:xfrm>
            <a:off x="876300" y="1509713"/>
            <a:ext cx="19050" cy="666750"/>
          </a:xfrm>
          <a:custGeom>
            <a:avLst/>
            <a:gdLst>
              <a:gd name="T0" fmla="*/ 0 w 12"/>
              <a:gd name="T1" fmla="*/ 0 h 420"/>
              <a:gd name="T2" fmla="*/ 0 w 12"/>
              <a:gd name="T3" fmla="*/ 2147483646 h 420"/>
              <a:gd name="T4" fmla="*/ 2147483646 w 12"/>
              <a:gd name="T5" fmla="*/ 2147483646 h 420"/>
              <a:gd name="T6" fmla="*/ 2147483646 w 12"/>
              <a:gd name="T7" fmla="*/ 0 h 420"/>
              <a:gd name="T8" fmla="*/ 0 w 12"/>
              <a:gd name="T9" fmla="*/ 0 h 420"/>
              <a:gd name="T10" fmla="*/ 0 w 12"/>
              <a:gd name="T11" fmla="*/ 0 h 4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" h="420">
                <a:moveTo>
                  <a:pt x="0" y="0"/>
                </a:moveTo>
                <a:lnTo>
                  <a:pt x="0" y="420"/>
                </a:lnTo>
                <a:lnTo>
                  <a:pt x="12" y="420"/>
                </a:lnTo>
                <a:lnTo>
                  <a:pt x="12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CCFF99"/>
              </a:gs>
              <a:gs pos="50000">
                <a:srgbClr val="009900"/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1033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06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заглавия щёлкните мышью</a:t>
            </a:r>
          </a:p>
        </p:txBody>
      </p:sp>
      <p:sp>
        <p:nvSpPr>
          <p:cNvPr id="1034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06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2700338" y="6308725"/>
            <a:ext cx="42449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1">
                <a:solidFill>
                  <a:srgbClr val="0066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©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O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Tkach</a:t>
            </a: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/>
            </a:r>
            <a:b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 </a:t>
            </a:r>
            <a:r>
              <a:rPr kumimoji="0" lang="en-US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International Institute of Business</a:t>
            </a:r>
          </a:p>
        </p:txBody>
      </p:sp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3" cstate="print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65850"/>
            <a:ext cx="5762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1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8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rgbClr val="3399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9966"/>
          </a:solidFill>
          <a:latin typeface="Tahoma" panose="020B0604030504040204" pitchFamily="34" charset="0"/>
          <a:ea typeface="Noto Sans CJK SC" charset="0"/>
          <a:cs typeface="Noto Sans CJK SC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9966"/>
          </a:solidFill>
          <a:latin typeface="Tahoma" panose="020B0604030504040204" pitchFamily="34" charset="0"/>
          <a:ea typeface="Noto Sans CJK SC" charset="0"/>
          <a:cs typeface="Noto Sans CJK SC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9966"/>
          </a:solidFill>
          <a:latin typeface="Tahoma" panose="020B0604030504040204" pitchFamily="34" charset="0"/>
          <a:ea typeface="Noto Sans CJK SC" charset="0"/>
          <a:cs typeface="Noto Sans CJK SC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9966"/>
          </a:solidFill>
          <a:latin typeface="Tahoma" panose="020B0604030504040204" pitchFamily="34" charset="0"/>
          <a:ea typeface="Noto Sans CJK SC" charset="0"/>
          <a:cs typeface="Noto Sans CJK SC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9966"/>
          </a:solidFill>
          <a:latin typeface="Tahoma" panose="020B0604030504040204" pitchFamily="34" charset="0"/>
          <a:ea typeface="Noto Sans CJK SC" charset="0"/>
          <a:cs typeface="Noto Sans CJK SC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9966"/>
          </a:solidFill>
          <a:latin typeface="Tahoma" panose="020B0604030504040204" pitchFamily="34" charset="0"/>
          <a:ea typeface="Noto Sans CJK SC" charset="0"/>
          <a:cs typeface="Noto Sans CJK SC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9966"/>
          </a:solidFill>
          <a:latin typeface="Tahoma" panose="020B0604030504040204" pitchFamily="34" charset="0"/>
          <a:ea typeface="Noto Sans CJK SC" charset="0"/>
          <a:cs typeface="Noto Sans CJK SC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9966"/>
          </a:solidFill>
          <a:latin typeface="Tahoma" panose="020B0604030504040204" pitchFamily="34" charset="0"/>
          <a:ea typeface="Noto Sans CJK SC" charset="0"/>
          <a:cs typeface="Noto Sans CJK SC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психологічної культури в управлінському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консультуванні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5811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Доц. Москалева А.С.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Київ-2022 р.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60648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НАЦІОНАЛЬНА АКАДЕМІЯ ПЕДАГОГІЧНИХ НАУК УКРАЇНИ</a:t>
            </a:r>
          </a:p>
          <a:p>
            <a:pPr algn="ctr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ДЕРЖАВНИЙ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ЗАКЛАД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ВИЩОЇ ОСВІТИ У</a:t>
            </a:r>
          </a:p>
          <a:p>
            <a:pPr algn="ctr"/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У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НІВЕРСИТЕТ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МЕНЕДЖМЕНТУ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ОСВІТИ</a:t>
            </a:r>
            <a:endParaRPr lang="uk-UA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2)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фінансовою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   </a:t>
            </a:r>
          </a:p>
          <a:p>
            <a:pPr algn="just"/>
            <a:r>
              <a:rPr lang="ru-RU" dirty="0" smtClean="0"/>
              <a:t>3)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проблем </a:t>
            </a:r>
            <a:r>
              <a:rPr lang="ru-RU" dirty="0" err="1" smtClean="0"/>
              <a:t>управління</a:t>
            </a:r>
            <a:r>
              <a:rPr lang="ru-RU" dirty="0" smtClean="0"/>
              <a:t> маркетингом (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маркетингу, </a:t>
            </a:r>
            <a:r>
              <a:rPr lang="ru-RU" dirty="0" err="1" smtClean="0"/>
              <a:t>обґрунтування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.);</a:t>
            </a:r>
            <a:br>
              <a:rPr lang="ru-RU" dirty="0" smtClean="0"/>
            </a:br>
            <a:r>
              <a:rPr lang="ru-RU" dirty="0" smtClean="0"/>
              <a:t>   </a:t>
            </a:r>
          </a:p>
          <a:p>
            <a:pPr algn="just"/>
            <a:r>
              <a:rPr lang="ru-RU" dirty="0" smtClean="0"/>
              <a:t>4)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проблем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людськими</a:t>
            </a:r>
            <a:r>
              <a:rPr lang="ru-RU" dirty="0" smtClean="0"/>
              <a:t> ресурсами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(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психолого-управлінське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).</a:t>
            </a:r>
            <a:br>
              <a:rPr lang="ru-RU" dirty="0" smtClean="0"/>
            </a:b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психолого-управлінського</a:t>
            </a:r>
            <a:r>
              <a:rPr lang="ru-RU" b="1" dirty="0" smtClean="0"/>
              <a:t> </a:t>
            </a:r>
            <a:r>
              <a:rPr lang="ru-RU" b="1" dirty="0" err="1" smtClean="0"/>
              <a:t>консультування</a:t>
            </a:r>
            <a:r>
              <a:rPr lang="ru-RU" b="1" dirty="0" smtClean="0"/>
              <a:t>. </a:t>
            </a:r>
          </a:p>
          <a:p>
            <a:pPr algn="just"/>
            <a:r>
              <a:rPr lang="ru-RU" dirty="0" smtClean="0"/>
              <a:t>Як вид </a:t>
            </a:r>
            <a:r>
              <a:rPr lang="ru-RU" dirty="0" err="1" smtClean="0"/>
              <a:t>управлінського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,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реалізує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err="1" smtClean="0"/>
              <a:t>керівникам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, </a:t>
            </a:r>
            <a:r>
              <a:rPr lang="ru-RU" dirty="0" err="1" smtClean="0"/>
              <a:t>кар'єри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, </a:t>
            </a:r>
            <a:r>
              <a:rPr lang="ru-RU" dirty="0" err="1" smtClean="0"/>
              <a:t>комплектування</a:t>
            </a:r>
            <a:r>
              <a:rPr lang="ru-RU" dirty="0" smtClean="0"/>
              <a:t> </a:t>
            </a:r>
            <a:r>
              <a:rPr lang="ru-RU" dirty="0" err="1" smtClean="0"/>
              <a:t>штатів</a:t>
            </a:r>
            <a:r>
              <a:rPr lang="ru-RU" dirty="0" smtClean="0"/>
              <a:t>, </a:t>
            </a:r>
            <a:r>
              <a:rPr lang="ru-RU" dirty="0" err="1" smtClean="0"/>
              <a:t>розвитку</a:t>
            </a:r>
            <a:r>
              <a:rPr lang="ru-RU" dirty="0" smtClean="0"/>
              <a:t> кадрового </a:t>
            </a:r>
            <a:r>
              <a:rPr lang="ru-RU" dirty="0" err="1" smtClean="0"/>
              <a:t>потенціалу</a:t>
            </a:r>
            <a:r>
              <a:rPr lang="ru-RU" dirty="0" smtClean="0"/>
              <a:t>,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на </a:t>
            </a:r>
            <a:r>
              <a:rPr lang="ru-RU" dirty="0" err="1" smtClean="0"/>
              <a:t>керівні</a:t>
            </a:r>
            <a:r>
              <a:rPr lang="ru-RU" dirty="0" smtClean="0"/>
              <a:t> посади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Психолого-</a:t>
            </a:r>
            <a:r>
              <a:rPr lang="ru-RU" dirty="0" err="1" smtClean="0"/>
              <a:t>управлінське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несе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психологічне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»</a:t>
            </a:r>
            <a:r>
              <a:rPr lang="ru-RU" dirty="0" smtClean="0"/>
              <a:t>,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об'єктом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та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людський</a:t>
            </a:r>
            <a:r>
              <a:rPr lang="ru-RU" dirty="0" smtClean="0"/>
              <a:t> </a:t>
            </a:r>
            <a:r>
              <a:rPr lang="ru-RU" dirty="0" err="1" smtClean="0"/>
              <a:t>чинник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людей з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індивідуально-психологічними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так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управлінської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та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підготовлені</a:t>
            </a:r>
            <a:r>
              <a:rPr lang="ru-RU" dirty="0" smtClean="0"/>
              <a:t> </a:t>
            </a:r>
            <a:r>
              <a:rPr lang="ru-RU" dirty="0" err="1" smtClean="0"/>
              <a:t>фахівці</a:t>
            </a:r>
            <a:r>
              <a:rPr lang="ru-RU" dirty="0" smtClean="0"/>
              <a:t> — </a:t>
            </a:r>
            <a:r>
              <a:rPr lang="ru-RU" dirty="0" err="1" smtClean="0"/>
              <a:t>психологи-консультанти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покликані</a:t>
            </a:r>
            <a:r>
              <a:rPr lang="ru-RU" dirty="0" smtClean="0"/>
              <a:t> </a:t>
            </a:r>
            <a:r>
              <a:rPr lang="ru-RU" dirty="0" err="1" smtClean="0"/>
              <a:t>надавати</a:t>
            </a:r>
            <a:r>
              <a:rPr lang="ru-RU" dirty="0" smtClean="0"/>
              <a:t> </a:t>
            </a:r>
            <a:r>
              <a:rPr lang="ru-RU" dirty="0" err="1" smtClean="0"/>
              <a:t>психологічну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 err="1" smtClean="0"/>
              <a:t>здоровим</a:t>
            </a:r>
            <a:r>
              <a:rPr lang="ru-RU" dirty="0" smtClean="0"/>
              <a:t> людям у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життєвих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   До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компетенції</a:t>
            </a:r>
            <a:r>
              <a:rPr lang="ru-RU" dirty="0" smtClean="0"/>
              <a:t> </a:t>
            </a:r>
            <a:r>
              <a:rPr lang="ru-RU" dirty="0" err="1" smtClean="0"/>
              <a:t>консультантів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посадового</a:t>
            </a:r>
            <a:r>
              <a:rPr lang="ru-RU" dirty="0" smtClean="0"/>
              <a:t> </a:t>
            </a:r>
            <a:r>
              <a:rPr lang="ru-RU" dirty="0" err="1" smtClean="0"/>
              <a:t>просування</a:t>
            </a:r>
            <a:r>
              <a:rPr lang="ru-RU" dirty="0" smtClean="0"/>
              <a:t> належать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кар'єри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з'ясувати</a:t>
            </a:r>
            <a:r>
              <a:rPr lang="ru-RU" dirty="0" smtClean="0"/>
              <a:t> </a:t>
            </a:r>
            <a:r>
              <a:rPr lang="ru-RU" dirty="0" err="1" smtClean="0"/>
              <a:t>кар'єрні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та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, </a:t>
            </a:r>
            <a:r>
              <a:rPr lang="ru-RU" dirty="0" err="1" smtClean="0"/>
              <a:t>засвоїти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методики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найоптимальніших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;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готовність</a:t>
            </a:r>
            <a:r>
              <a:rPr lang="ru-RU" dirty="0" smtClean="0"/>
              <a:t> до </a:t>
            </a:r>
            <a:r>
              <a:rPr lang="ru-RU" dirty="0" err="1" smtClean="0"/>
              <a:t>оновлення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</a:t>
            </a:r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соціально-психологічного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кадрів</a:t>
            </a:r>
            <a:r>
              <a:rPr lang="ru-RU" dirty="0" smtClean="0"/>
              <a:t>, </a:t>
            </a: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проблем, </a:t>
            </a:r>
            <a:r>
              <a:rPr lang="ru-RU" dirty="0" err="1" smtClean="0"/>
              <a:t>які</a:t>
            </a:r>
            <a:r>
              <a:rPr lang="ru-RU" dirty="0" smtClean="0"/>
              <a:t> вона </a:t>
            </a:r>
            <a:r>
              <a:rPr lang="ru-RU" dirty="0" err="1" smtClean="0"/>
              <a:t>вирішує</a:t>
            </a:r>
            <a:r>
              <a:rPr lang="ru-RU" dirty="0" smtClean="0"/>
              <a:t>, </a:t>
            </a:r>
            <a:r>
              <a:rPr lang="ru-RU" dirty="0" err="1" smtClean="0"/>
              <a:t>досягається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індивідуальному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консультуванню</a:t>
            </a:r>
            <a:r>
              <a:rPr lang="ru-RU" dirty="0" smtClean="0"/>
              <a:t>, </a:t>
            </a:r>
            <a:r>
              <a:rPr lang="ru-RU" dirty="0" err="1" smtClean="0"/>
              <a:t>соціально-психологічній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групою</a:t>
            </a:r>
            <a:r>
              <a:rPr lang="ru-RU" dirty="0" smtClean="0"/>
              <a:t>, </a:t>
            </a:r>
            <a:r>
              <a:rPr lang="ru-RU" dirty="0" err="1" smtClean="0"/>
              <a:t>психодіагностичному</a:t>
            </a:r>
            <a:r>
              <a:rPr lang="ru-RU" dirty="0" smtClean="0"/>
              <a:t> та </a:t>
            </a:r>
            <a:r>
              <a:rPr lang="ru-RU" dirty="0" err="1" smtClean="0"/>
              <a:t>психокорекційному</a:t>
            </a:r>
            <a:r>
              <a:rPr lang="ru-RU" dirty="0" smtClean="0"/>
              <a:t> </a:t>
            </a:r>
            <a:r>
              <a:rPr lang="ru-RU" dirty="0" err="1" smtClean="0"/>
              <a:t>забезпеченню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управлінського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На кожному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 (</a:t>
            </a:r>
            <a:r>
              <a:rPr lang="ru-RU" dirty="0" err="1" smtClean="0"/>
              <a:t>індивідуальному</a:t>
            </a:r>
            <a:r>
              <a:rPr lang="ru-RU" dirty="0" smtClean="0"/>
              <a:t>, </a:t>
            </a:r>
            <a:r>
              <a:rPr lang="ru-RU" dirty="0" err="1" smtClean="0"/>
              <a:t>груповому</a:t>
            </a:r>
            <a:r>
              <a:rPr lang="ru-RU" dirty="0" smtClean="0"/>
              <a:t>)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ефективних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, </a:t>
            </a:r>
            <a:r>
              <a:rPr lang="ru-RU" dirty="0" err="1" smtClean="0"/>
              <a:t>покликаного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об'єкта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(</a:t>
            </a:r>
            <a:r>
              <a:rPr lang="ru-RU" dirty="0" err="1" smtClean="0"/>
              <a:t>комунікативної</a:t>
            </a:r>
            <a:r>
              <a:rPr lang="ru-RU" dirty="0" smtClean="0"/>
              <a:t> </a:t>
            </a:r>
            <a:r>
              <a:rPr lang="ru-RU" dirty="0" err="1" smtClean="0"/>
              <a:t>компетентності</a:t>
            </a:r>
            <a:r>
              <a:rPr lang="ru-RU" dirty="0" smtClean="0"/>
              <a:t>, </a:t>
            </a:r>
            <a:r>
              <a:rPr lang="ru-RU" dirty="0" err="1" smtClean="0"/>
              <a:t>спостережливості</a:t>
            </a:r>
            <a:r>
              <a:rPr lang="ru-RU" dirty="0" smtClean="0"/>
              <a:t>, </a:t>
            </a:r>
            <a:r>
              <a:rPr lang="ru-RU" dirty="0" err="1" smtClean="0"/>
              <a:t>сенситивності</a:t>
            </a:r>
            <a:r>
              <a:rPr lang="ru-RU" dirty="0" smtClean="0"/>
              <a:t>, </a:t>
            </a:r>
            <a:r>
              <a:rPr lang="ru-RU" dirty="0" err="1" smtClean="0"/>
              <a:t>рівня</a:t>
            </a:r>
            <a:r>
              <a:rPr lang="ru-RU" dirty="0" smtClean="0"/>
              <a:t> духовного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 та </a:t>
            </a:r>
            <a:r>
              <a:rPr lang="ru-RU" dirty="0" err="1" smtClean="0"/>
              <a:t>навичок</a:t>
            </a:r>
            <a:r>
              <a:rPr lang="ru-RU" dirty="0" smtClean="0"/>
              <a:t>,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естетичного</a:t>
            </a:r>
            <a:r>
              <a:rPr lang="ru-RU" dirty="0" smtClean="0"/>
              <a:t> </a:t>
            </a:r>
            <a:r>
              <a:rPr lang="ru-RU" dirty="0" err="1" smtClean="0"/>
              <a:t>сприймання</a:t>
            </a:r>
            <a:r>
              <a:rPr lang="ru-RU" dirty="0" smtClean="0"/>
              <a:t> </a:t>
            </a:r>
            <a:r>
              <a:rPr lang="ru-RU" dirty="0" err="1" smtClean="0"/>
              <a:t>дійсності</a:t>
            </a:r>
            <a:r>
              <a:rPr lang="ru-RU" dirty="0" smtClean="0"/>
              <a:t>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err="1" smtClean="0"/>
              <a:t>Консультування</a:t>
            </a:r>
            <a:r>
              <a:rPr lang="ru-RU" dirty="0" smtClean="0"/>
              <a:t> повинно </a:t>
            </a:r>
            <a:r>
              <a:rPr lang="ru-RU" dirty="0" err="1" smtClean="0"/>
              <a:t>враховувати</a:t>
            </a:r>
            <a:r>
              <a:rPr lang="ru-RU" dirty="0" smtClean="0"/>
              <a:t> </a:t>
            </a:r>
            <a:r>
              <a:rPr lang="ru-RU" dirty="0" err="1" smtClean="0"/>
              <a:t>взаємозв'язок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та </a:t>
            </a:r>
            <a:r>
              <a:rPr lang="ru-RU" dirty="0" err="1" smtClean="0"/>
              <a:t>управлінської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норм, </a:t>
            </a:r>
            <a:r>
              <a:rPr lang="ru-RU" dirty="0" err="1" smtClean="0"/>
              <a:t>цінностей</a:t>
            </a:r>
            <a:r>
              <a:rPr lang="ru-RU" dirty="0" smtClean="0"/>
              <a:t>, правил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ритуалів</a:t>
            </a:r>
            <a:r>
              <a:rPr lang="ru-RU" dirty="0" smtClean="0"/>
              <a:t>, </a:t>
            </a:r>
            <a:r>
              <a:rPr lang="ru-RU" dirty="0" err="1" smtClean="0"/>
              <a:t>традицій</a:t>
            </a:r>
            <a:r>
              <a:rPr lang="ru-RU" dirty="0" smtClean="0"/>
              <a:t>, </a:t>
            </a:r>
            <a:r>
              <a:rPr lang="ru-RU" dirty="0" err="1" smtClean="0"/>
              <a:t>заборон</a:t>
            </a:r>
            <a:r>
              <a:rPr lang="ru-RU" dirty="0" smtClean="0"/>
              <a:t>, </a:t>
            </a:r>
            <a:r>
              <a:rPr lang="ru-RU" dirty="0" err="1" smtClean="0"/>
              <a:t>стилів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звичок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Виктория\Desktop\yak-provesti-na-sobi-psihologichne-konsultuvann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714752"/>
            <a:ext cx="5500725" cy="285114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На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err="1" smtClean="0"/>
              <a:t>специфічні</a:t>
            </a:r>
            <a:r>
              <a:rPr lang="ru-RU" dirty="0" smtClean="0"/>
              <a:t> </a:t>
            </a:r>
            <a:r>
              <a:rPr lang="ru-RU" dirty="0" err="1" smtClean="0"/>
              <a:t>культурні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: </a:t>
            </a:r>
            <a:r>
              <a:rPr lang="ru-RU" dirty="0" err="1" smtClean="0"/>
              <a:t>місія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критерії</a:t>
            </a:r>
            <a:r>
              <a:rPr lang="ru-RU" dirty="0" smtClean="0"/>
              <a:t> та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система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, стиль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, роль </a:t>
            </a:r>
            <a:r>
              <a:rPr lang="ru-RU" dirty="0" err="1" smtClean="0"/>
              <a:t>жінок</a:t>
            </a:r>
            <a:r>
              <a:rPr lang="ru-RU" dirty="0" smtClean="0"/>
              <a:t> у </a:t>
            </a:r>
            <a:r>
              <a:rPr lang="ru-RU" dirty="0" err="1" smtClean="0"/>
              <a:t>керівництві</a:t>
            </a:r>
            <a:r>
              <a:rPr lang="ru-RU" dirty="0" smtClean="0"/>
              <a:t>, </a:t>
            </a:r>
            <a:r>
              <a:rPr lang="ru-RU" dirty="0" err="1" smtClean="0"/>
              <a:t>критерії</a:t>
            </a:r>
            <a:r>
              <a:rPr lang="ru-RU" dirty="0" smtClean="0"/>
              <a:t> </a:t>
            </a:r>
            <a:r>
              <a:rPr lang="ru-RU" dirty="0" err="1" smtClean="0"/>
              <a:t>відбору</a:t>
            </a:r>
            <a:r>
              <a:rPr lang="ru-RU" dirty="0" smtClean="0"/>
              <a:t> на </a:t>
            </a:r>
            <a:r>
              <a:rPr lang="ru-RU" dirty="0" err="1" smtClean="0"/>
              <a:t>керівну</a:t>
            </a:r>
            <a:r>
              <a:rPr lang="ru-RU" dirty="0" smtClean="0"/>
              <a:t> посаду, стиль </a:t>
            </a:r>
            <a:r>
              <a:rPr lang="ru-RU" dirty="0" err="1" smtClean="0"/>
              <a:t>керівництва</a:t>
            </a:r>
            <a:r>
              <a:rPr lang="ru-RU" dirty="0" smtClean="0"/>
              <a:t>, </a:t>
            </a:r>
            <a:r>
              <a:rPr lang="ru-RU" dirty="0" err="1" smtClean="0"/>
              <a:t>форми</a:t>
            </a:r>
            <a:r>
              <a:rPr lang="ru-RU" dirty="0" smtClean="0"/>
              <a:t> контролю, </a:t>
            </a:r>
            <a:r>
              <a:rPr lang="ru-RU" dirty="0" err="1" smtClean="0"/>
              <a:t>дисципліна</a:t>
            </a:r>
            <a:r>
              <a:rPr lang="ru-RU" dirty="0" smtClean="0"/>
              <a:t>, схема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,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конфліктів</a:t>
            </a:r>
            <a:r>
              <a:rPr lang="ru-RU" dirty="0" smtClean="0"/>
              <a:t>,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</a:p>
          <a:p>
            <a:pPr algn="just"/>
            <a:r>
              <a:rPr lang="ru-RU" dirty="0" smtClean="0"/>
              <a:t>Тому при </a:t>
            </a:r>
            <a:r>
              <a:rPr lang="ru-RU" dirty="0" err="1" smtClean="0"/>
              <a:t>виборі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,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дбати</a:t>
            </a:r>
            <a:r>
              <a:rPr lang="ru-RU" dirty="0" smtClean="0"/>
              <a:t> про </a:t>
            </a:r>
            <a:r>
              <a:rPr lang="ru-RU" dirty="0" err="1" smtClean="0"/>
              <a:t>взаємозв'язок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 Без </a:t>
            </a:r>
            <a:r>
              <a:rPr lang="ru-RU" dirty="0" err="1" smtClean="0"/>
              <a:t>цього</a:t>
            </a:r>
            <a:r>
              <a:rPr lang="ru-RU" dirty="0" smtClean="0"/>
              <a:t> не </a:t>
            </a:r>
            <a:r>
              <a:rPr lang="ru-RU" dirty="0" err="1" smtClean="0"/>
              <a:t>домогтися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,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управлінської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   </a:t>
            </a:r>
            <a:r>
              <a:rPr lang="ru-RU" dirty="0" err="1" smtClean="0"/>
              <a:t>Ефективному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підвищенню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система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.</a:t>
            </a:r>
          </a:p>
          <a:p>
            <a:pPr algn="just"/>
            <a:r>
              <a:rPr lang="ru-RU" b="1" i="1" dirty="0" smtClean="0"/>
              <a:t>   </a:t>
            </a:r>
            <a:r>
              <a:rPr lang="ru-RU" b="1" i="1" dirty="0" err="1" smtClean="0"/>
              <a:t>Консультування</a:t>
            </a:r>
            <a:r>
              <a:rPr lang="ru-RU" i="1" dirty="0" smtClean="0"/>
              <a:t> (лат. </a:t>
            </a:r>
            <a:r>
              <a:rPr lang="ru-RU" i="1" dirty="0" err="1" smtClean="0"/>
              <a:t>consultatio</a:t>
            </a:r>
            <a:r>
              <a:rPr lang="ru-RU" i="1" dirty="0" smtClean="0"/>
              <a:t> — </a:t>
            </a:r>
            <a:r>
              <a:rPr lang="ru-RU" i="1" dirty="0" err="1" smtClean="0"/>
              <a:t>звертання</a:t>
            </a:r>
            <a:r>
              <a:rPr lang="ru-RU" i="1" dirty="0" smtClean="0"/>
              <a:t> за </a:t>
            </a:r>
            <a:r>
              <a:rPr lang="ru-RU" i="1" dirty="0" err="1" smtClean="0"/>
              <a:t>порадою</a:t>
            </a:r>
            <a:r>
              <a:rPr lang="ru-RU" i="1" dirty="0" smtClean="0"/>
              <a:t>) — </a:t>
            </a:r>
            <a:r>
              <a:rPr lang="ru-RU" i="1" dirty="0" err="1" smtClean="0"/>
              <a:t>спеціально</a:t>
            </a:r>
            <a:r>
              <a:rPr lang="ru-RU" i="1" dirty="0" smtClean="0"/>
              <a:t> </a:t>
            </a:r>
            <a:r>
              <a:rPr lang="ru-RU" i="1" dirty="0" err="1" smtClean="0"/>
              <a:t>організований</a:t>
            </a:r>
            <a:r>
              <a:rPr lang="ru-RU" i="1" dirty="0" smtClean="0"/>
              <a:t> </a:t>
            </a:r>
            <a:r>
              <a:rPr lang="ru-RU" i="1" dirty="0" err="1" smtClean="0"/>
              <a:t>процес</a:t>
            </a:r>
            <a:r>
              <a:rPr lang="ru-RU" i="1" dirty="0" smtClean="0"/>
              <a:t> </a:t>
            </a:r>
            <a:r>
              <a:rPr lang="ru-RU" i="1" dirty="0" err="1" smtClean="0"/>
              <a:t>спілкування</a:t>
            </a:r>
            <a:r>
              <a:rPr lang="ru-RU" i="1" dirty="0" smtClean="0"/>
              <a:t> психолога-консультанта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керівником</a:t>
            </a:r>
            <a:r>
              <a:rPr lang="ru-RU" i="1" dirty="0" smtClean="0"/>
              <a:t>, </a:t>
            </a:r>
            <a:r>
              <a:rPr lang="ru-RU" i="1" dirty="0" err="1" smtClean="0"/>
              <a:t>групою</a:t>
            </a:r>
            <a:r>
              <a:rPr lang="ru-RU" i="1" dirty="0" smtClean="0"/>
              <a:t> </a:t>
            </a:r>
            <a:r>
              <a:rPr lang="ru-RU" i="1" dirty="0" err="1" smtClean="0"/>
              <a:t>службовців</a:t>
            </a:r>
            <a:r>
              <a:rPr lang="ru-RU" i="1" dirty="0" smtClean="0"/>
              <a:t>, </a:t>
            </a:r>
            <a:r>
              <a:rPr lang="ru-RU" i="1" dirty="0" err="1" smtClean="0"/>
              <a:t>спрямований</a:t>
            </a:r>
            <a:r>
              <a:rPr lang="ru-RU" i="1" dirty="0" smtClean="0"/>
              <a:t> на </a:t>
            </a:r>
            <a:r>
              <a:rPr lang="ru-RU" i="1" dirty="0" err="1" smtClean="0"/>
              <a:t>розгортання</a:t>
            </a:r>
            <a:r>
              <a:rPr lang="ru-RU" i="1" dirty="0" smtClean="0"/>
              <a:t> та </a:t>
            </a:r>
            <a:r>
              <a:rPr lang="ru-RU" i="1" dirty="0" err="1" smtClean="0"/>
              <a:t>просування</a:t>
            </a:r>
            <a:r>
              <a:rPr lang="ru-RU" i="1" dirty="0" smtClean="0"/>
              <a:t> </a:t>
            </a:r>
            <a:r>
              <a:rPr lang="ru-RU" i="1" dirty="0" err="1" smtClean="0"/>
              <a:t>можливих</a:t>
            </a:r>
            <a:r>
              <a:rPr lang="ru-RU" i="1" dirty="0" smtClean="0"/>
              <a:t> для них </a:t>
            </a:r>
            <a:r>
              <a:rPr lang="ru-RU" i="1" dirty="0" err="1" smtClean="0"/>
              <a:t>змін</a:t>
            </a:r>
            <a:r>
              <a:rPr lang="ru-RU" i="1" dirty="0" smtClean="0"/>
              <a:t> у </a:t>
            </a:r>
            <a:r>
              <a:rPr lang="ru-RU" i="1" dirty="0" err="1" smtClean="0"/>
              <a:t>певний</a:t>
            </a:r>
            <a:r>
              <a:rPr lang="ru-RU" i="1" dirty="0" smtClean="0"/>
              <a:t> </a:t>
            </a:r>
            <a:r>
              <a:rPr lang="ru-RU" i="1" dirty="0" err="1" smtClean="0"/>
              <a:t>період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       </a:t>
            </a:r>
            <a:r>
              <a:rPr lang="ru-RU" dirty="0" err="1" smtClean="0"/>
              <a:t>Персональне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особливу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приділяє</a:t>
            </a:r>
            <a:r>
              <a:rPr lang="ru-RU" dirty="0" smtClean="0"/>
              <a:t> </a:t>
            </a:r>
            <a:r>
              <a:rPr lang="ru-RU" dirty="0" err="1" smtClean="0"/>
              <a:t>профілактиці</a:t>
            </a:r>
            <a:r>
              <a:rPr lang="ru-RU" dirty="0" smtClean="0"/>
              <a:t> </a:t>
            </a:r>
            <a:r>
              <a:rPr lang="ru-RU" dirty="0" err="1" smtClean="0"/>
              <a:t>регресивного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, </a:t>
            </a:r>
            <a:r>
              <a:rPr lang="ru-RU" dirty="0" err="1" smtClean="0"/>
              <a:t>запобіганню</a:t>
            </a:r>
            <a:r>
              <a:rPr lang="ru-RU" dirty="0" smtClean="0"/>
              <a:t> </a:t>
            </a:r>
            <a:r>
              <a:rPr lang="ru-RU" dirty="0" err="1" smtClean="0"/>
              <a:t>професійній</a:t>
            </a:r>
            <a:r>
              <a:rPr lang="ru-RU" dirty="0" smtClean="0"/>
              <a:t> </a:t>
            </a:r>
            <a:r>
              <a:rPr lang="ru-RU" dirty="0" err="1" smtClean="0"/>
              <a:t>управлінській</a:t>
            </a:r>
            <a:r>
              <a:rPr lang="ru-RU" dirty="0" smtClean="0"/>
              <a:t> </a:t>
            </a:r>
            <a:r>
              <a:rPr lang="ru-RU" dirty="0" err="1" smtClean="0"/>
              <a:t>деформації</a:t>
            </a:r>
            <a:r>
              <a:rPr lang="ru-RU" dirty="0" smtClean="0"/>
              <a:t>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корекція</a:t>
            </a:r>
            <a:r>
              <a:rPr lang="ru-RU" dirty="0" smtClean="0"/>
              <a:t> </a:t>
            </a:r>
            <a:r>
              <a:rPr lang="ru-RU" dirty="0" err="1" smtClean="0"/>
              <a:t>індивідуальної</a:t>
            </a:r>
            <a:r>
              <a:rPr lang="ru-RU" dirty="0" smtClean="0"/>
              <a:t> </a:t>
            </a:r>
            <a:r>
              <a:rPr lang="ru-RU" dirty="0" err="1" smtClean="0"/>
              <a:t>управлінської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, як </a:t>
            </a:r>
            <a:r>
              <a:rPr lang="ru-RU" dirty="0" err="1" smtClean="0"/>
              <a:t>підтверджують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, у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ru-RU" dirty="0" smtClean="0"/>
              <a:t> </a:t>
            </a:r>
            <a:r>
              <a:rPr lang="ru-RU" dirty="0" err="1" smtClean="0"/>
              <a:t>управлінського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</a:t>
            </a:r>
            <a:r>
              <a:rPr lang="ru-RU" dirty="0" err="1" smtClean="0"/>
              <a:t>розкриття</a:t>
            </a:r>
            <a:r>
              <a:rPr lang="ru-RU" dirty="0" smtClean="0"/>
              <a:t> перед ним </a:t>
            </a:r>
            <a:r>
              <a:rPr lang="ru-RU" dirty="0" err="1" smtClean="0"/>
              <a:t>зумовлених</a:t>
            </a:r>
            <a:r>
              <a:rPr lang="ru-RU" dirty="0" smtClean="0"/>
              <a:t> </a:t>
            </a:r>
            <a:r>
              <a:rPr lang="ru-RU" dirty="0" err="1" smtClean="0"/>
              <a:t>системним</a:t>
            </a:r>
            <a:r>
              <a:rPr lang="ru-RU" dirty="0" smtClean="0"/>
              <a:t> </a:t>
            </a:r>
            <a:r>
              <a:rPr lang="ru-RU" dirty="0" err="1" smtClean="0"/>
              <a:t>оточенням</a:t>
            </a:r>
            <a:r>
              <a:rPr lang="ru-RU" dirty="0" smtClean="0"/>
              <a:t> перспектив </a:t>
            </a:r>
            <a:r>
              <a:rPr lang="ru-RU" dirty="0" err="1" smtClean="0"/>
              <a:t>особистісної</a:t>
            </a:r>
            <a:r>
              <a:rPr lang="ru-RU" dirty="0" smtClean="0"/>
              <a:t> </a:t>
            </a:r>
            <a:r>
              <a:rPr lang="ru-RU" dirty="0" err="1" smtClean="0"/>
              <a:t>регресії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неефективним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недоцільним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персонального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виокремилися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персональних</a:t>
            </a:r>
            <a:r>
              <a:rPr lang="ru-RU" dirty="0" smtClean="0"/>
              <a:t> </a:t>
            </a:r>
            <a:r>
              <a:rPr lang="ru-RU" dirty="0" err="1" smtClean="0"/>
              <a:t>консультацій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  1. </a:t>
            </a:r>
            <a:r>
              <a:rPr lang="ru-RU" dirty="0" err="1" smtClean="0"/>
              <a:t>Пасивне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. </a:t>
            </a:r>
            <a:r>
              <a:rPr lang="ru-RU" dirty="0" err="1" smtClean="0"/>
              <a:t>Передумовою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</a:t>
            </a:r>
            <a:r>
              <a:rPr lang="ru-RU" dirty="0" err="1" smtClean="0"/>
              <a:t>висловитися</a:t>
            </a:r>
            <a:r>
              <a:rPr lang="ru-RU" dirty="0" smtClean="0"/>
              <a:t> про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,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співучасть</a:t>
            </a:r>
            <a:r>
              <a:rPr lang="ru-RU" dirty="0" smtClean="0"/>
              <a:t>, </a:t>
            </a:r>
            <a:r>
              <a:rPr lang="ru-RU" dirty="0" err="1" smtClean="0"/>
              <a:t>підтримку</a:t>
            </a:r>
            <a:r>
              <a:rPr lang="ru-RU" dirty="0" smtClean="0"/>
              <a:t>, </a:t>
            </a:r>
            <a:r>
              <a:rPr lang="ru-RU" dirty="0" err="1" smtClean="0"/>
              <a:t>визнання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справді</a:t>
            </a:r>
            <a:r>
              <a:rPr lang="ru-RU" dirty="0" smtClean="0"/>
              <a:t> </a:t>
            </a:r>
            <a:r>
              <a:rPr lang="ru-RU" dirty="0" err="1" smtClean="0"/>
              <a:t>суттєвими</a:t>
            </a:r>
            <a:r>
              <a:rPr lang="ru-RU" dirty="0" smtClean="0"/>
              <a:t>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монологу </a:t>
            </a:r>
            <a:r>
              <a:rPr lang="ru-RU" dirty="0" err="1" smtClean="0"/>
              <a:t>керівника</a:t>
            </a:r>
            <a:r>
              <a:rPr lang="ru-RU" dirty="0" smtClean="0"/>
              <a:t>, а роль психолога </a:t>
            </a:r>
            <a:r>
              <a:rPr lang="ru-RU" dirty="0" err="1" smtClean="0"/>
              <a:t>зводиться</a:t>
            </a:r>
            <a:r>
              <a:rPr lang="ru-RU" dirty="0" smtClean="0"/>
              <a:t> до </a:t>
            </a:r>
            <a:r>
              <a:rPr lang="ru-RU" dirty="0" err="1" smtClean="0"/>
              <a:t>уважного</a:t>
            </a:r>
            <a:r>
              <a:rPr lang="ru-RU" dirty="0" smtClean="0"/>
              <a:t> </a:t>
            </a:r>
            <a:r>
              <a:rPr lang="ru-RU" dirty="0" err="1" smtClean="0"/>
              <a:t>вислуховування</a:t>
            </a:r>
            <a:r>
              <a:rPr lang="ru-RU" dirty="0" smtClean="0"/>
              <a:t> та </a:t>
            </a:r>
            <a:r>
              <a:rPr lang="ru-RU" dirty="0" err="1" smtClean="0"/>
              <a:t>вмілої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бесіди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 2. </a:t>
            </a:r>
            <a:r>
              <a:rPr lang="ru-RU" dirty="0" err="1" smtClean="0"/>
              <a:t>Цілеспрямоване</a:t>
            </a:r>
            <a:r>
              <a:rPr lang="ru-RU" dirty="0" smtClean="0"/>
              <a:t> </a:t>
            </a:r>
            <a:r>
              <a:rPr lang="ru-RU" dirty="0" err="1" smtClean="0"/>
              <a:t>індивідуальне</a:t>
            </a:r>
            <a:r>
              <a:rPr lang="ru-RU" dirty="0" smtClean="0"/>
              <a:t> </a:t>
            </a:r>
            <a:r>
              <a:rPr lang="ru-RU" dirty="0" err="1" smtClean="0"/>
              <a:t>інформування</a:t>
            </a:r>
            <a:r>
              <a:rPr lang="ru-RU" dirty="0" smtClean="0"/>
              <a:t> про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консультація</a:t>
            </a:r>
            <a:r>
              <a:rPr lang="ru-RU" dirty="0" smtClean="0"/>
              <a:t> </a:t>
            </a:r>
            <a:r>
              <a:rPr lang="ru-RU" dirty="0" err="1" smtClean="0"/>
              <a:t>зводиться</a:t>
            </a:r>
            <a:r>
              <a:rPr lang="ru-RU" dirty="0" smtClean="0"/>
              <a:t> до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керівником</a:t>
            </a:r>
            <a:r>
              <a:rPr lang="ru-RU" dirty="0" smtClean="0"/>
              <a:t> </a:t>
            </a:r>
            <a:r>
              <a:rPr lang="ru-RU" dirty="0" err="1" smtClean="0"/>
              <a:t>додаткових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про себе та свою </a:t>
            </a:r>
            <a:r>
              <a:rPr lang="ru-RU" dirty="0" err="1" smtClean="0"/>
              <a:t>діяльність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проблема </a:t>
            </a:r>
            <a:r>
              <a:rPr lang="ru-RU" dirty="0" err="1" smtClean="0"/>
              <a:t>довіри</a:t>
            </a:r>
            <a:r>
              <a:rPr lang="ru-RU" dirty="0" smtClean="0"/>
              <a:t> до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авторитетності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намагання</a:t>
            </a:r>
            <a:r>
              <a:rPr lang="ru-RU" dirty="0" smtClean="0"/>
              <a:t> </a:t>
            </a:r>
            <a:r>
              <a:rPr lang="ru-RU" dirty="0" err="1" smtClean="0"/>
              <a:t>подолати</a:t>
            </a:r>
            <a:r>
              <a:rPr lang="ru-RU" dirty="0" smtClean="0"/>
              <a:t> </a:t>
            </a:r>
            <a:r>
              <a:rPr lang="ru-RU" dirty="0" err="1" smtClean="0"/>
              <a:t>бар'єри</a:t>
            </a:r>
            <a:r>
              <a:rPr lang="ru-RU" dirty="0" smtClean="0"/>
              <a:t> </a:t>
            </a:r>
            <a:r>
              <a:rPr lang="ru-RU" dirty="0" err="1" smtClean="0"/>
              <a:t>самозахисту</a:t>
            </a:r>
            <a:r>
              <a:rPr lang="ru-RU" dirty="0" smtClean="0"/>
              <a:t>, стан </a:t>
            </a:r>
            <a:r>
              <a:rPr lang="ru-RU" dirty="0" err="1" smtClean="0"/>
              <a:t>внутрішнього</a:t>
            </a:r>
            <a:r>
              <a:rPr lang="ru-RU" dirty="0" smtClean="0"/>
              <a:t> дискомфорту, </a:t>
            </a:r>
            <a:r>
              <a:rPr lang="ru-RU" dirty="0" err="1" smtClean="0"/>
              <a:t>спричиненого</a:t>
            </a:r>
            <a:r>
              <a:rPr lang="ru-RU" dirty="0" smtClean="0"/>
              <a:t> </a:t>
            </a:r>
            <a:r>
              <a:rPr lang="ru-RU" dirty="0" err="1" smtClean="0"/>
              <a:t>повідомленням</a:t>
            </a:r>
            <a:r>
              <a:rPr lang="ru-RU" dirty="0" smtClean="0"/>
              <a:t> </a:t>
            </a:r>
            <a:r>
              <a:rPr lang="ru-RU" dirty="0" err="1" smtClean="0"/>
              <a:t>психологів</a:t>
            </a:r>
            <a:r>
              <a:rPr lang="ru-RU" dirty="0" smtClean="0"/>
              <a:t> про </a:t>
            </a:r>
            <a:r>
              <a:rPr lang="ru-RU" dirty="0" err="1" smtClean="0"/>
              <a:t>низькі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у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прогнозуванням</a:t>
            </a:r>
            <a:r>
              <a:rPr lang="ru-RU" dirty="0" smtClean="0"/>
              <a:t> </a:t>
            </a:r>
            <a:r>
              <a:rPr lang="ru-RU" dirty="0" err="1" smtClean="0"/>
              <a:t>імовірних</a:t>
            </a:r>
            <a:r>
              <a:rPr lang="ru-RU" dirty="0" smtClean="0"/>
              <a:t> </a:t>
            </a:r>
            <a:r>
              <a:rPr lang="ru-RU" dirty="0" err="1" smtClean="0"/>
              <a:t>невдач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Формуюче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. </a:t>
            </a:r>
            <a:r>
              <a:rPr lang="ru-RU" dirty="0" err="1" smtClean="0"/>
              <a:t>Найефективніше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для </a:t>
            </a:r>
            <a:r>
              <a:rPr lang="ru-RU" dirty="0" err="1" smtClean="0"/>
              <a:t>новопризначених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за </a:t>
            </a:r>
            <a:r>
              <a:rPr lang="ru-RU" dirty="0" err="1" smtClean="0"/>
              <a:t>миттєвої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системного </a:t>
            </a:r>
            <a:r>
              <a:rPr lang="ru-RU" dirty="0" err="1" smtClean="0"/>
              <a:t>оточення</a:t>
            </a:r>
            <a:r>
              <a:rPr lang="ru-RU" dirty="0" smtClean="0"/>
              <a:t>. За таких умов </a:t>
            </a:r>
            <a:r>
              <a:rPr lang="ru-RU" dirty="0" err="1" smtClean="0"/>
              <a:t>цілі</a:t>
            </a:r>
            <a:r>
              <a:rPr lang="ru-RU" dirty="0" smtClean="0"/>
              <a:t> консультанта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клієнта</a:t>
            </a:r>
            <a:r>
              <a:rPr lang="ru-RU" dirty="0" smtClean="0"/>
              <a:t> </a:t>
            </a:r>
            <a:r>
              <a:rPr lang="ru-RU" dirty="0" err="1" smtClean="0"/>
              <a:t>збігаються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корекції</a:t>
            </a:r>
            <a:r>
              <a:rPr lang="ru-RU" dirty="0" smtClean="0"/>
              <a:t>. </a:t>
            </a:r>
            <a:r>
              <a:rPr lang="ru-RU" dirty="0" err="1" smtClean="0"/>
              <a:t>Спрямоване</a:t>
            </a:r>
            <a:r>
              <a:rPr lang="ru-RU" dirty="0" smtClean="0"/>
              <a:t> на </a:t>
            </a:r>
            <a:r>
              <a:rPr lang="ru-RU" dirty="0" err="1" smtClean="0"/>
              <a:t>зміну</a:t>
            </a:r>
            <a:r>
              <a:rPr lang="ru-RU" dirty="0" smtClean="0"/>
              <a:t> стилю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управлінської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, </a:t>
            </a:r>
            <a:r>
              <a:rPr lang="ru-RU" dirty="0" err="1" smtClean="0"/>
              <a:t>відносин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, установок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err="1" smtClean="0"/>
              <a:t>Персональне</a:t>
            </a:r>
            <a:r>
              <a:rPr lang="ru-RU" dirty="0" smtClean="0"/>
              <a:t> </a:t>
            </a:r>
            <a:r>
              <a:rPr lang="ru-RU" dirty="0" err="1" smtClean="0"/>
              <a:t>психологічне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найдієвіших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керівникам</a:t>
            </a:r>
            <a:r>
              <a:rPr lang="ru-RU" dirty="0" smtClean="0"/>
              <a:t>.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, </a:t>
            </a:r>
            <a:r>
              <a:rPr lang="ru-RU" dirty="0" err="1" smtClean="0"/>
              <a:t>зважаючи</a:t>
            </a:r>
            <a:r>
              <a:rPr lang="ru-RU" dirty="0" smtClean="0"/>
              <a:t> на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персоналом.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методом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практики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видом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i="1" dirty="0" err="1" smtClean="0"/>
              <a:t>групове</a:t>
            </a:r>
            <a:r>
              <a:rPr lang="ru-RU" i="1" dirty="0" smtClean="0"/>
              <a:t> </a:t>
            </a:r>
            <a:r>
              <a:rPr lang="ru-RU" i="1" dirty="0" err="1" smtClean="0"/>
              <a:t>консультування</a:t>
            </a:r>
            <a:r>
              <a:rPr lang="ru-RU" i="1" dirty="0" smtClean="0"/>
              <a:t>, 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спрямоване</a:t>
            </a:r>
            <a:r>
              <a:rPr lang="ru-RU" dirty="0" smtClean="0"/>
              <a:t> на </a:t>
            </a:r>
            <a:r>
              <a:rPr lang="ru-RU" dirty="0" err="1" smtClean="0"/>
              <a:t>психологічну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 err="1" smtClean="0"/>
              <a:t>групі</a:t>
            </a:r>
            <a:r>
              <a:rPr lang="ru-RU" dirty="0" smtClean="0"/>
              <a:t>,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err="1" smtClean="0"/>
              <a:t>Групове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зорієнтоване</a:t>
            </a:r>
            <a:r>
              <a:rPr lang="ru-RU" dirty="0" smtClean="0"/>
              <a:t> на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труднощів</a:t>
            </a:r>
            <a:r>
              <a:rPr lang="ru-RU" dirty="0" smtClean="0"/>
              <a:t>, </a:t>
            </a:r>
            <a:r>
              <a:rPr lang="ru-RU" dirty="0" err="1" smtClean="0"/>
              <a:t>прихованих</a:t>
            </a:r>
            <a:r>
              <a:rPr lang="ru-RU" dirty="0" smtClean="0"/>
              <a:t> </a:t>
            </a:r>
            <a:r>
              <a:rPr lang="ru-RU" dirty="0" err="1" smtClean="0"/>
              <a:t>міжособистісних</a:t>
            </a:r>
            <a:r>
              <a:rPr lang="ru-RU" dirty="0" smtClean="0"/>
              <a:t> </a:t>
            </a:r>
            <a:r>
              <a:rPr lang="ru-RU" dirty="0" err="1" smtClean="0"/>
              <a:t>конфліктів</a:t>
            </a:r>
            <a:r>
              <a:rPr lang="ru-RU" dirty="0" smtClean="0"/>
              <a:t> у </a:t>
            </a:r>
            <a:r>
              <a:rPr lang="ru-RU" dirty="0" err="1" smtClean="0"/>
              <a:t>групі</a:t>
            </a:r>
            <a:r>
              <a:rPr lang="ru-RU" dirty="0" smtClean="0"/>
              <a:t>, </a:t>
            </a:r>
            <a:r>
              <a:rPr lang="ru-RU" dirty="0" err="1" smtClean="0"/>
              <a:t>істинних</a:t>
            </a:r>
            <a:r>
              <a:rPr lang="ru-RU" dirty="0" smtClean="0"/>
              <a:t> причин </a:t>
            </a:r>
            <a:r>
              <a:rPr lang="ru-RU" dirty="0" err="1" smtClean="0"/>
              <a:t>особистісних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проблем, а 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зняття</a:t>
            </a:r>
            <a:r>
              <a:rPr lang="ru-RU" dirty="0" smtClean="0"/>
              <a:t> </a:t>
            </a:r>
            <a:r>
              <a:rPr lang="ru-RU" dirty="0" err="1" smtClean="0"/>
              <a:t>суперечностей</a:t>
            </a:r>
            <a:r>
              <a:rPr lang="ru-RU" dirty="0" smtClean="0"/>
              <a:t> при </a:t>
            </a:r>
            <a:r>
              <a:rPr lang="ru-RU" dirty="0" err="1" smtClean="0"/>
              <a:t>виявленні</a:t>
            </a:r>
            <a:r>
              <a:rPr lang="ru-RU" dirty="0" smtClean="0"/>
              <a:t> проблем </a:t>
            </a:r>
            <a:r>
              <a:rPr lang="ru-RU" dirty="0" err="1" smtClean="0"/>
              <a:t>управлінської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колективне</a:t>
            </a:r>
            <a:r>
              <a:rPr lang="ru-RU" dirty="0" smtClean="0"/>
              <a:t>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оптимальних</a:t>
            </a:r>
            <a:r>
              <a:rPr lang="ru-RU" dirty="0" smtClean="0"/>
              <a:t> для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наявних</a:t>
            </a:r>
            <a:r>
              <a:rPr lang="ru-RU" dirty="0" smtClean="0"/>
              <a:t> </a:t>
            </a:r>
            <a:r>
              <a:rPr lang="ru-RU" dirty="0" err="1" smtClean="0"/>
              <a:t>труднощів</a:t>
            </a:r>
            <a:r>
              <a:rPr lang="ru-RU" dirty="0" smtClean="0"/>
              <a:t>, </a:t>
            </a:r>
            <a:r>
              <a:rPr lang="ru-RU" dirty="0" err="1" smtClean="0"/>
              <a:t>конкретизацію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err="1" smtClean="0"/>
              <a:t>Об'єктами</a:t>
            </a:r>
            <a:r>
              <a:rPr lang="ru-RU" dirty="0" smtClean="0"/>
              <a:t> </a:t>
            </a:r>
            <a:r>
              <a:rPr lang="ru-RU" dirty="0" err="1" smtClean="0"/>
              <a:t>групового</a:t>
            </a:r>
            <a:r>
              <a:rPr lang="ru-RU" dirty="0" smtClean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людей, а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Персональне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групове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один консультант (</a:t>
            </a:r>
            <a:r>
              <a:rPr lang="ru-RU" dirty="0" err="1" smtClean="0"/>
              <a:t>індивідуальне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) </a:t>
            </a:r>
            <a:r>
              <a:rPr lang="ru-RU" dirty="0" err="1" smtClean="0"/>
              <a:t>чи</a:t>
            </a:r>
            <a:r>
              <a:rPr lang="ru-RU" dirty="0" smtClean="0"/>
              <a:t> команда </a:t>
            </a:r>
            <a:r>
              <a:rPr lang="ru-RU" dirty="0" err="1" smtClean="0"/>
              <a:t>консультантів</a:t>
            </a:r>
            <a:r>
              <a:rPr lang="ru-RU" dirty="0" smtClean="0"/>
              <a:t> (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). Форма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проблем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спільної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та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D6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1"/>
          <p:cNvSpPr txBox="1">
            <a:spLocks noChangeArrowheads="1"/>
          </p:cNvSpPr>
          <p:nvPr/>
        </p:nvSpPr>
        <p:spPr bwMode="auto">
          <a:xfrm>
            <a:off x="2700338" y="6308725"/>
            <a:ext cx="4248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©</a:t>
            </a:r>
            <a:r>
              <a:rPr kumimoji="0" lang="ru-RU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O</a:t>
            </a:r>
            <a:r>
              <a:rPr kumimoji="0" lang="ru-RU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  <a:r>
              <a:rPr kumimoji="0" lang="en-US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ru-RU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. </a:t>
            </a:r>
            <a:r>
              <a:rPr kumimoji="0" lang="en-US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Tkach</a:t>
            </a:r>
            <a:r>
              <a:rPr kumimoji="0" lang="ru-RU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/>
            </a:r>
            <a:br>
              <a:rPr kumimoji="0" lang="ru-RU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endParaRPr kumimoji="0" lang="en-US" altLang="ru-RU" sz="1200" b="1" i="0" u="none" strike="noStrike" kern="1200" cap="none" spc="0" normalizeH="0" baseline="0" noProof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02403" name="Rectangle 2"/>
          <p:cNvSpPr>
            <a:spLocks noChangeArrowheads="1"/>
          </p:cNvSpPr>
          <p:nvPr/>
        </p:nvSpPr>
        <p:spPr bwMode="auto">
          <a:xfrm>
            <a:off x="762000" y="1225550"/>
            <a:ext cx="8077200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25425" indent="-2222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9pPr>
          </a:lstStyle>
          <a:p>
            <a:pPr marL="225425" marR="0" lvl="0" indent="-22225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/>
            </a:pP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Список використаної літератури</a:t>
            </a:r>
          </a:p>
          <a:p>
            <a:pPr marL="225425" marR="0" lvl="0" indent="-2222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/>
            </a:pPr>
            <a:r>
              <a:rPr kumimoji="0" lang="uk-UA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ahoma" panose="020B0604030504040204" pitchFamily="34" charset="0"/>
              </a:rPr>
              <a:t>1.</a:t>
            </a:r>
            <a:r>
              <a:rPr kumimoji="0" lang="uk-UA" altLang="ru-RU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kumimoji="0" lang="uk-UA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Балл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Г.О. Категорія “культура особистості” в аналізі гуманізації загальної та професійної освіти // Педагогіка і психологія професійної освіт: результати досліджень і перспективи: </a:t>
            </a:r>
            <a:r>
              <a:rPr kumimoji="0" lang="uk-UA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Зб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. наук. праць /За редакцією </a:t>
            </a:r>
            <a:r>
              <a:rPr kumimoji="0" lang="uk-UA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І.А.Зязюна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та </a:t>
            </a:r>
            <a:r>
              <a:rPr kumimoji="0" lang="uk-UA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Н.Г.Ничкало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. – К., 2003. – С.51-61. </a:t>
            </a:r>
          </a:p>
          <a:p>
            <a:pPr marL="225425" marR="0" lvl="0" indent="-2222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/>
            </a:pP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ahoma" panose="020B0604030504040204" pitchFamily="34" charset="0"/>
              </a:rPr>
              <a:t>2.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Колмогорова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Л.С.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Становление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психологической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культуры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школьника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//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Вопросы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психологии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. – 1991. –№1. – С.37-41. </a:t>
            </a:r>
          </a:p>
          <a:p>
            <a:pPr marL="225425" marR="0" lvl="0" indent="-2222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/>
            </a:pP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Tahoma" panose="020B0604030504040204" pitchFamily="34" charset="0"/>
              </a:rPr>
              <a:t>3.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Обозов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Н.Н.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Психологическая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культура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взаимных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отношений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. – М.: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Знание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, 1986. – 47 с.</a:t>
            </a:r>
          </a:p>
          <a:p>
            <a:pPr marL="225425" marR="0" lvl="0" indent="-2222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/>
            </a:pP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Tahoma" panose="020B0604030504040204" pitchFamily="34" charset="0"/>
              </a:rPr>
              <a:t>4.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Рибалко В.В. Психологічна культура особистості у професійній підготовці та діяльності практичного психолога // Проблеми підготовки і підвищення кваліфікації практичного психолога у вищих навчальних закладах: Мат-</a:t>
            </a:r>
            <a:r>
              <a:rPr kumimoji="0" lang="uk-UA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ли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uk-UA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Всеукр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. наук.-</a:t>
            </a:r>
            <a:r>
              <a:rPr kumimoji="0" lang="uk-UA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практ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0" lang="uk-UA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конф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. (16-17 травня 2002) / За ред. С.Д. Максименка; </a:t>
            </a:r>
            <a:r>
              <a:rPr kumimoji="0" lang="uk-UA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Інс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-т психології ім. </a:t>
            </a:r>
            <a:r>
              <a:rPr kumimoji="0" lang="uk-UA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Г.С.Костюка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; Тернопільський експериментальний </a:t>
            </a:r>
            <a:r>
              <a:rPr kumimoji="0" lang="uk-UA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інс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-т педагогічної освіти. – Тернопіль, 2002.  – С.29 -32.</a:t>
            </a:r>
          </a:p>
          <a:p>
            <a:pPr marL="225425" marR="0" lvl="0" indent="-2222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/>
            </a:pP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5.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Семиченко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В.А. 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Опыт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системно-структурного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моделирования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сложных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объектов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в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психолого-педагогических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исследованиях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 /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Проблеми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сучасної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педагогічної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освіти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б.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наук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статей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Сер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.: 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Педагогіка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і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психологія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. – К.: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Пед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преса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, 2003. Вип.5. – С. 253-266.   </a:t>
            </a:r>
          </a:p>
          <a:p>
            <a:pPr marL="225425" marR="0" lvl="0" indent="-2222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/>
            </a:pP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Tahoma" panose="020B0604030504040204" pitchFamily="34" charset="0"/>
              </a:rPr>
              <a:t>6.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Семиченко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В.А.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Пути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повышения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эффективности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изучения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психологии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Учеб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пособие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.  – К.: </a:t>
            </a:r>
            <a:r>
              <a:rPr kumimoji="0" lang="en-US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Магістр</a:t>
            </a:r>
            <a:r>
              <a:rPr kumimoji="0" lang="en-US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-S, 1997. – 120 с. </a:t>
            </a:r>
          </a:p>
          <a:p>
            <a:pPr marL="225425" marR="0" lvl="0" indent="-2222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/>
            </a:pP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Tahoma" panose="020B0604030504040204" pitchFamily="34" charset="0"/>
              </a:rPr>
              <a:t>7.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kumimoji="0" lang="uk-UA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Туриніна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 О.Л. Проблеми формування психологічної культури у старшокласників//Проблеми вищої педагогічної освіти: </a:t>
            </a:r>
            <a:r>
              <a:rPr kumimoji="0" lang="uk-UA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Зб</a:t>
            </a:r>
            <a:r>
              <a:rPr kumimoji="0" lang="uk-UA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rPr>
              <a:t>. матеріалів Міжнародної конференції. – Тернопіль. – 2000. – С. 27-34.</a:t>
            </a:r>
          </a:p>
          <a:p>
            <a:pPr marL="225425" marR="0" lvl="0" indent="-2222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>
                <a:tab pos="225425" algn="l"/>
                <a:tab pos="673100" algn="l"/>
                <a:tab pos="1122363" algn="l"/>
                <a:tab pos="1571625" algn="l"/>
                <a:tab pos="2020888" algn="l"/>
                <a:tab pos="2470150" algn="l"/>
                <a:tab pos="2919413" algn="l"/>
                <a:tab pos="3368675" algn="l"/>
                <a:tab pos="3817938" algn="l"/>
                <a:tab pos="4267200" algn="l"/>
                <a:tab pos="4716463" algn="l"/>
                <a:tab pos="5165725" algn="l"/>
                <a:tab pos="5614988" algn="l"/>
                <a:tab pos="6064250" algn="l"/>
                <a:tab pos="6513513" algn="l"/>
                <a:tab pos="6962775" algn="l"/>
                <a:tab pos="7412038" algn="l"/>
                <a:tab pos="7861300" algn="l"/>
                <a:tab pos="8310563" algn="l"/>
                <a:tab pos="8759825" algn="l"/>
                <a:tab pos="9209088" algn="l"/>
              </a:tabLst>
              <a:defRPr/>
            </a:pPr>
            <a:endParaRPr kumimoji="0" lang="uk-UA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404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3338"/>
            <a:ext cx="2138363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49371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D6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1"/>
          <p:cNvSpPr txBox="1">
            <a:spLocks noChangeArrowheads="1"/>
          </p:cNvSpPr>
          <p:nvPr/>
        </p:nvSpPr>
        <p:spPr bwMode="auto">
          <a:xfrm>
            <a:off x="2714625" y="6040438"/>
            <a:ext cx="4248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</a:rPr>
              <a:t>©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Noto Sans CJK SC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uk-UA" alt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33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</a:rPr>
              <a:t>Дякую за увагу</a:t>
            </a: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254250"/>
            <a:ext cx="4824413" cy="340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47328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 </a:t>
            </a:r>
            <a:r>
              <a:rPr lang="ru-RU" dirty="0" err="1" smtClean="0"/>
              <a:t>Управлінська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періодичним</a:t>
            </a:r>
            <a:r>
              <a:rPr lang="ru-RU" dirty="0" smtClean="0"/>
              <a:t> </a:t>
            </a:r>
            <a:r>
              <a:rPr lang="ru-RU" dirty="0" err="1" smtClean="0"/>
              <a:t>подоланням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, </a:t>
            </a:r>
            <a:r>
              <a:rPr lang="ru-RU" dirty="0" err="1" smtClean="0"/>
              <a:t>економічних</a:t>
            </a:r>
            <a:r>
              <a:rPr lang="ru-RU" dirty="0" smtClean="0"/>
              <a:t>, </a:t>
            </a:r>
            <a:r>
              <a:rPr lang="ru-RU" dirty="0" err="1" smtClean="0"/>
              <a:t>соціальних</a:t>
            </a:r>
            <a:r>
              <a:rPr lang="ru-RU" dirty="0" smtClean="0"/>
              <a:t>,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проблем. Усе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акумуляції</a:t>
            </a:r>
            <a:r>
              <a:rPr lang="ru-RU" dirty="0" smtClean="0"/>
              <a:t> </a:t>
            </a:r>
            <a:r>
              <a:rPr lang="ru-RU" dirty="0" err="1" smtClean="0"/>
              <a:t>інтелектуального</a:t>
            </a:r>
            <a:r>
              <a:rPr lang="ru-RU" dirty="0" smtClean="0"/>
              <a:t>, </a:t>
            </a:r>
            <a:r>
              <a:rPr lang="ru-RU" dirty="0" err="1" smtClean="0"/>
              <a:t>вольового</a:t>
            </a:r>
            <a:r>
              <a:rPr lang="ru-RU" dirty="0" smtClean="0"/>
              <a:t>, </a:t>
            </a:r>
            <a:r>
              <a:rPr lang="ru-RU" dirty="0" err="1" smtClean="0"/>
              <a:t>емоційного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 </a:t>
            </a:r>
            <a:r>
              <a:rPr lang="ru-RU" b="1" dirty="0" err="1" smtClean="0"/>
              <a:t>Психологічна</a:t>
            </a:r>
            <a:r>
              <a:rPr lang="ru-RU" b="1" dirty="0" smtClean="0"/>
              <a:t> культура —</a:t>
            </a:r>
            <a:r>
              <a:rPr lang="ru-RU" i="1" dirty="0" smtClean="0"/>
              <a:t> комплекс </a:t>
            </a:r>
            <a:r>
              <a:rPr lang="ru-RU" i="1" dirty="0" err="1" smtClean="0"/>
              <a:t>елементів</a:t>
            </a:r>
            <a:r>
              <a:rPr lang="ru-RU" i="1" dirty="0" smtClean="0"/>
              <a:t> </a:t>
            </a:r>
            <a:r>
              <a:rPr lang="ru-RU" i="1" dirty="0" err="1" smtClean="0"/>
              <a:t>психологічної</a:t>
            </a:r>
            <a:r>
              <a:rPr lang="ru-RU" i="1" dirty="0" smtClean="0"/>
              <a:t> </a:t>
            </a:r>
            <a:r>
              <a:rPr lang="ru-RU" i="1" dirty="0" err="1" smtClean="0"/>
              <a:t>компетентності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обслуговують</a:t>
            </a:r>
            <a:r>
              <a:rPr lang="ru-RU" i="1" dirty="0" smtClean="0"/>
              <a:t> </a:t>
            </a:r>
            <a:r>
              <a:rPr lang="ru-RU" i="1" dirty="0" err="1" smtClean="0"/>
              <a:t>управлінську</a:t>
            </a:r>
            <a:r>
              <a:rPr lang="ru-RU" i="1" dirty="0" smtClean="0"/>
              <a:t> практику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забезпечують</a:t>
            </a:r>
            <a:r>
              <a:rPr lang="ru-RU" i="1" dirty="0" smtClean="0"/>
              <a:t> </a:t>
            </a:r>
            <a:r>
              <a:rPr lang="ru-RU" i="1" dirty="0" err="1" smtClean="0"/>
              <a:t>застосування</a:t>
            </a:r>
            <a:r>
              <a:rPr lang="ru-RU" i="1" dirty="0" smtClean="0"/>
              <a:t> </a:t>
            </a:r>
            <a:r>
              <a:rPr lang="ru-RU" i="1" dirty="0" err="1" smtClean="0"/>
              <a:t>найефективніших</a:t>
            </a:r>
            <a:r>
              <a:rPr lang="ru-RU" i="1" dirty="0" smtClean="0"/>
              <a:t> </a:t>
            </a:r>
            <a:r>
              <a:rPr lang="ru-RU" i="1" dirty="0" err="1" smtClean="0"/>
              <a:t>способів</a:t>
            </a:r>
            <a:r>
              <a:rPr lang="ru-RU" i="1" dirty="0" smtClean="0"/>
              <a:t>, форм, </a:t>
            </a:r>
            <a:r>
              <a:rPr lang="ru-RU" i="1" dirty="0" err="1" smtClean="0"/>
              <a:t>методів</a:t>
            </a:r>
            <a:r>
              <a:rPr lang="ru-RU" i="1" dirty="0" smtClean="0"/>
              <a:t> </a:t>
            </a:r>
            <a:r>
              <a:rPr lang="ru-RU" i="1" dirty="0" err="1" smtClean="0"/>
              <a:t>роботи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2050" name="Picture 2" descr="C:\Users\Виктория\Desktop\89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4290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    </a:t>
            </a:r>
            <a:r>
              <a:rPr lang="ru-RU" b="1" dirty="0" smtClean="0"/>
              <a:t>   </a:t>
            </a:r>
            <a:r>
              <a:rPr lang="ru-RU" dirty="0" smtClean="0"/>
              <a:t>За </a:t>
            </a:r>
            <a:r>
              <a:rPr lang="ru-RU" dirty="0" err="1" smtClean="0"/>
              <a:t>твердженням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спеціалістів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управлінського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, </a:t>
            </a:r>
            <a:r>
              <a:rPr lang="ru-RU" dirty="0" err="1" smtClean="0"/>
              <a:t>психологічна</a:t>
            </a:r>
            <a:r>
              <a:rPr lang="ru-RU" dirty="0" smtClean="0"/>
              <a:t> культура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колективним</a:t>
            </a:r>
            <a:r>
              <a:rPr lang="ru-RU" dirty="0" smtClean="0"/>
              <a:t> </a:t>
            </a:r>
            <a:r>
              <a:rPr lang="ru-RU" dirty="0" err="1" smtClean="0"/>
              <a:t>програмуванням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, системою </a:t>
            </a:r>
            <a:r>
              <a:rPr lang="ru-RU" dirty="0" err="1" smtClean="0"/>
              <a:t>колективних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механізмом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зберігати</a:t>
            </a:r>
            <a:r>
              <a:rPr lang="ru-RU" dirty="0" smtClean="0"/>
              <a:t> </a:t>
            </a:r>
            <a:r>
              <a:rPr lang="ru-RU" dirty="0" err="1" smtClean="0"/>
              <a:t>цілісність</a:t>
            </a:r>
            <a:r>
              <a:rPr lang="ru-RU" dirty="0" smtClean="0"/>
              <a:t> при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спільнотами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    </a:t>
            </a:r>
            <a:r>
              <a:rPr lang="ru-RU" b="1" dirty="0" smtClean="0"/>
              <a:t>   </a:t>
            </a:r>
            <a:r>
              <a:rPr lang="ru-RU" dirty="0" smtClean="0"/>
              <a:t>У </a:t>
            </a:r>
            <a:r>
              <a:rPr lang="ru-RU" dirty="0" err="1" smtClean="0"/>
              <a:t>будь-якому</a:t>
            </a:r>
            <a:r>
              <a:rPr lang="ru-RU" dirty="0" smtClean="0"/>
              <a:t>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психологічна</a:t>
            </a:r>
            <a:r>
              <a:rPr lang="ru-RU" dirty="0" smtClean="0"/>
              <a:t> культура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професійно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,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а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 як в </a:t>
            </a:r>
            <a:r>
              <a:rPr lang="ru-RU" dirty="0" err="1" smtClean="0"/>
              <a:t>особистісному</a:t>
            </a:r>
            <a:r>
              <a:rPr lang="ru-RU" dirty="0" smtClean="0"/>
              <a:t> </a:t>
            </a:r>
            <a:r>
              <a:rPr lang="ru-RU" dirty="0" err="1" smtClean="0"/>
              <a:t>аспекті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Формується</a:t>
            </a:r>
            <a:r>
              <a:rPr lang="ru-RU" dirty="0" smtClean="0"/>
              <a:t> вона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тривалої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спрямованої</a:t>
            </a:r>
            <a:r>
              <a:rPr lang="ru-RU" dirty="0" smtClean="0"/>
              <a:t> на </a:t>
            </a:r>
            <a:r>
              <a:rPr lang="ru-RU" dirty="0" err="1" smtClean="0"/>
              <a:t>розвиток</a:t>
            </a:r>
            <a:r>
              <a:rPr lang="ru-RU" dirty="0" smtClean="0"/>
              <a:t>, </a:t>
            </a:r>
            <a:r>
              <a:rPr lang="ru-RU" dirty="0" err="1" smtClean="0"/>
              <a:t>корекцію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компетентності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 </a:t>
            </a:r>
            <a:r>
              <a:rPr lang="ru-RU" dirty="0" err="1" smtClean="0"/>
              <a:t>Керівник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вдається</a:t>
            </a:r>
            <a:r>
              <a:rPr lang="ru-RU" dirty="0" smtClean="0"/>
              <a:t> до </a:t>
            </a:r>
            <a:r>
              <a:rPr lang="ru-RU" dirty="0" err="1" smtClean="0"/>
              <a:t>послуг</a:t>
            </a:r>
            <a:r>
              <a:rPr lang="ru-RU" dirty="0" smtClean="0"/>
              <a:t> психолога-консультанта,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вищого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у </a:t>
            </a:r>
            <a:r>
              <a:rPr lang="ru-RU" dirty="0" err="1" smtClean="0"/>
              <a:t>власному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керованої</a:t>
            </a:r>
            <a:r>
              <a:rPr lang="ru-RU" dirty="0" smtClean="0"/>
              <a:t> ним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особливо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управлінське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  </a:t>
            </a:r>
            <a:r>
              <a:rPr lang="ru-RU" b="1" i="1" dirty="0" err="1" smtClean="0"/>
              <a:t>Управлінське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консультування</a:t>
            </a:r>
            <a:r>
              <a:rPr lang="ru-RU" b="1" i="1" dirty="0" smtClean="0"/>
              <a:t> —</a:t>
            </a:r>
            <a:r>
              <a:rPr lang="ru-RU" i="1" dirty="0" smtClean="0"/>
              <a:t> системна </a:t>
            </a:r>
            <a:r>
              <a:rPr lang="ru-RU" i="1" dirty="0" err="1" smtClean="0"/>
              <a:t>допомога</a:t>
            </a:r>
            <a:r>
              <a:rPr lang="ru-RU" i="1" dirty="0" smtClean="0"/>
              <a:t> </a:t>
            </a:r>
            <a:r>
              <a:rPr lang="ru-RU" i="1" dirty="0" err="1" smtClean="0"/>
              <a:t>організаціям</a:t>
            </a:r>
            <a:r>
              <a:rPr lang="ru-RU" i="1" dirty="0" smtClean="0"/>
              <a:t>, </a:t>
            </a:r>
            <a:r>
              <a:rPr lang="ru-RU" i="1" dirty="0" err="1" smtClean="0"/>
              <a:t>управлінським</a:t>
            </a:r>
            <a:r>
              <a:rPr lang="ru-RU" i="1" dirty="0" smtClean="0"/>
              <a:t> кадрам у </a:t>
            </a:r>
            <a:r>
              <a:rPr lang="ru-RU" i="1" dirty="0" err="1" smtClean="0"/>
              <a:t>вдосконаленні</a:t>
            </a:r>
            <a:r>
              <a:rPr lang="ru-RU" i="1" dirty="0" smtClean="0"/>
              <a:t> практики </a:t>
            </a:r>
            <a:r>
              <a:rPr lang="ru-RU" i="1" dirty="0" err="1" smtClean="0"/>
              <a:t>управління</a:t>
            </a:r>
            <a:r>
              <a:rPr lang="ru-RU" i="1" dirty="0" smtClean="0"/>
              <a:t>, </a:t>
            </a:r>
            <a:r>
              <a:rPr lang="ru-RU" i="1" dirty="0" err="1" smtClean="0"/>
              <a:t>підвищенні</a:t>
            </a:r>
            <a:r>
              <a:rPr lang="ru-RU" i="1" dirty="0" smtClean="0"/>
              <a:t> як </a:t>
            </a:r>
            <a:r>
              <a:rPr lang="ru-RU" i="1" dirty="0" err="1" smtClean="0"/>
              <a:t>індивідуальної</a:t>
            </a:r>
            <a:r>
              <a:rPr lang="ru-RU" i="1" dirty="0" smtClean="0"/>
              <a:t> </a:t>
            </a:r>
            <a:r>
              <a:rPr lang="ru-RU" i="1" dirty="0" err="1" smtClean="0"/>
              <a:t>продуктивності</a:t>
            </a:r>
            <a:r>
              <a:rPr lang="ru-RU" i="1" dirty="0" smtClean="0"/>
              <a:t>, так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ефективності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 </a:t>
            </a:r>
            <a:r>
              <a:rPr lang="ru-RU" i="1" dirty="0" err="1" smtClean="0"/>
              <a:t>організації</a:t>
            </a:r>
            <a:r>
              <a:rPr lang="ru-RU" i="1" dirty="0" smtClean="0"/>
              <a:t> </a:t>
            </a:r>
            <a:r>
              <a:rPr lang="ru-RU" i="1" dirty="0" err="1" smtClean="0"/>
              <a:t>загалом</a:t>
            </a:r>
            <a:r>
              <a:rPr lang="ru-RU" i="1" dirty="0" smtClean="0"/>
              <a:t>.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pic>
        <p:nvPicPr>
          <p:cNvPr id="3074" name="Picture 2" descr="C:\Users\Виктория\Desktop\consultin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643314"/>
            <a:ext cx="4714867" cy="294391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  </a:t>
            </a:r>
            <a:r>
              <a:rPr lang="ru-RU" dirty="0" err="1" smtClean="0"/>
              <a:t>Управлінське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як метод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управлінської</a:t>
            </a:r>
            <a:r>
              <a:rPr lang="ru-RU" dirty="0" smtClean="0"/>
              <a:t> практики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керівники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сферах </a:t>
            </a:r>
            <a:r>
              <a:rPr lang="ru-RU" dirty="0" err="1" smtClean="0"/>
              <a:t>управління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  </a:t>
            </a:r>
          </a:p>
          <a:p>
            <a:pPr algn="just"/>
            <a:r>
              <a:rPr lang="ru-RU" dirty="0" smtClean="0"/>
              <a:t> 1)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(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та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етапів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організаційної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  <a:br>
              <a:rPr lang="ru-RU" dirty="0" smtClean="0"/>
            </a:br>
            <a:endParaRPr lang="ru-RU" dirty="0" smtClean="0"/>
          </a:p>
          <a:p>
            <a:pPr algn="just"/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Noto Sans CJK SC"/>
        <a:cs typeface="Noto Sans CJK SC"/>
      </a:majorFont>
      <a:minorFont>
        <a:latin typeface="Tahoma"/>
        <a:ea typeface="Noto Sans CJK SC"/>
        <a:cs typeface="Noto Sans CJK S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607</Words>
  <Application>Microsoft Office PowerPoint</Application>
  <PresentationFormat>Экран (4:3)</PresentationFormat>
  <Paragraphs>54</Paragraphs>
  <Slides>28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40" baseType="lpstr">
      <vt:lpstr>Arial</vt:lpstr>
      <vt:lpstr>Calibri</vt:lpstr>
      <vt:lpstr>Courier New</vt:lpstr>
      <vt:lpstr>DejaVu Sans</vt:lpstr>
      <vt:lpstr>Franklin Gothic Book</vt:lpstr>
      <vt:lpstr>Franklin Gothic Medium</vt:lpstr>
      <vt:lpstr>Noto Sans CJK SC</vt:lpstr>
      <vt:lpstr>Tahoma</vt:lpstr>
      <vt:lpstr>Times New Roman</vt:lpstr>
      <vt:lpstr>Wingdings 2</vt:lpstr>
      <vt:lpstr>Трек</vt:lpstr>
      <vt:lpstr>Тема Office</vt:lpstr>
      <vt:lpstr>Роль психологічної культури в управлінському консультуванні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курсу “Психолого-управлінське консультування”</dc:title>
  <dc:creator>Виктория</dc:creator>
  <cp:lastModifiedBy>Алла Москальова</cp:lastModifiedBy>
  <cp:revision>10</cp:revision>
  <dcterms:created xsi:type="dcterms:W3CDTF">2014-01-16T21:27:59Z</dcterms:created>
  <dcterms:modified xsi:type="dcterms:W3CDTF">2021-12-28T02:20:14Z</dcterms:modified>
</cp:coreProperties>
</file>