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7" r:id="rId11"/>
    <p:sldId id="288" r:id="rId12"/>
    <p:sldId id="280" r:id="rId13"/>
    <p:sldId id="281" r:id="rId14"/>
    <p:sldId id="283" r:id="rId15"/>
    <p:sldId id="267" r:id="rId16"/>
    <p:sldId id="284" r:id="rId17"/>
    <p:sldId id="269" r:id="rId18"/>
    <p:sldId id="285" r:id="rId19"/>
    <p:sldId id="28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10" autoAdjust="0"/>
  </p:normalViewPr>
  <p:slideViewPr>
    <p:cSldViewPr>
      <p:cViewPr>
        <p:scale>
          <a:sx n="78" d="100"/>
          <a:sy n="78" d="100"/>
        </p:scale>
        <p:origin x="-11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94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66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54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98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85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5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8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02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0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97932-593F-4CA5-A5B3-D7D6C1620189}" type="datetimeFigureOut">
              <a:rPr lang="en-US" smtClean="0"/>
              <a:t>4/26/2015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0D9A0-E8B2-4CF4-9459-C66D214381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06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56692"/>
            <a:ext cx="8640960" cy="5544616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Порівняльна характеристика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традиційної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андрагогічної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моделей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навчання </a:t>
            </a:r>
            <a:r>
              <a:rPr lang="uk-U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педагогів у системі післядипломної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освіти</a:t>
            </a:r>
            <a:b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042784" y="4590256"/>
            <a:ext cx="1033272" cy="1143000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Равно 5"/>
          <p:cNvSpPr/>
          <p:nvPr/>
        </p:nvSpPr>
        <p:spPr>
          <a:xfrm>
            <a:off x="4216518" y="4869160"/>
            <a:ext cx="685804" cy="707504"/>
          </a:xfrm>
          <a:prstGeom prst="mathEqual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8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597322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836000"/>
                <a:gridCol w="3636000"/>
                <a:gridCol w="3636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 модель</a:t>
                      </a:r>
                      <a:endParaRPr lang="en-US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теоретична)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(змістова) 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Оцінювання</a:t>
                      </a: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Оцінювання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носить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переважно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суб’єктивний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характер,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порівнюючи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одного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дорослого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з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іншим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.</a:t>
                      </a:r>
                      <a:endParaRPr lang="uk-UA" sz="2400" noProof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Оцінюється реальне досягнення кожного слухача.</a:t>
                      </a:r>
                      <a:r>
                        <a:rPr lang="en-US" sz="2400" baseline="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Більше  звертається увага на </a:t>
                      </a:r>
                      <a:r>
                        <a:rPr lang="uk-UA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самооцінювання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, виявлення певного ступеня засвоєння навчального матеріалу (відповіді запитання, розв’язання певних ситуацій, тестів тощо).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42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875784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692000"/>
                <a:gridCol w="3708000"/>
                <a:gridCol w="3708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 модель</a:t>
                      </a:r>
                      <a:endParaRPr lang="en-US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теоретична)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 </a:t>
                      </a:r>
                      <a:endParaRPr lang="uk-UA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(процесуальна)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Результат</a:t>
                      </a: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Слухач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підготовлений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до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роботи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за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традиційними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репродуктивними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методами,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застарілими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стереотипами у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виборі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мети, </a:t>
                      </a:r>
                      <a:r>
                        <a:rPr lang="ru-RU" sz="24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поведінки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.</a:t>
                      </a:r>
                      <a:endParaRPr lang="uk-UA" sz="2400" noProof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Слухач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підготовлений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до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роботи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за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андрагогічною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моделлю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навчання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r>
                        <a:rPr lang="ru-RU" sz="2400" baseline="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Має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високий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рівень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самосвідомості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ru-RU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відповідальності</a:t>
                      </a:r>
                      <a:r>
                        <a:rPr lang="ru-RU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  <a:endParaRPr lang="uk-UA" sz="2400" noProof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67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" y="657000"/>
            <a:ext cx="8640000" cy="5544000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Як бачимо,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андрагогічна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модель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сприяє розвитку творчого потенціалу індивідуальності кожного педагога, впливає на всебічний розвиток його загальних, професійних та психолого-педагогічних здібностей. Вона передбачає пріоритет групових та індивідуальних форм роботи, ґрунтується на вірі у творчу активність кожного педагога, розумінні та повазі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 його творчої індивідуальності.</a:t>
            </a:r>
            <a:endParaRPr lang="uk-UA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630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000" y="657000"/>
            <a:ext cx="8640000" cy="5544000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Отже, основною вимогою до організації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навчання за </a:t>
            </a:r>
            <a:r>
              <a:rPr lang="uk-UA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андрагогічною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моделлю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є створення гуманного соціокультурного середовища для самовираження, </a:t>
            </a:r>
            <a:r>
              <a:rPr lang="uk-UA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самоактуалізації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самоствердження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 самореалізації кожного педагога, його повноцінного професійного розвитку й особистісного становлення.</a:t>
            </a:r>
          </a:p>
        </p:txBody>
      </p:sp>
    </p:spTree>
    <p:extLst>
      <p:ext uri="{BB962C8B-B14F-4D97-AF65-F5344CB8AC3E}">
        <p14:creationId xmlns:p14="http://schemas.microsoft.com/office/powerpoint/2010/main" val="313274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56692"/>
            <a:ext cx="8640960" cy="5544616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</a:t>
            </a:r>
            <a:r>
              <a:rPr lang="uk-UA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ндрагогіч</a:t>
            </a:r>
            <a:r>
              <a:rPr lang="uk-UA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uk-U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середовище можна створити шляхом дотримання низки провідних орієнтирів</a:t>
            </a:r>
            <a:r>
              <a:rPr lang="uk-UA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uk-UA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uk-UA" sz="3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Стрелка вниз 2"/>
          <p:cNvSpPr>
            <a:spLocks noChangeAspect="1"/>
          </p:cNvSpPr>
          <p:nvPr/>
        </p:nvSpPr>
        <p:spPr>
          <a:xfrm>
            <a:off x="3779912" y="4221088"/>
            <a:ext cx="1620000" cy="1738536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80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000" y="189000"/>
            <a:ext cx="8640000" cy="6480000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 fontScale="85000" lnSpcReduction="20000"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uk-UA" sz="31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утвердження позиції кожного педагога як рівноправного учасника </a:t>
            </a:r>
            <a:r>
              <a:rPr lang="uk-UA" sz="31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навчальної </a:t>
            </a:r>
            <a:r>
              <a:rPr lang="uk-UA" sz="31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роботи, що сприяє виникненню неформального, доброзичливого мікроклімату, співробітництво між педагогами;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sz="31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забезпечення повноцінної життєтворчості особистості, яка сприяє максимальному саморозкриттю можливостей індивідуального розвитку педагога, стимулює його внутрішні сили до творчого зростання і самовдосконалення;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sz="31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культивування діалогічної форми суб’єкт-суб’єктної взаємодії на основі інтимно-особистісного спілкування, що спонукає до взаєморозуміння, співпереживання, вільного обміну думками;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sz="31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прояв кожним педагогом активної життєвої позиції, позитивного суб’єктного досвіду, самовизначення, творчості, комунікації як кооперації, установки на іншого;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sz="31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створення ситуації успіху, захищеності, підтримки, позитивних емоційних переживань.</a:t>
            </a:r>
            <a:endParaRPr lang="uk-UA" sz="31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130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56692"/>
            <a:ext cx="8640960" cy="5544616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Таким чином, на перший план висувається проблема організації процесу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навчання на </a:t>
            </a:r>
            <a:r>
              <a:rPr lang="uk-UA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андрагогічних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засадах </a:t>
            </a:r>
            <a:r>
              <a:rPr lang="uk-UA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шляхом створення умов для самовизначення, самореалізації кожного педагога як конкурентоспроможного фахівця.</a:t>
            </a:r>
          </a:p>
        </p:txBody>
      </p:sp>
    </p:spTree>
    <p:extLst>
      <p:ext uri="{BB962C8B-B14F-4D97-AF65-F5344CB8AC3E}">
        <p14:creationId xmlns:p14="http://schemas.microsoft.com/office/powerpoint/2010/main" val="359994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000" y="189000"/>
            <a:ext cx="8640000" cy="6480000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Активні форми </a:t>
            </a: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навчання за </a:t>
            </a:r>
            <a:r>
              <a:rPr lang="uk-UA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андрагогічною</a:t>
            </a: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моделлю</a:t>
            </a: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полягають у тому, що: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всі вони ґрунтуються на рефлексивно-вольових механізмах, які апелюють до саморозвитку, самовдосконалення;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активні форми та методи мають діалогічний характер, що створюють умови для діалогу, творчої дискусії, спільного пошуку істини;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створюють умови для нагромадження кожним педагогом свого власного досвіду, дають змогу виявити ініціативу, творчість, самостійність, стимулюють його до професійного самовираження та самореалізації.</a:t>
            </a:r>
            <a:endParaRPr lang="uk-UA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167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000" y="189000"/>
            <a:ext cx="8640000" cy="6480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marL="0" indent="0" algn="ctr">
              <a:buNone/>
            </a:pPr>
            <a:r>
              <a:rPr lang="uk-UA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Активні форми діляться на інтерактивні, комунікативні та творчі.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Інтерактивні, що стимулюють педагогів до активної діяльності (психологічні тренінги, аутотренінги, ігрові тренінги, ділові і рольові ігри, КВК, брейн-ринги, „мозкові штурми”, психодрами тощо);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Комунікативні, що дають можливість подолати бар’єри у спілкуванні (проблемні лекції, відверті розмови, проблемні „круглі столи”, діалоги, сократівські бесіди, вечори запитань і відповідей, усні журнали, усні самопрезентації, уроки майстерності, розмови при свічах тощо);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Творчі, що розвивають творчий потенціал педагога (створення моделі власного „Я”, конкурси творчих проектів, самохарактеристики, ведення щоденників психолого-педагогічних спостережень, конкурси та виставки творчих робіт, аукціони творчих ідей, банки думок і пропозицій, творчі портрети, звіти творчих досягнень тощо).</a:t>
            </a:r>
          </a:p>
        </p:txBody>
      </p:sp>
    </p:spTree>
    <p:extLst>
      <p:ext uri="{BB962C8B-B14F-4D97-AF65-F5344CB8AC3E}">
        <p14:creationId xmlns:p14="http://schemas.microsoft.com/office/powerpoint/2010/main" val="371390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000" y="189000"/>
            <a:ext cx="8640000" cy="6480000"/>
          </a:xfrm>
          <a:gradFill flip="none" rotWithShape="1">
            <a:gsLst>
              <a:gs pos="0">
                <a:schemeClr val="accent5">
                  <a:shade val="51000"/>
                  <a:satMod val="130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Навчання за </a:t>
            </a:r>
            <a:r>
              <a:rPr lang="uk-UA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андрагогічною</a:t>
            </a:r>
            <a:r>
              <a:rPr lang="uk-UA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моделлю </a:t>
            </a: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доцільно здійснювати блочно-пошуковим методом: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1 блок – теоретико-методологічний,</a:t>
            </a: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що включає виклад теоретичних положень, поліаспектний аналіз різних підходів до їх визначення;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2 блок – операційно-діяльнісний ( творча активність, творчі завдання);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3 блок – оціночно-регулятивний; ( тести самоконтролю, виконання практичних завдань).</a:t>
            </a:r>
          </a:p>
        </p:txBody>
      </p:sp>
    </p:spTree>
    <p:extLst>
      <p:ext uri="{BB962C8B-B14F-4D97-AF65-F5344CB8AC3E}">
        <p14:creationId xmlns:p14="http://schemas.microsoft.com/office/powerpoint/2010/main" val="240569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8625830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692000"/>
                <a:gridCol w="3708000"/>
                <a:gridCol w="3708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</a:t>
                      </a:r>
                      <a:endParaRPr lang="en-US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(теоретична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 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Мета</a:t>
                      </a:r>
                      <a:endParaRPr lang="en-US" sz="24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l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Сформувати у педагогічних працівників нові знання, уміння і навички, що відповідали б сучасним вимогам; підняти професійну компетентність до задовільного </a:t>
                      </a:r>
                      <a:r>
                        <a:rPr lang="uk-UA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рівня.</a:t>
                      </a:r>
                      <a:endParaRPr 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Створити умови для максимального розкриття творчого потенціалу індивідуальності педагога задля перебудови системи </a:t>
                      </a:r>
                      <a:r>
                        <a:rPr lang="uk-UA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освіти </a:t>
                      </a:r>
                      <a:r>
                        <a:rPr lang="uk-UA" sz="2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на основі </a:t>
                      </a:r>
                      <a:r>
                        <a:rPr lang="uk-UA" sz="24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андрагогічного</a:t>
                      </a:r>
                      <a:r>
                        <a:rPr lang="uk-UA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uk-UA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підходу.</a:t>
                      </a:r>
                      <a:endParaRPr lang="en-US" sz="2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60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573715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692000"/>
                <a:gridCol w="3708000"/>
                <a:gridCol w="3708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</a:t>
                      </a:r>
                      <a:endParaRPr lang="en-US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(теоретична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 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Завдання</a:t>
                      </a:r>
                      <a:endParaRPr lang="en-US" sz="20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Пріоритет освітніх завдань над виховними і </a:t>
                      </a:r>
                      <a:r>
                        <a:rPr lang="uk-UA" sz="2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розвивальними</a:t>
                      </a:r>
                      <a:r>
                        <a:rPr lang="uk-UA" sz="2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; недостатня увага завданням індивідуального розвитку особистісних якостей.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Гармонійний вплив на розвиток загальних, професійних і педагогічних здібностей педагога; урахування </a:t>
                      </a:r>
                      <a:r>
                        <a:rPr lang="uk-UA" sz="2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принципів андрагогіки навчання.</a:t>
                      </a:r>
                      <a:endParaRPr lang="en-US" sz="20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56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5454749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692000"/>
                <a:gridCol w="3708000"/>
                <a:gridCol w="3708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(теоретична модель)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модель 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Зміст</a:t>
                      </a:r>
                      <a:endParaRPr lang="uk-UA" sz="2000" noProof="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Визначався керівниками </a:t>
                      </a: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системи</a:t>
                      </a:r>
                      <a:r>
                        <a:rPr lang="uk-UA" sz="240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післядипломної освіти</a:t>
                      </a: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з огляду на освітні настанови.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Визначається на підставі результатів вивчення рівня професійної компетентності, науково-теоретичної та методичної підготовленості педагогів, виявлення труднощів, недоліків та помилок у їх практичній діяльності, а також їх творчого, професійного та інтелектуального потенціалу.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51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369469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692000"/>
                <a:gridCol w="3708000"/>
                <a:gridCol w="3708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(теоретична модель)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модель 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Методи</a:t>
                      </a: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Лекції, семінари, засідання, відвідування показових виховних заходів, співбесіди.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Мозковий штурм, ділова гра, відверта розмова, евристичний пошук, диспут, дискусія, творча </a:t>
                      </a:r>
                      <a:r>
                        <a:rPr lang="uk-UA" sz="2400" noProof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самопрезентація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77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957214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692000"/>
                <a:gridCol w="3708000"/>
                <a:gridCol w="3708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(теоретична модель)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noProof="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модель </a:t>
                      </a:r>
                      <a:endParaRPr lang="uk-UA" sz="2400" noProof="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Способи</a:t>
                      </a: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Авторитарні, фронтальні, вказівки, інструкції, настанови.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Демократичні, пріоритет групових та індивідуальних форм; перевага факторів 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росту 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професійної майстерності зсередини, поради, консультації.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207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265867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692000"/>
                <a:gridCol w="3708000"/>
                <a:gridCol w="3708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 модель</a:t>
                      </a:r>
                      <a:endParaRPr lang="en-US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(змістова)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(процесуальна) 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Тактика</a:t>
                      </a: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Диктат, в основі якого зовнішні фактори, здатні самостійно забезпечувати потрібний рівень професійної майстерності кожного педагога.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Співробітництво, співтворчість, що ґрунтується на вірі у творчий потенціал кожного педагога, на повазі до його індивідуальності.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37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837258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908000"/>
                <a:gridCol w="3600000"/>
                <a:gridCol w="3600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 модель</a:t>
                      </a:r>
                      <a:endParaRPr lang="en-US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(змістова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(процесуальна) 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Позиція </a:t>
                      </a: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керівників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aseline="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 системі післядипломної освіти</a:t>
                      </a:r>
                      <a:endParaRPr lang="uk-UA" sz="2400" noProof="0" dirty="0" smtClean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Суб’єктивне задоволення самим процесом </a:t>
                      </a: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керівництва, </a:t>
                      </a: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переконаність у своїх власних знаннях і вміннях.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Суб’єкт-суб’єктна: вміння зрозуміти творчу індивідуальність, забезпечити їй умови для професійного та індивідуального розвитку, здатність перейняти нове від тих, хто прагне вдосконалювати свою науково-практичну підготовку.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79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066465"/>
              </p:ext>
            </p:extLst>
          </p:nvPr>
        </p:nvGraphicFramePr>
        <p:xfrm>
          <a:off x="18000" y="0"/>
          <a:ext cx="9108000" cy="6858000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1908000"/>
                <a:gridCol w="3600000"/>
                <a:gridCol w="3600000"/>
              </a:tblGrid>
              <a:tr h="1177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Критерії порівняння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Традиційна</a:t>
                      </a:r>
                      <a:endParaRPr lang="en-US" sz="2400" dirty="0" smtClean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(теоретична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модель)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Андрагогічна</a:t>
                      </a:r>
                      <a:r>
                        <a:rPr lang="uk-UA" sz="2400" dirty="0" smtClean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</a:t>
                      </a:r>
                      <a:r>
                        <a:rPr lang="uk-UA" sz="2400" dirty="0"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модель </a:t>
                      </a:r>
                      <a:endParaRPr lang="en-US" sz="2400" dirty="0"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0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effectLst/>
                        </a:rPr>
                        <a:t>Позиція педагогічних працівників</a:t>
                      </a:r>
                    </a:p>
                  </a:txBody>
                  <a:tcPr marL="68580" marR="68580" marT="0" marB="0"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5">
                            <a:shade val="30000"/>
                            <a:satMod val="115000"/>
                          </a:schemeClr>
                        </a:gs>
                        <a:gs pos="50000">
                          <a:schemeClr val="accent5">
                            <a:shade val="67500"/>
                            <a:satMod val="115000"/>
                          </a:schemeClr>
                        </a:gs>
                        <a:gs pos="100000">
                          <a:schemeClr val="accent5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Об’єкт-об’єктна: старанно навчатися того, що вважають корисним і доцільним організатори науково-методичної роботи</a:t>
                      </a:r>
                      <a:r>
                        <a:rPr lang="ru-RU" sz="24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</a:rPr>
                        <a:t>.</a:t>
                      </a:r>
                      <a:endParaRPr lang="uk-UA" sz="2400" noProof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Суб’єкт-суб’єктна: активна творча 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співучасть</a:t>
                      </a:r>
                      <a:r>
                        <a:rPr lang="uk-UA" sz="2400" baseline="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у навчальному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 процесі; </a:t>
                      </a:r>
                      <a:r>
                        <a:rPr lang="uk-UA" sz="2400" noProof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самостійність, активність, творчий пошук.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70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1002</Words>
  <Application>Microsoft Office PowerPoint</Application>
  <PresentationFormat>Экран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Порівняльна характеристика традиційної та андрагогічної моделей навчання педагогів у системі післядипломної освіти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Як бачимо, андрагогічна модель сприяє розвитку творчого потенціалу індивідуальності кожного педагога, впливає на всебічний розвиток його загальних, професійних та психолого-педагогічних здібностей. Вона передбачає пріоритет групових та індивідуальних форм роботи, ґрунтується на вірі у творчу активність кожного педагога, розумінні та повазі до його творчої індивідуальності.</vt:lpstr>
      <vt:lpstr>Отже, основною вимогою до організації навчання за андрагогічною моделлю є створення гуманного соціокультурного середовища для самовираження, самоактуалізації, самоствердження та самореалізації кожного педагога, його повноцінного професійного розвитку й особистісного становлення.</vt:lpstr>
      <vt:lpstr> Андрагогічне середовище можна створити шляхом дотримання низки провідних орієнтирів   </vt:lpstr>
      <vt:lpstr>Презентация PowerPoint</vt:lpstr>
      <vt:lpstr>Таким чином, на перший план висувається проблема організації процесу навчання на андрагогічних засадах шляхом створення умов для самовизначення, самореалізації кожного педагога як конкурентоспроможного фахівця.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Порівняльна характеристика традиційної  та  андрагогічної моделей   навчання педагогів у системі післядипломної освіти</dc:title>
  <dc:creator>YurCo</dc:creator>
  <cp:lastModifiedBy>admin</cp:lastModifiedBy>
  <cp:revision>73</cp:revision>
  <dcterms:created xsi:type="dcterms:W3CDTF">2015-04-23T20:51:32Z</dcterms:created>
  <dcterms:modified xsi:type="dcterms:W3CDTF">2015-04-26T19:47:52Z</dcterms:modified>
</cp:coreProperties>
</file>