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7" r:id="rId11"/>
    <p:sldId id="288" r:id="rId12"/>
    <p:sldId id="280" r:id="rId13"/>
    <p:sldId id="281" r:id="rId14"/>
    <p:sldId id="283" r:id="rId15"/>
    <p:sldId id="267" r:id="rId16"/>
    <p:sldId id="284" r:id="rId17"/>
    <p:sldId id="269" r:id="rId18"/>
    <p:sldId id="285" r:id="rId19"/>
    <p:sldId id="28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5" autoAdjust="0"/>
    <p:restoredTop sz="94610" autoAdjust="0"/>
  </p:normalViewPr>
  <p:slideViewPr>
    <p:cSldViewPr>
      <p:cViewPr>
        <p:scale>
          <a:sx n="78" d="100"/>
          <a:sy n="78" d="100"/>
        </p:scale>
        <p:origin x="-11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7932-593F-4CA5-A5B3-D7D6C1620189}" type="datetimeFigureOut">
              <a:rPr lang="en-US" smtClean="0"/>
              <a:t>4/26/2015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D9A0-E8B2-4CF4-9459-C66D214381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94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7932-593F-4CA5-A5B3-D7D6C1620189}" type="datetimeFigureOut">
              <a:rPr lang="en-US" smtClean="0"/>
              <a:t>4/26/2015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D9A0-E8B2-4CF4-9459-C66D214381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666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7932-593F-4CA5-A5B3-D7D6C1620189}" type="datetimeFigureOut">
              <a:rPr lang="en-US" smtClean="0"/>
              <a:t>4/26/2015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D9A0-E8B2-4CF4-9459-C66D214381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544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7932-593F-4CA5-A5B3-D7D6C1620189}" type="datetimeFigureOut">
              <a:rPr lang="en-US" smtClean="0"/>
              <a:t>4/26/2015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D9A0-E8B2-4CF4-9459-C66D214381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983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7932-593F-4CA5-A5B3-D7D6C1620189}" type="datetimeFigureOut">
              <a:rPr lang="en-US" smtClean="0"/>
              <a:t>4/26/2015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D9A0-E8B2-4CF4-9459-C66D214381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852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7932-593F-4CA5-A5B3-D7D6C1620189}" type="datetimeFigureOut">
              <a:rPr lang="en-US" smtClean="0"/>
              <a:t>4/26/2015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D9A0-E8B2-4CF4-9459-C66D214381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951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7932-593F-4CA5-A5B3-D7D6C1620189}" type="datetimeFigureOut">
              <a:rPr lang="en-US" smtClean="0"/>
              <a:t>4/26/2015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D9A0-E8B2-4CF4-9459-C66D214381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885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7932-593F-4CA5-A5B3-D7D6C1620189}" type="datetimeFigureOut">
              <a:rPr lang="en-US" smtClean="0"/>
              <a:t>4/26/2015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D9A0-E8B2-4CF4-9459-C66D214381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021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7932-593F-4CA5-A5B3-D7D6C1620189}" type="datetimeFigureOut">
              <a:rPr lang="en-US" smtClean="0"/>
              <a:t>4/26/2015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D9A0-E8B2-4CF4-9459-C66D214381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80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7932-593F-4CA5-A5B3-D7D6C1620189}" type="datetimeFigureOut">
              <a:rPr lang="en-US" smtClean="0"/>
              <a:t>4/26/2015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D9A0-E8B2-4CF4-9459-C66D214381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0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7932-593F-4CA5-A5B3-D7D6C1620189}" type="datetimeFigureOut">
              <a:rPr lang="en-US" smtClean="0"/>
              <a:t>4/26/2015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D9A0-E8B2-4CF4-9459-C66D214381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40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97932-593F-4CA5-A5B3-D7D6C1620189}" type="datetimeFigureOut">
              <a:rPr lang="en-US" smtClean="0"/>
              <a:t>4/26/2015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0D9A0-E8B2-4CF4-9459-C66D214381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06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656692"/>
            <a:ext cx="8640960" cy="5544616"/>
          </a:xfr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Порівняльна характеристика </a:t>
            </a:r>
            <a:r>
              <a:rPr lang="uk-UA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традиційної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uk-UA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та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uk-UA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андрагогічної</a:t>
            </a:r>
            <a:r>
              <a:rPr lang="uk-UA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моделей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uk-UA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навчання </a:t>
            </a:r>
            <a:r>
              <a:rPr lang="uk-UA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педагогів у системі післядипломної </a:t>
            </a:r>
            <a:r>
              <a:rPr lang="uk-UA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освіти</a:t>
            </a:r>
            <a:br>
              <a:rPr lang="uk-UA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uk-UA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uk-UA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4042784" y="4590256"/>
            <a:ext cx="1033272" cy="1143000"/>
          </a:xfrm>
          <a:prstGeom prst="verticalScroll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Равно 5"/>
          <p:cNvSpPr/>
          <p:nvPr/>
        </p:nvSpPr>
        <p:spPr>
          <a:xfrm>
            <a:off x="4216518" y="4869160"/>
            <a:ext cx="685804" cy="707504"/>
          </a:xfrm>
          <a:prstGeom prst="mathEqual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86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6597322"/>
              </p:ext>
            </p:extLst>
          </p:nvPr>
        </p:nvGraphicFramePr>
        <p:xfrm>
          <a:off x="18000" y="0"/>
          <a:ext cx="9108000" cy="6858000"/>
        </p:xfrm>
        <a:graphic>
          <a:graphicData uri="http://schemas.openxmlformats.org/drawingml/2006/table">
            <a:tbl>
              <a:tblPr firstRow="1" firstCol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{7DF18680-E054-41AD-8BC1-D1AEF772440D}</a:tableStyleId>
              </a:tblPr>
              <a:tblGrid>
                <a:gridCol w="1836000"/>
                <a:gridCol w="3636000"/>
                <a:gridCol w="3636000"/>
              </a:tblGrid>
              <a:tr h="11770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Критерії порівняння</a:t>
                      </a:r>
                      <a:endParaRPr lang="en-US" sz="2400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Традиційна модель</a:t>
                      </a:r>
                      <a:endParaRPr lang="en-US" sz="2400" dirty="0" smtClean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(</a:t>
                      </a:r>
                      <a:r>
                        <a:rPr lang="uk-UA" sz="24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теоретична)</a:t>
                      </a:r>
                      <a:endParaRPr lang="en-US" sz="2400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err="1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Андрагогічна</a:t>
                      </a:r>
                      <a:r>
                        <a:rPr lang="uk-UA" sz="24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uk-UA" sz="24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модель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(змістова) </a:t>
                      </a:r>
                      <a:endParaRPr lang="en-US" sz="2400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0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noProof="0" dirty="0" smtClean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Оцінювання</a:t>
                      </a: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noProof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Оцінювання</a:t>
                      </a:r>
                      <a:r>
                        <a:rPr lang="ru-RU" sz="24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носить </a:t>
                      </a:r>
                      <a:r>
                        <a:rPr lang="ru-RU" sz="2400" noProof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переважно</a:t>
                      </a:r>
                      <a:r>
                        <a:rPr lang="ru-RU" sz="24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400" noProof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суб’єктивний</a:t>
                      </a:r>
                      <a:r>
                        <a:rPr lang="ru-RU" sz="24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характер, </a:t>
                      </a:r>
                      <a:r>
                        <a:rPr lang="ru-RU" sz="2400" noProof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порівнюючи</a:t>
                      </a:r>
                      <a:r>
                        <a:rPr lang="ru-RU" sz="24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одного </a:t>
                      </a:r>
                      <a:r>
                        <a:rPr lang="ru-RU" sz="2400" noProof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дорослого</a:t>
                      </a:r>
                      <a:r>
                        <a:rPr lang="ru-RU" sz="24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з </a:t>
                      </a:r>
                      <a:r>
                        <a:rPr lang="ru-RU" sz="2400" noProof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іншим</a:t>
                      </a:r>
                      <a:r>
                        <a:rPr lang="ru-RU" sz="24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.</a:t>
                      </a:r>
                      <a:endParaRPr lang="uk-UA" sz="2400" noProof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Оцінюється реальне досягнення кожного слухача.</a:t>
                      </a:r>
                      <a:r>
                        <a:rPr lang="en-US" sz="2400" baseline="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24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Більше  звертається увага на </a:t>
                      </a:r>
                      <a:r>
                        <a:rPr lang="uk-UA" sz="2400" noProof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самооцінювання</a:t>
                      </a:r>
                      <a:r>
                        <a:rPr lang="uk-UA" sz="24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, виявлення певного ступеня засвоєння навчального матеріалу (відповіді запитання, розв’язання певних ситуацій, тестів тощо).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42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9875784"/>
              </p:ext>
            </p:extLst>
          </p:nvPr>
        </p:nvGraphicFramePr>
        <p:xfrm>
          <a:off x="18000" y="0"/>
          <a:ext cx="9108000" cy="6858000"/>
        </p:xfrm>
        <a:graphic>
          <a:graphicData uri="http://schemas.openxmlformats.org/drawingml/2006/table">
            <a:tbl>
              <a:tblPr firstRow="1" firstCol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{7DF18680-E054-41AD-8BC1-D1AEF772440D}</a:tableStyleId>
              </a:tblPr>
              <a:tblGrid>
                <a:gridCol w="1692000"/>
                <a:gridCol w="3708000"/>
                <a:gridCol w="3708000"/>
              </a:tblGrid>
              <a:tr h="11770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Критерії порівняння</a:t>
                      </a:r>
                      <a:endParaRPr lang="en-US" sz="2400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Традиційна модель</a:t>
                      </a:r>
                      <a:endParaRPr lang="en-US" sz="2400" dirty="0" smtClean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(</a:t>
                      </a:r>
                      <a:r>
                        <a:rPr lang="uk-UA" sz="24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теоретична)</a:t>
                      </a:r>
                      <a:endParaRPr lang="en-US" sz="2400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err="1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Андрагогічна</a:t>
                      </a:r>
                      <a:r>
                        <a:rPr lang="uk-UA" sz="24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uk-UA" sz="2400" dirty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модель </a:t>
                      </a:r>
                      <a:endParaRPr lang="uk-UA" sz="2400" dirty="0" smtClean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(процесуальна)</a:t>
                      </a:r>
                      <a:endParaRPr lang="en-US" sz="2400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0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noProof="0" dirty="0" smtClean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Результат</a:t>
                      </a: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Слухач </a:t>
                      </a:r>
                      <a:r>
                        <a:rPr lang="ru-RU" sz="2400" noProof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підготовлений</a:t>
                      </a:r>
                      <a:r>
                        <a:rPr lang="ru-RU" sz="24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до </a:t>
                      </a:r>
                      <a:r>
                        <a:rPr lang="ru-RU" sz="2400" noProof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роботи</a:t>
                      </a:r>
                      <a:r>
                        <a:rPr lang="ru-RU" sz="24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за </a:t>
                      </a:r>
                      <a:r>
                        <a:rPr lang="ru-RU" sz="2400" noProof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традиційними</a:t>
                      </a:r>
                      <a:r>
                        <a:rPr lang="ru-RU" sz="24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ru-RU" sz="2400" noProof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репродуктивними</a:t>
                      </a:r>
                      <a:r>
                        <a:rPr lang="ru-RU" sz="24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методами, </a:t>
                      </a:r>
                      <a:r>
                        <a:rPr lang="ru-RU" sz="2400" noProof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застарілими</a:t>
                      </a:r>
                      <a:r>
                        <a:rPr lang="ru-RU" sz="24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стереотипами у </a:t>
                      </a:r>
                      <a:r>
                        <a:rPr lang="ru-RU" sz="2400" noProof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виборі</a:t>
                      </a:r>
                      <a:r>
                        <a:rPr lang="ru-RU" sz="24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мети, </a:t>
                      </a:r>
                      <a:r>
                        <a:rPr lang="ru-RU" sz="2400" noProof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поведінки</a:t>
                      </a:r>
                      <a:r>
                        <a:rPr lang="ru-RU" sz="24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.</a:t>
                      </a:r>
                      <a:endParaRPr lang="uk-UA" sz="2400" noProof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Слухач </a:t>
                      </a:r>
                      <a:r>
                        <a:rPr lang="ru-RU" sz="2400" noProof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підготовлений</a:t>
                      </a:r>
                      <a:r>
                        <a:rPr lang="ru-RU" sz="24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до </a:t>
                      </a:r>
                      <a:r>
                        <a:rPr lang="ru-RU" sz="2400" noProof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роботи</a:t>
                      </a:r>
                      <a:r>
                        <a:rPr lang="ru-RU" sz="24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за </a:t>
                      </a:r>
                      <a:r>
                        <a:rPr lang="ru-RU" sz="2400" noProof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андрагогічною</a:t>
                      </a:r>
                      <a:r>
                        <a:rPr lang="ru-RU" sz="24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400" noProof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моделлю</a:t>
                      </a:r>
                      <a:r>
                        <a:rPr lang="ru-RU" sz="24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400" noProof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навчання</a:t>
                      </a:r>
                      <a:r>
                        <a:rPr lang="ru-RU" sz="24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.</a:t>
                      </a:r>
                      <a:r>
                        <a:rPr lang="ru-RU" sz="2400" baseline="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400" noProof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Має</a:t>
                      </a:r>
                      <a:r>
                        <a:rPr lang="ru-RU" sz="24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400" noProof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високий</a:t>
                      </a:r>
                      <a:r>
                        <a:rPr lang="ru-RU" sz="24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400" noProof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рівень</a:t>
                      </a:r>
                      <a:r>
                        <a:rPr lang="ru-RU" sz="24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400" noProof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самосвідомості</a:t>
                      </a:r>
                      <a:r>
                        <a:rPr lang="ru-RU" sz="24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ru-RU" sz="2400" noProof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відповідальності</a:t>
                      </a:r>
                      <a:r>
                        <a:rPr lang="ru-RU" sz="24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.</a:t>
                      </a:r>
                      <a:endParaRPr lang="uk-UA" sz="2400" noProof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675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2000" y="657000"/>
            <a:ext cx="8640000" cy="5544000"/>
          </a:xfr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Як бачимо,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uk-UA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андрагогічна</a:t>
            </a:r>
            <a:r>
              <a:rPr lang="uk-UA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модель </a:t>
            </a:r>
            <a:r>
              <a:rPr lang="uk-UA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сприяє розвитку творчого потенціалу індивідуальності кожного педагога, впливає на всебічний розвиток його загальних, професійних та психолого-педагогічних здібностей. Вона передбачає пріоритет групових та індивідуальних форм роботи, ґрунтується на вірі у творчу активність кожного педагога, розумінні та повазі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uk-UA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до його творчої індивідуальності.</a:t>
            </a:r>
            <a:endParaRPr lang="uk-UA" sz="3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630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2000" y="657000"/>
            <a:ext cx="8640000" cy="5544000"/>
          </a:xfr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Отже, основною вимогою до організації </a:t>
            </a:r>
            <a:r>
              <a:rPr lang="uk-UA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навчання за </a:t>
            </a:r>
            <a:r>
              <a:rPr lang="uk-UA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андрагогічною</a:t>
            </a:r>
            <a:r>
              <a:rPr lang="uk-UA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моделлю </a:t>
            </a:r>
            <a:r>
              <a:rPr lang="uk-UA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є створення гуманного соціокультурного середовища для самовираження, </a:t>
            </a:r>
            <a:r>
              <a:rPr lang="uk-UA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самоактуалізації</a:t>
            </a:r>
            <a:r>
              <a:rPr lang="uk-UA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,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uk-UA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самоствердження</a:t>
            </a: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uk-UA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та самореалізації кожного педагога, його повноцінного професійного розвитку й особистісного становлення.</a:t>
            </a:r>
          </a:p>
        </p:txBody>
      </p:sp>
    </p:spTree>
    <p:extLst>
      <p:ext uri="{BB962C8B-B14F-4D97-AF65-F5344CB8AC3E}">
        <p14:creationId xmlns:p14="http://schemas.microsoft.com/office/powerpoint/2010/main" val="313274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656692"/>
            <a:ext cx="8640960" cy="5544616"/>
          </a:xfr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r>
              <a:rPr lang="uk-UA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uk-UA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А</a:t>
            </a:r>
            <a:r>
              <a:rPr lang="uk-UA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ндрагогіч</a:t>
            </a:r>
            <a:r>
              <a:rPr lang="uk-UA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не</a:t>
            </a:r>
            <a:r>
              <a:rPr lang="uk-UA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uk-UA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середовище можна створити шляхом дотримання низки провідних орієнтирів</a:t>
            </a:r>
            <a:r>
              <a:rPr lang="uk-UA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uk-UA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uk-UA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uk-UA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ru-RU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ru-RU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endParaRPr lang="uk-UA" sz="32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Стрелка вниз 2"/>
          <p:cNvSpPr>
            <a:spLocks noChangeAspect="1"/>
          </p:cNvSpPr>
          <p:nvPr/>
        </p:nvSpPr>
        <p:spPr>
          <a:xfrm>
            <a:off x="3779912" y="4221088"/>
            <a:ext cx="1620000" cy="1738536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802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000" y="189000"/>
            <a:ext cx="8640000" cy="6480000"/>
          </a:xfr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fontScale="85000" lnSpcReduction="20000"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uk-UA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uk-UA" sz="3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утвердження позиції кожного педагога як рівноправного учасника </a:t>
            </a:r>
            <a:r>
              <a:rPr lang="uk-UA" sz="3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навчальної </a:t>
            </a:r>
            <a:r>
              <a:rPr lang="uk-UA" sz="3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роботи, що сприяє виникненню неформального, доброзичливого мікроклімату, співробітництво між педагогами;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sz="3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забезпечення повноцінної життєтворчості особистості, яка сприяє максимальному саморозкриттю можливостей індивідуального розвитку педагога, стимулює його внутрішні сили до творчого зростання і самовдосконалення;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sz="3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культивування діалогічної форми суб’єкт-суб’єктної взаємодії на основі інтимно-особистісного спілкування, що спонукає до взаєморозуміння, співпереживання, вільного обміну думками;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sz="3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прояв кожним педагогом активної життєвої позиції, позитивного суб’єктного досвіду, самовизначення, творчості, комунікації як кооперації, установки на іншого;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sz="3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створення ситуації успіху, захищеності, підтримки, позитивних емоційних переживань.</a:t>
            </a:r>
            <a:endParaRPr lang="uk-UA" sz="31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1307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656692"/>
            <a:ext cx="8640960" cy="5544616"/>
          </a:xfr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Таким чином, на перший план висувається проблема організації процесу </a:t>
            </a:r>
            <a:r>
              <a:rPr lang="uk-UA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навчання на </a:t>
            </a:r>
            <a:r>
              <a:rPr lang="uk-UA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андрагогічних</a:t>
            </a:r>
            <a:r>
              <a:rPr lang="uk-UA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засадах </a:t>
            </a:r>
            <a:r>
              <a:rPr lang="uk-UA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шляхом створення умов для самовизначення, самореалізації кожного педагога як конкурентоспроможного фахівця.</a:t>
            </a:r>
          </a:p>
        </p:txBody>
      </p:sp>
    </p:spTree>
    <p:extLst>
      <p:ext uri="{BB962C8B-B14F-4D97-AF65-F5344CB8AC3E}">
        <p14:creationId xmlns:p14="http://schemas.microsoft.com/office/powerpoint/2010/main" val="3599947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000" y="189000"/>
            <a:ext cx="8640000" cy="6480000"/>
          </a:xfr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 marL="0" indent="0" algn="ctr">
              <a:buNone/>
            </a:pP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Активні форми </a:t>
            </a: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навчання за </a:t>
            </a:r>
            <a:r>
              <a:rPr lang="uk-UA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андрагогічною</a:t>
            </a: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моделлю</a:t>
            </a: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полягають у тому, що: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всі вони ґрунтуються на рефлексивно-вольових механізмах, які апелюють до саморозвитку, самовдосконалення;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активні форми та методи мають діалогічний характер, що створюють умови для діалогу, творчої дискусії, спільного пошуку істини;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створюють умови для нагромадження кожним педагогом свого власного досвіду, дають змогу виявити ініціативу, творчість, самостійність, стимулюють його до професійного самовираження та самореалізації.</a:t>
            </a:r>
            <a:endParaRPr lang="uk-UA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1675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000" y="189000"/>
            <a:ext cx="8640000" cy="6480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sz="3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Активні форми діляться на інтерактивні, комунікативні та творчі.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Інтерактивні, що стимулюють педагогів до активної діяльності (психологічні тренінги, аутотренінги, ігрові тренінги, ділові і рольові ігри, КВК, брейн-ринги, „мозкові штурми”, психодрами тощо);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Комунікативні, що дають можливість подолати бар’єри у спілкуванні (проблемні лекції, відверті розмови, проблемні „круглі столи”, діалоги, сократівські бесіди, вечори запитань і відповідей, усні журнали, усні самопрезентації, уроки майстерності, розмови при свічах тощо);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Творчі, що розвивають творчий потенціал педагога (створення моделі власного „Я”, конкурси творчих проектів, самохарактеристики, ведення щоденників психолого-педагогічних спостережень, конкурси та виставки творчих робіт, аукціони творчих ідей, банки думок і пропозицій, творчі портрети, звіти творчих досягнень тощо).</a:t>
            </a:r>
          </a:p>
        </p:txBody>
      </p:sp>
    </p:spTree>
    <p:extLst>
      <p:ext uri="{BB962C8B-B14F-4D97-AF65-F5344CB8AC3E}">
        <p14:creationId xmlns:p14="http://schemas.microsoft.com/office/powerpoint/2010/main" val="371390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000" y="189000"/>
            <a:ext cx="8640000" cy="6480000"/>
          </a:xfr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Навчання за </a:t>
            </a:r>
            <a:r>
              <a:rPr lang="uk-UA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андрагогічною</a:t>
            </a:r>
            <a:r>
              <a:rPr lang="uk-UA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моделлю </a:t>
            </a: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доцільно здійснювати блочно-пошуковим методом: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1 блок – теоретико-методологічний,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uk-UA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що включає виклад теоретичних положень, поліаспектний аналіз різних підходів до їх визначення;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2 блок – операційно-діяльнісний ( творча активність, творчі завдання);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3 блок – оціночно-регулятивний; ( тести самоконтролю, виконання практичних завдань).</a:t>
            </a:r>
          </a:p>
        </p:txBody>
      </p:sp>
    </p:spTree>
    <p:extLst>
      <p:ext uri="{BB962C8B-B14F-4D97-AF65-F5344CB8AC3E}">
        <p14:creationId xmlns:p14="http://schemas.microsoft.com/office/powerpoint/2010/main" val="240569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8625830"/>
              </p:ext>
            </p:extLst>
          </p:nvPr>
        </p:nvGraphicFramePr>
        <p:xfrm>
          <a:off x="18000" y="0"/>
          <a:ext cx="9108000" cy="6858000"/>
        </p:xfrm>
        <a:graphic>
          <a:graphicData uri="http://schemas.openxmlformats.org/drawingml/2006/table">
            <a:tbl>
              <a:tblPr firstRow="1" firstCol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{7DF18680-E054-41AD-8BC1-D1AEF772440D}</a:tableStyleId>
              </a:tblPr>
              <a:tblGrid>
                <a:gridCol w="1692000"/>
                <a:gridCol w="3708000"/>
                <a:gridCol w="3708000"/>
              </a:tblGrid>
              <a:tr h="11770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Критерії порівняння</a:t>
                      </a:r>
                      <a:endParaRPr lang="en-US" sz="2400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Традиційна</a:t>
                      </a:r>
                      <a:endParaRPr lang="en-US" sz="2400" dirty="0" smtClean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(теоретична </a:t>
                      </a:r>
                      <a:r>
                        <a:rPr lang="uk-UA" sz="2400" dirty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модель)</a:t>
                      </a:r>
                      <a:endParaRPr lang="en-US" sz="2400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Андрагогічна </a:t>
                      </a:r>
                      <a:r>
                        <a:rPr lang="uk-UA" sz="2400" dirty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модель </a:t>
                      </a:r>
                      <a:endParaRPr lang="en-US" sz="2400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0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Мета</a:t>
                      </a:r>
                      <a:endParaRPr lang="en-US" sz="2400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Сформувати у педагогічних працівників нові знання, уміння і навички, що відповідали б сучасним вимогам; підняти професійну компетентність до задовільного </a:t>
                      </a:r>
                      <a:r>
                        <a:rPr lang="uk-UA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рівня.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Створити умови для максимального розкриття творчого потенціалу індивідуальності педагога задля перебудови системи </a:t>
                      </a:r>
                      <a:r>
                        <a:rPr lang="uk-UA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освіти </a:t>
                      </a:r>
                      <a:r>
                        <a:rPr lang="uk-UA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на основі </a:t>
                      </a:r>
                      <a:r>
                        <a:rPr lang="uk-UA" sz="24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андрагогічного</a:t>
                      </a:r>
                      <a:r>
                        <a:rPr lang="uk-UA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підходу.</a:t>
                      </a:r>
                      <a:endParaRPr lang="en-US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260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5573715"/>
              </p:ext>
            </p:extLst>
          </p:nvPr>
        </p:nvGraphicFramePr>
        <p:xfrm>
          <a:off x="18000" y="0"/>
          <a:ext cx="9108000" cy="6858000"/>
        </p:xfrm>
        <a:graphic>
          <a:graphicData uri="http://schemas.openxmlformats.org/drawingml/2006/table">
            <a:tbl>
              <a:tblPr firstRow="1" firstCol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{7DF18680-E054-41AD-8BC1-D1AEF772440D}</a:tableStyleId>
              </a:tblPr>
              <a:tblGrid>
                <a:gridCol w="1692000"/>
                <a:gridCol w="3708000"/>
                <a:gridCol w="3708000"/>
              </a:tblGrid>
              <a:tr h="11770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Критерії порівняння</a:t>
                      </a:r>
                      <a:endParaRPr lang="en-US" sz="2400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Традиційна</a:t>
                      </a:r>
                      <a:endParaRPr lang="en-US" sz="2400" dirty="0" smtClean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(теоретична </a:t>
                      </a:r>
                      <a:r>
                        <a:rPr lang="uk-UA" sz="2400" dirty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модель)</a:t>
                      </a:r>
                      <a:endParaRPr lang="en-US" sz="2400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Андрагогічна </a:t>
                      </a:r>
                      <a:r>
                        <a:rPr lang="uk-UA" sz="2400" dirty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модель </a:t>
                      </a:r>
                      <a:endParaRPr lang="en-US" sz="2400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0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Завдання</a:t>
                      </a:r>
                      <a:endParaRPr lang="en-US" sz="2000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Пріоритет освітніх завдань над виховними і </a:t>
                      </a:r>
                      <a:r>
                        <a:rPr lang="uk-UA" sz="2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розвивальними</a:t>
                      </a:r>
                      <a:r>
                        <a:rPr lang="uk-UA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; недостатня увага завданням індивідуального розвитку особистісних якостей.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Гармонійний вплив на розвиток загальних, професійних і педагогічних здібностей педагога; урахування </a:t>
                      </a:r>
                      <a:r>
                        <a:rPr lang="uk-UA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принципів андрагогіки навчання.</a:t>
                      </a: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56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454749"/>
              </p:ext>
            </p:extLst>
          </p:nvPr>
        </p:nvGraphicFramePr>
        <p:xfrm>
          <a:off x="18000" y="0"/>
          <a:ext cx="9108000" cy="6858000"/>
        </p:xfrm>
        <a:graphic>
          <a:graphicData uri="http://schemas.openxmlformats.org/drawingml/2006/table">
            <a:tbl>
              <a:tblPr firstRow="1" firstCol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{7DF18680-E054-41AD-8BC1-D1AEF772440D}</a:tableStyleId>
              </a:tblPr>
              <a:tblGrid>
                <a:gridCol w="1692000"/>
                <a:gridCol w="3708000"/>
                <a:gridCol w="3708000"/>
              </a:tblGrid>
              <a:tr h="11770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noProof="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Критерії порівняння</a:t>
                      </a:r>
                      <a:endParaRPr lang="uk-UA" sz="2400" noProof="0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noProof="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Традиційна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noProof="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(теоретична модель)</a:t>
                      </a:r>
                      <a:endParaRPr lang="uk-UA" sz="2400" noProof="0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noProof="0" dirty="0" err="1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Андрагогічна</a:t>
                      </a:r>
                      <a:r>
                        <a:rPr lang="uk-UA" sz="2400" noProof="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модель </a:t>
                      </a:r>
                      <a:endParaRPr lang="uk-UA" sz="2400" noProof="0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0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noProof="0" dirty="0" smtClean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Зміст</a:t>
                      </a:r>
                      <a:endParaRPr lang="uk-UA" sz="2000" noProof="0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Визначався керівниками </a:t>
                      </a:r>
                      <a:r>
                        <a:rPr lang="uk-UA" sz="24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системи</a:t>
                      </a:r>
                      <a:r>
                        <a:rPr lang="uk-UA" sz="2400" baseline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післядипломної освіти</a:t>
                      </a:r>
                      <a:r>
                        <a:rPr lang="uk-UA" sz="24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24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з огляду на освітні настанови.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Визначається на підставі результатів вивчення рівня професійної компетентності, науково-теоретичної та методичної підготовленості педагогів, виявлення труднощів, недоліків та помилок у їх практичній діяльності, а також їх творчого, професійного та інтелектуального потенціалу.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51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8369469"/>
              </p:ext>
            </p:extLst>
          </p:nvPr>
        </p:nvGraphicFramePr>
        <p:xfrm>
          <a:off x="18000" y="0"/>
          <a:ext cx="9108000" cy="6858000"/>
        </p:xfrm>
        <a:graphic>
          <a:graphicData uri="http://schemas.openxmlformats.org/drawingml/2006/table">
            <a:tbl>
              <a:tblPr firstRow="1" firstCol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{7DF18680-E054-41AD-8BC1-D1AEF772440D}</a:tableStyleId>
              </a:tblPr>
              <a:tblGrid>
                <a:gridCol w="1692000"/>
                <a:gridCol w="3708000"/>
                <a:gridCol w="3708000"/>
              </a:tblGrid>
              <a:tr h="11770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noProof="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Критерії порівняння</a:t>
                      </a:r>
                      <a:endParaRPr lang="uk-UA" sz="2400" noProof="0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noProof="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Традиційна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noProof="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(теоретична модель)</a:t>
                      </a:r>
                      <a:endParaRPr lang="uk-UA" sz="2400" noProof="0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noProof="0" dirty="0" err="1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Андрагогічна</a:t>
                      </a:r>
                      <a:r>
                        <a:rPr lang="uk-UA" sz="2400" noProof="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модель </a:t>
                      </a:r>
                      <a:endParaRPr lang="uk-UA" sz="2400" noProof="0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0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noProof="0" dirty="0" smtClean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Методи</a:t>
                      </a: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Лекції, семінари, засідання, відвідування показових виховних заходів, співбесіди.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Мозковий штурм, ділова гра, відверта розмова, евристичний пошук, диспут, дискусія, творча </a:t>
                      </a:r>
                      <a:r>
                        <a:rPr lang="uk-UA" sz="2400" noProof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самопрезентація</a:t>
                      </a:r>
                      <a:r>
                        <a:rPr lang="uk-UA" sz="24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.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775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9957214"/>
              </p:ext>
            </p:extLst>
          </p:nvPr>
        </p:nvGraphicFramePr>
        <p:xfrm>
          <a:off x="18000" y="0"/>
          <a:ext cx="9108000" cy="6858000"/>
        </p:xfrm>
        <a:graphic>
          <a:graphicData uri="http://schemas.openxmlformats.org/drawingml/2006/table">
            <a:tbl>
              <a:tblPr firstRow="1" firstCol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{7DF18680-E054-41AD-8BC1-D1AEF772440D}</a:tableStyleId>
              </a:tblPr>
              <a:tblGrid>
                <a:gridCol w="1692000"/>
                <a:gridCol w="3708000"/>
                <a:gridCol w="3708000"/>
              </a:tblGrid>
              <a:tr h="11770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noProof="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Критерії порівняння</a:t>
                      </a:r>
                      <a:endParaRPr lang="uk-UA" sz="2400" noProof="0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noProof="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Традиційна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noProof="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(теоретична модель)</a:t>
                      </a:r>
                      <a:endParaRPr lang="uk-UA" sz="2400" noProof="0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noProof="0" dirty="0" err="1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Андрагогічна</a:t>
                      </a:r>
                      <a:r>
                        <a:rPr lang="uk-UA" sz="2400" noProof="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модель </a:t>
                      </a:r>
                      <a:endParaRPr lang="uk-UA" sz="2400" noProof="0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0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noProof="0" dirty="0" smtClean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Способи</a:t>
                      </a: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Авторитарні, фронтальні, вказівки, інструкції, настанови.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Демократичні, пріоритет групових та індивідуальних форм; перевага факторів </a:t>
                      </a:r>
                      <a:r>
                        <a:rPr lang="uk-UA" sz="24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росту </a:t>
                      </a:r>
                      <a:r>
                        <a:rPr lang="uk-UA" sz="24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професійної майстерності зсередини, поради, консультації.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2070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6265867"/>
              </p:ext>
            </p:extLst>
          </p:nvPr>
        </p:nvGraphicFramePr>
        <p:xfrm>
          <a:off x="18000" y="0"/>
          <a:ext cx="9108000" cy="6858000"/>
        </p:xfrm>
        <a:graphic>
          <a:graphicData uri="http://schemas.openxmlformats.org/drawingml/2006/table">
            <a:tbl>
              <a:tblPr firstRow="1" firstCol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{7DF18680-E054-41AD-8BC1-D1AEF772440D}</a:tableStyleId>
              </a:tblPr>
              <a:tblGrid>
                <a:gridCol w="1692000"/>
                <a:gridCol w="3708000"/>
                <a:gridCol w="3708000"/>
              </a:tblGrid>
              <a:tr h="11770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Критерії порівняння</a:t>
                      </a:r>
                      <a:endParaRPr lang="en-US" sz="2400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Традиційна модель</a:t>
                      </a:r>
                      <a:endParaRPr lang="en-US" sz="2400" dirty="0" smtClean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(змістова)</a:t>
                      </a:r>
                      <a:endParaRPr lang="en-US" sz="2400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err="1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Андрагогічна</a:t>
                      </a:r>
                      <a:r>
                        <a:rPr lang="uk-UA" sz="24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uk-UA" sz="24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модель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(процесуальна) </a:t>
                      </a:r>
                      <a:endParaRPr lang="en-US" sz="2400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0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noProof="0" dirty="0" smtClean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Тактика</a:t>
                      </a: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Диктат, в основі якого зовнішні фактори, здатні самостійно забезпечувати потрібний рівень професійної майстерності кожного педагога.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Співробітництво, співтворчість, що ґрунтується на вірі у творчий потенціал кожного педагога, на повазі до його індивідуальності.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237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0837258"/>
              </p:ext>
            </p:extLst>
          </p:nvPr>
        </p:nvGraphicFramePr>
        <p:xfrm>
          <a:off x="18000" y="0"/>
          <a:ext cx="9108000" cy="6858000"/>
        </p:xfrm>
        <a:graphic>
          <a:graphicData uri="http://schemas.openxmlformats.org/drawingml/2006/table">
            <a:tbl>
              <a:tblPr firstRow="1" firstCol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{7DF18680-E054-41AD-8BC1-D1AEF772440D}</a:tableStyleId>
              </a:tblPr>
              <a:tblGrid>
                <a:gridCol w="1908000"/>
                <a:gridCol w="3600000"/>
                <a:gridCol w="3600000"/>
              </a:tblGrid>
              <a:tr h="11770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Критерії порівняння</a:t>
                      </a:r>
                      <a:endParaRPr lang="en-US" sz="2400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Традиційна модель</a:t>
                      </a:r>
                      <a:endParaRPr lang="en-US" sz="2400" dirty="0" smtClean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(змістова </a:t>
                      </a:r>
                      <a:r>
                        <a:rPr lang="uk-UA" sz="2400" dirty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модель)</a:t>
                      </a:r>
                      <a:endParaRPr lang="en-US" sz="2400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err="1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Андрагогічна</a:t>
                      </a:r>
                      <a:r>
                        <a:rPr lang="uk-UA" sz="24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uk-UA" sz="24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модель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(процесуальна) </a:t>
                      </a:r>
                      <a:endParaRPr lang="en-US" sz="2400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0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noProof="0" dirty="0" smtClean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Позиція </a:t>
                      </a:r>
                      <a:r>
                        <a:rPr lang="uk-UA" sz="2400" noProof="0" dirty="0" smtClean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керівників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aseline="0" noProof="0" dirty="0" smtClean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 системі післядипломної освіти</a:t>
                      </a:r>
                      <a:endParaRPr lang="uk-UA" sz="2400" noProof="0" dirty="0" smtClean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Суб’єктивне задоволення самим процесом </a:t>
                      </a:r>
                      <a:r>
                        <a:rPr lang="uk-UA" sz="24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керівництва, </a:t>
                      </a:r>
                      <a:r>
                        <a:rPr lang="uk-UA" sz="24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переконаність у своїх власних знаннях і вміннях.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Суб’єкт-суб’єктна: вміння зрозуміти творчу індивідуальність, забезпечити їй умови для професійного та індивідуального розвитку, здатність перейняти нове від тих, хто прагне вдосконалювати свою науково-практичну підготовку.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879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3066465"/>
              </p:ext>
            </p:extLst>
          </p:nvPr>
        </p:nvGraphicFramePr>
        <p:xfrm>
          <a:off x="18000" y="0"/>
          <a:ext cx="9108000" cy="6858000"/>
        </p:xfrm>
        <a:graphic>
          <a:graphicData uri="http://schemas.openxmlformats.org/drawingml/2006/table">
            <a:tbl>
              <a:tblPr firstRow="1" firstCol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{7DF18680-E054-41AD-8BC1-D1AEF772440D}</a:tableStyleId>
              </a:tblPr>
              <a:tblGrid>
                <a:gridCol w="1908000"/>
                <a:gridCol w="3600000"/>
                <a:gridCol w="3600000"/>
              </a:tblGrid>
              <a:tr h="11770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Критерії порівняння</a:t>
                      </a:r>
                      <a:endParaRPr lang="en-US" sz="2400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Традиційна</a:t>
                      </a:r>
                      <a:endParaRPr lang="en-US" sz="2400" dirty="0" smtClean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(теоретична </a:t>
                      </a:r>
                      <a:r>
                        <a:rPr lang="uk-UA" sz="2400" dirty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модель)</a:t>
                      </a:r>
                      <a:endParaRPr lang="en-US" sz="2400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err="1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Андрагогічна</a:t>
                      </a:r>
                      <a:r>
                        <a:rPr lang="uk-UA" sz="2400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uk-UA" sz="2400" dirty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модель </a:t>
                      </a:r>
                      <a:endParaRPr lang="en-US" sz="2400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0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noProof="0" dirty="0" smtClean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Позиція педагогічних працівників</a:t>
                      </a: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Об’єкт-об’єктна: старанно навчатися того, що вважають корисним і доцільним організатори науково-методичної роботи</a:t>
                      </a:r>
                      <a:r>
                        <a:rPr lang="ru-RU" sz="24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.</a:t>
                      </a:r>
                      <a:endParaRPr lang="uk-UA" sz="2400" noProof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Суб’єкт-суб’єктна: активна творча </a:t>
                      </a:r>
                      <a:r>
                        <a:rPr lang="uk-UA" sz="24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співучасть</a:t>
                      </a:r>
                      <a:r>
                        <a:rPr lang="uk-UA" sz="2400" baseline="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у навчальному</a:t>
                      </a:r>
                      <a:r>
                        <a:rPr lang="uk-UA" sz="24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процесі; </a:t>
                      </a:r>
                      <a:r>
                        <a:rPr lang="uk-UA" sz="24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самостійність, активність, творчий пошук.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2706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</TotalTime>
  <Words>1002</Words>
  <Application>Microsoft Office PowerPoint</Application>
  <PresentationFormat>Экран (4:3)</PresentationFormat>
  <Paragraphs>97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Порівняльна характеристика традиційної та андрагогічної моделей навчання педагогів у системі післядипломної освіти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Як бачимо, андрагогічна модель сприяє розвитку творчого потенціалу індивідуальності кожного педагога, впливає на всебічний розвиток його загальних, професійних та психолого-педагогічних здібностей. Вона передбачає пріоритет групових та індивідуальних форм роботи, ґрунтується на вірі у творчу активність кожного педагога, розумінні та повазі до його творчої індивідуальності.</vt:lpstr>
      <vt:lpstr>Отже, основною вимогою до організації навчання за андрагогічною моделлю є створення гуманного соціокультурного середовища для самовираження, самоактуалізації, самоствердження та самореалізації кожного педагога, його повноцінного професійного розвитку й особистісного становлення.</vt:lpstr>
      <vt:lpstr> Андрагогічне середовище можна створити шляхом дотримання низки провідних орієнтирів   </vt:lpstr>
      <vt:lpstr>Презентация PowerPoint</vt:lpstr>
      <vt:lpstr>Таким чином, на перший план висувається проблема організації процесу навчання на андрагогічних засадах шляхом створення умов для самовизначення, самореалізації кожного педагога як конкурентоспроможного фахівця.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Порівняльна характеристика традиційної  та  андрагогічної моделей   навчання педагогів у системі післядипломної освіти</dc:title>
  <dc:creator>YurCo</dc:creator>
  <cp:lastModifiedBy>admin</cp:lastModifiedBy>
  <cp:revision>73</cp:revision>
  <dcterms:created xsi:type="dcterms:W3CDTF">2015-04-23T20:51:32Z</dcterms:created>
  <dcterms:modified xsi:type="dcterms:W3CDTF">2015-04-26T19:47:52Z</dcterms:modified>
</cp:coreProperties>
</file>