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2D2390-FA68-40E2-BD1E-3E5F15F4CA1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89F11C-9C4D-4AF5-8942-A7BF03091DC2}">
      <dgm:prSet phldrT="[Текст]"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E6AF083-E734-4712-A6CC-1232983B74DF}" type="parTrans" cxnId="{E205CB9F-3A10-432F-8CAA-411F15957859}">
      <dgm:prSet/>
      <dgm:spPr/>
      <dgm:t>
        <a:bodyPr/>
        <a:lstStyle/>
        <a:p>
          <a:endParaRPr lang="ru-RU"/>
        </a:p>
      </dgm:t>
    </dgm:pt>
    <dgm:pt modelId="{580A26C3-1C06-464D-93C3-025D3120A656}" type="sibTrans" cxnId="{E205CB9F-3A10-432F-8CAA-411F15957859}">
      <dgm:prSet/>
      <dgm:spPr/>
      <dgm:t>
        <a:bodyPr/>
        <a:lstStyle/>
        <a:p>
          <a:endParaRPr lang="ru-RU"/>
        </a:p>
      </dgm:t>
    </dgm:pt>
    <dgm:pt modelId="{7AEB6E54-6C56-4F16-888C-134CAE07547A}">
      <dgm:prSet phldrT="[Текст]"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SWOT-аналіз діяльності обласного інституту післядипломної педагогічної освіти як освітньої організації;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410D7C-A309-4A31-BACF-C9EA14339F9C}" type="parTrans" cxnId="{AFCE4133-0B4F-41CB-AEEF-771ADB3E61E1}">
      <dgm:prSet/>
      <dgm:spPr/>
      <dgm:t>
        <a:bodyPr/>
        <a:lstStyle/>
        <a:p>
          <a:endParaRPr lang="ru-RU"/>
        </a:p>
      </dgm:t>
    </dgm:pt>
    <dgm:pt modelId="{753A4404-733A-4272-8F8F-A1646A212A99}" type="sibTrans" cxnId="{AFCE4133-0B4F-41CB-AEEF-771ADB3E61E1}">
      <dgm:prSet/>
      <dgm:spPr/>
      <dgm:t>
        <a:bodyPr/>
        <a:lstStyle/>
        <a:p>
          <a:endParaRPr lang="ru-RU"/>
        </a:p>
      </dgm:t>
    </dgm:pt>
    <dgm:pt modelId="{9AA912E5-DE5F-4FB4-9762-8AF01E1B3E0D}">
      <dgm:prSet phldrT="[Текст]"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B50F90-0D61-4C2D-AC73-A526C80845FC}" type="parTrans" cxnId="{CF43CF24-607A-4CAE-AF75-DF1C912767D8}">
      <dgm:prSet/>
      <dgm:spPr/>
      <dgm:t>
        <a:bodyPr/>
        <a:lstStyle/>
        <a:p>
          <a:endParaRPr lang="ru-RU"/>
        </a:p>
      </dgm:t>
    </dgm:pt>
    <dgm:pt modelId="{026606F2-A59D-41F0-BEAB-DB6C018A2CBB}" type="sibTrans" cxnId="{CF43CF24-607A-4CAE-AF75-DF1C912767D8}">
      <dgm:prSet/>
      <dgm:spPr/>
      <dgm:t>
        <a:bodyPr/>
        <a:lstStyle/>
        <a:p>
          <a:endParaRPr lang="ru-RU"/>
        </a:p>
      </dgm:t>
    </dgm:pt>
    <dgm:pt modelId="{21FD84A8-52B7-49AA-9E88-2C955A7D8490}">
      <dgm:prSet phldrT="[Текст]"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створення ефективної інформаційної системи щодо професійного розвитку педагогічних кадрів на різних рівнях;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AE938B-5F00-4C90-A833-B50C3F87AEE2}" type="parTrans" cxnId="{D37D5108-6ABC-40F6-807D-812FB1A46C08}">
      <dgm:prSet/>
      <dgm:spPr/>
      <dgm:t>
        <a:bodyPr/>
        <a:lstStyle/>
        <a:p>
          <a:endParaRPr lang="ru-RU"/>
        </a:p>
      </dgm:t>
    </dgm:pt>
    <dgm:pt modelId="{B3827326-A713-461C-80A3-E0FC98A2CF3C}" type="sibTrans" cxnId="{D37D5108-6ABC-40F6-807D-812FB1A46C08}">
      <dgm:prSet/>
      <dgm:spPr/>
      <dgm:t>
        <a:bodyPr/>
        <a:lstStyle/>
        <a:p>
          <a:endParaRPr lang="ru-RU"/>
        </a:p>
      </dgm:t>
    </dgm:pt>
    <dgm:pt modelId="{D9937A9B-31AC-4681-8B26-99A672D771CB}">
      <dgm:prSet phldrT="[Текст]"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427575-4D68-4118-9446-FAAC703C2BFA}" type="parTrans" cxnId="{6E3EDC7D-A171-483C-9379-A00779EF1F73}">
      <dgm:prSet/>
      <dgm:spPr/>
      <dgm:t>
        <a:bodyPr/>
        <a:lstStyle/>
        <a:p>
          <a:endParaRPr lang="ru-RU"/>
        </a:p>
      </dgm:t>
    </dgm:pt>
    <dgm:pt modelId="{04B8A33E-0B7C-415D-8A72-1134A2979CC1}" type="sibTrans" cxnId="{6E3EDC7D-A171-483C-9379-A00779EF1F73}">
      <dgm:prSet/>
      <dgm:spPr/>
      <dgm:t>
        <a:bodyPr/>
        <a:lstStyle/>
        <a:p>
          <a:endParaRPr lang="ru-RU"/>
        </a:p>
      </dgm:t>
    </dgm:pt>
    <dgm:pt modelId="{5D4E68DF-371A-462F-856C-16D8AFB1F6F2}">
      <dgm:prSet phldrT="[Текст]"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дискусії між особами, уповноваженими приймати рішення, щодо стратегій професійного розвитку педагогічних кадрів.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B50BB6-76EA-483A-8226-32D385A15002}" type="parTrans" cxnId="{4717C7EE-4346-4BA1-B010-624F18D3E6E7}">
      <dgm:prSet/>
      <dgm:spPr/>
      <dgm:t>
        <a:bodyPr/>
        <a:lstStyle/>
        <a:p>
          <a:endParaRPr lang="ru-RU"/>
        </a:p>
      </dgm:t>
    </dgm:pt>
    <dgm:pt modelId="{ACB39985-3ED2-4843-B2BF-AFA6E63F1CF8}" type="sibTrans" cxnId="{4717C7EE-4346-4BA1-B010-624F18D3E6E7}">
      <dgm:prSet/>
      <dgm:spPr/>
      <dgm:t>
        <a:bodyPr/>
        <a:lstStyle/>
        <a:p>
          <a:endParaRPr lang="ru-RU"/>
        </a:p>
      </dgm:t>
    </dgm:pt>
    <dgm:pt modelId="{F45FDC61-0E92-400D-93D5-6A8A01576596}">
      <dgm:prSet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F642B9-321F-445B-8584-40500C8A0046}" type="parTrans" cxnId="{3DCC7B69-BB85-43D0-A1D3-46EC62E91B77}">
      <dgm:prSet/>
      <dgm:spPr/>
      <dgm:t>
        <a:bodyPr/>
        <a:lstStyle/>
        <a:p>
          <a:endParaRPr lang="ru-RU"/>
        </a:p>
      </dgm:t>
    </dgm:pt>
    <dgm:pt modelId="{9A698D95-16DC-4B58-AE3C-1ECDF1C4F7EB}" type="sibTrans" cxnId="{3DCC7B69-BB85-43D0-A1D3-46EC62E91B77}">
      <dgm:prSet/>
      <dgm:spPr/>
      <dgm:t>
        <a:bodyPr/>
        <a:lstStyle/>
        <a:p>
          <a:endParaRPr lang="ru-RU"/>
        </a:p>
      </dgm:t>
    </dgm:pt>
    <dgm:pt modelId="{EC8745B5-26E3-4593-943B-65CBBBAD7091}">
      <dgm:prSet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D26B7A-B86E-4885-8998-737F024D2BBC}" type="parTrans" cxnId="{5CBBFCDF-159F-449D-A67A-6E9BFB9D5C95}">
      <dgm:prSet/>
      <dgm:spPr/>
      <dgm:t>
        <a:bodyPr/>
        <a:lstStyle/>
        <a:p>
          <a:endParaRPr lang="ru-RU"/>
        </a:p>
      </dgm:t>
    </dgm:pt>
    <dgm:pt modelId="{679A2108-F553-4193-9446-1F8CBCF15B6A}" type="sibTrans" cxnId="{5CBBFCDF-159F-449D-A67A-6E9BFB9D5C95}">
      <dgm:prSet/>
      <dgm:spPr/>
      <dgm:t>
        <a:bodyPr/>
        <a:lstStyle/>
        <a:p>
          <a:endParaRPr lang="ru-RU"/>
        </a:p>
      </dgm:t>
    </dgm:pt>
    <dgm:pt modelId="{CF17B6AD-E17D-4342-A349-705FB826C920}">
      <dgm:prSet/>
      <dgm:spPr/>
      <dgm:t>
        <a:bodyPr/>
        <a:lstStyle/>
        <a:p>
          <a:r>
            <a:rPr lang="uk-UA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аналіз стейкхолдерів; </a:t>
          </a:r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CD72F7-DEBE-4479-8BC1-F83C7AE87818}" type="parTrans" cxnId="{8DE3DBFB-53A0-47E9-943A-F7AB65158E1E}">
      <dgm:prSet/>
      <dgm:spPr/>
      <dgm:t>
        <a:bodyPr/>
        <a:lstStyle/>
        <a:p>
          <a:endParaRPr lang="ru-RU"/>
        </a:p>
      </dgm:t>
    </dgm:pt>
    <dgm:pt modelId="{4787BAE0-910B-452C-BD1D-A13A96AB9C01}" type="sibTrans" cxnId="{8DE3DBFB-53A0-47E9-943A-F7AB65158E1E}">
      <dgm:prSet/>
      <dgm:spPr/>
      <dgm:t>
        <a:bodyPr/>
        <a:lstStyle/>
        <a:p>
          <a:endParaRPr lang="ru-RU"/>
        </a:p>
      </dgm:t>
    </dgm:pt>
    <dgm:pt modelId="{34E62C49-5943-45E7-9829-8370CE15317B}">
      <dgm:prSet/>
      <dgm:spPr/>
      <dgm:t>
        <a:bodyPr/>
        <a:lstStyle/>
        <a:p>
          <a:r>
            <a:rPr lang="uk-U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дії щодо реалізації сильних сторін та подолання загроз у регіональній системі післядипломної педагогічної освіти та управлінні нею;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B636191-191D-40C8-8F7B-0ED45AFA13D9}" type="parTrans" cxnId="{4FDDB206-7B66-4AE9-8683-87E32F8F5AFA}">
      <dgm:prSet/>
      <dgm:spPr/>
      <dgm:t>
        <a:bodyPr/>
        <a:lstStyle/>
        <a:p>
          <a:endParaRPr lang="ru-RU"/>
        </a:p>
      </dgm:t>
    </dgm:pt>
    <dgm:pt modelId="{70EB9F33-E20A-405A-91C7-CA11DFA4B55E}" type="sibTrans" cxnId="{4FDDB206-7B66-4AE9-8683-87E32F8F5AFA}">
      <dgm:prSet/>
      <dgm:spPr/>
      <dgm:t>
        <a:bodyPr/>
        <a:lstStyle/>
        <a:p>
          <a:endParaRPr lang="ru-RU"/>
        </a:p>
      </dgm:t>
    </dgm:pt>
    <dgm:pt modelId="{C6592396-2982-4552-BFC2-AB2FD584BDBB}" type="pres">
      <dgm:prSet presAssocID="{7D2D2390-FA68-40E2-BD1E-3E5F15F4CA1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668E1D-1075-44BE-AECD-F7D85CAEE8A0}" type="pres">
      <dgm:prSet presAssocID="{6289F11C-9C4D-4AF5-8942-A7BF03091DC2}" presName="composite" presStyleCnt="0"/>
      <dgm:spPr/>
    </dgm:pt>
    <dgm:pt modelId="{09D592C4-77DA-4E09-B562-77EDE77E3F82}" type="pres">
      <dgm:prSet presAssocID="{6289F11C-9C4D-4AF5-8942-A7BF03091DC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CA688-39D5-420F-B0A1-78CE164CBF19}" type="pres">
      <dgm:prSet presAssocID="{6289F11C-9C4D-4AF5-8942-A7BF03091DC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2229BB-7E03-4F0A-A421-D904E3E45EC1}" type="pres">
      <dgm:prSet presAssocID="{580A26C3-1C06-464D-93C3-025D3120A656}" presName="sp" presStyleCnt="0"/>
      <dgm:spPr/>
    </dgm:pt>
    <dgm:pt modelId="{1B785282-A62A-47C5-843D-291C53F83908}" type="pres">
      <dgm:prSet presAssocID="{F45FDC61-0E92-400D-93D5-6A8A01576596}" presName="composite" presStyleCnt="0"/>
      <dgm:spPr/>
    </dgm:pt>
    <dgm:pt modelId="{375DADCF-A424-455C-A43E-DC388407DF21}" type="pres">
      <dgm:prSet presAssocID="{F45FDC61-0E92-400D-93D5-6A8A01576596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F74D58-CD00-45FB-AFEE-E8699AD3DBDF}" type="pres">
      <dgm:prSet presAssocID="{F45FDC61-0E92-400D-93D5-6A8A01576596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44776-DB61-461E-9E1C-F4BA8D5EE24B}" type="pres">
      <dgm:prSet presAssocID="{9A698D95-16DC-4B58-AE3C-1ECDF1C4F7EB}" presName="sp" presStyleCnt="0"/>
      <dgm:spPr/>
    </dgm:pt>
    <dgm:pt modelId="{08F01E12-FD40-494D-8810-646AF5374821}" type="pres">
      <dgm:prSet presAssocID="{EC8745B5-26E3-4593-943B-65CBBBAD7091}" presName="composite" presStyleCnt="0"/>
      <dgm:spPr/>
    </dgm:pt>
    <dgm:pt modelId="{CBD1B48C-ECF2-4E5A-BE64-E3844E44FC62}" type="pres">
      <dgm:prSet presAssocID="{EC8745B5-26E3-4593-943B-65CBBBAD7091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0D08B-9EB2-403F-8C38-780B59D59810}" type="pres">
      <dgm:prSet presAssocID="{EC8745B5-26E3-4593-943B-65CBBBAD7091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81845-31FF-4F92-BBB4-3C9CDA6F0DAE}" type="pres">
      <dgm:prSet presAssocID="{679A2108-F553-4193-9446-1F8CBCF15B6A}" presName="sp" presStyleCnt="0"/>
      <dgm:spPr/>
    </dgm:pt>
    <dgm:pt modelId="{63EB3F75-ED5F-4239-AD33-94ABAF666522}" type="pres">
      <dgm:prSet presAssocID="{9AA912E5-DE5F-4FB4-9762-8AF01E1B3E0D}" presName="composite" presStyleCnt="0"/>
      <dgm:spPr/>
    </dgm:pt>
    <dgm:pt modelId="{A2205488-865F-4DC7-88B8-2ED4D88AE9F1}" type="pres">
      <dgm:prSet presAssocID="{9AA912E5-DE5F-4FB4-9762-8AF01E1B3E0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4F513-FCE5-4127-9D81-287D319DD218}" type="pres">
      <dgm:prSet presAssocID="{9AA912E5-DE5F-4FB4-9762-8AF01E1B3E0D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9687D-5438-47E9-9A95-146A2CC87181}" type="pres">
      <dgm:prSet presAssocID="{026606F2-A59D-41F0-BEAB-DB6C018A2CBB}" presName="sp" presStyleCnt="0"/>
      <dgm:spPr/>
    </dgm:pt>
    <dgm:pt modelId="{3EADAB43-FB27-4E45-8DBD-18A1871DA447}" type="pres">
      <dgm:prSet presAssocID="{D9937A9B-31AC-4681-8B26-99A672D771CB}" presName="composite" presStyleCnt="0"/>
      <dgm:spPr/>
    </dgm:pt>
    <dgm:pt modelId="{CEADA0C1-3BAD-4C70-B09C-3E8DC8BDDFF7}" type="pres">
      <dgm:prSet presAssocID="{D9937A9B-31AC-4681-8B26-99A672D771C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0B5193-8F73-4240-A734-85E9E8758F37}" type="pres">
      <dgm:prSet presAssocID="{D9937A9B-31AC-4681-8B26-99A672D771CB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05CB9F-3A10-432F-8CAA-411F15957859}" srcId="{7D2D2390-FA68-40E2-BD1E-3E5F15F4CA1C}" destId="{6289F11C-9C4D-4AF5-8942-A7BF03091DC2}" srcOrd="0" destOrd="0" parTransId="{6E6AF083-E734-4712-A6CC-1232983B74DF}" sibTransId="{580A26C3-1C06-464D-93C3-025D3120A656}"/>
    <dgm:cxn modelId="{333C7D55-1537-4097-AC49-B54818ECF395}" type="presOf" srcId="{7D2D2390-FA68-40E2-BD1E-3E5F15F4CA1C}" destId="{C6592396-2982-4552-BFC2-AB2FD584BDBB}" srcOrd="0" destOrd="0" presId="urn:microsoft.com/office/officeart/2005/8/layout/chevron2"/>
    <dgm:cxn modelId="{CC0AAD1F-6B3E-40BF-A2EB-3B921EADD041}" type="presOf" srcId="{F45FDC61-0E92-400D-93D5-6A8A01576596}" destId="{375DADCF-A424-455C-A43E-DC388407DF21}" srcOrd="0" destOrd="0" presId="urn:microsoft.com/office/officeart/2005/8/layout/chevron2"/>
    <dgm:cxn modelId="{317808F5-9F1D-4EC2-ADE2-0D787736022A}" type="presOf" srcId="{EC8745B5-26E3-4593-943B-65CBBBAD7091}" destId="{CBD1B48C-ECF2-4E5A-BE64-E3844E44FC62}" srcOrd="0" destOrd="0" presId="urn:microsoft.com/office/officeart/2005/8/layout/chevron2"/>
    <dgm:cxn modelId="{3DCC7B69-BB85-43D0-A1D3-46EC62E91B77}" srcId="{7D2D2390-FA68-40E2-BD1E-3E5F15F4CA1C}" destId="{F45FDC61-0E92-400D-93D5-6A8A01576596}" srcOrd="1" destOrd="0" parTransId="{DBF642B9-321F-445B-8584-40500C8A0046}" sibTransId="{9A698D95-16DC-4B58-AE3C-1ECDF1C4F7EB}"/>
    <dgm:cxn modelId="{472AA346-F4D5-4C5B-9E07-2FC2DF526AC1}" type="presOf" srcId="{34E62C49-5943-45E7-9829-8370CE15317B}" destId="{C800D08B-9EB2-403F-8C38-780B59D59810}" srcOrd="0" destOrd="0" presId="urn:microsoft.com/office/officeart/2005/8/layout/chevron2"/>
    <dgm:cxn modelId="{6E3EDC7D-A171-483C-9379-A00779EF1F73}" srcId="{7D2D2390-FA68-40E2-BD1E-3E5F15F4CA1C}" destId="{D9937A9B-31AC-4681-8B26-99A672D771CB}" srcOrd="4" destOrd="0" parTransId="{AE427575-4D68-4118-9446-FAAC703C2BFA}" sibTransId="{04B8A33E-0B7C-415D-8A72-1134A2979CC1}"/>
    <dgm:cxn modelId="{7CB355E0-CF3F-4130-B192-A09F45564D50}" type="presOf" srcId="{9AA912E5-DE5F-4FB4-9762-8AF01E1B3E0D}" destId="{A2205488-865F-4DC7-88B8-2ED4D88AE9F1}" srcOrd="0" destOrd="0" presId="urn:microsoft.com/office/officeart/2005/8/layout/chevron2"/>
    <dgm:cxn modelId="{D8EED16E-E83E-45B4-AE21-DED6D25F875C}" type="presOf" srcId="{6289F11C-9C4D-4AF5-8942-A7BF03091DC2}" destId="{09D592C4-77DA-4E09-B562-77EDE77E3F82}" srcOrd="0" destOrd="0" presId="urn:microsoft.com/office/officeart/2005/8/layout/chevron2"/>
    <dgm:cxn modelId="{FBFE9F73-3494-4C8E-985A-DD99357927C3}" type="presOf" srcId="{7AEB6E54-6C56-4F16-888C-134CAE07547A}" destId="{CB0CA688-39D5-420F-B0A1-78CE164CBF19}" srcOrd="0" destOrd="0" presId="urn:microsoft.com/office/officeart/2005/8/layout/chevron2"/>
    <dgm:cxn modelId="{46CEE7CF-B0AF-4757-81AF-36EEE98B3D2D}" type="presOf" srcId="{5D4E68DF-371A-462F-856C-16D8AFB1F6F2}" destId="{CE0B5193-8F73-4240-A734-85E9E8758F37}" srcOrd="0" destOrd="0" presId="urn:microsoft.com/office/officeart/2005/8/layout/chevron2"/>
    <dgm:cxn modelId="{2D2EF49F-0389-4C66-BDB9-E17BAAE84361}" type="presOf" srcId="{21FD84A8-52B7-49AA-9E88-2C955A7D8490}" destId="{38E4F513-FCE5-4127-9D81-287D319DD218}" srcOrd="0" destOrd="0" presId="urn:microsoft.com/office/officeart/2005/8/layout/chevron2"/>
    <dgm:cxn modelId="{AFCE4133-0B4F-41CB-AEEF-771ADB3E61E1}" srcId="{6289F11C-9C4D-4AF5-8942-A7BF03091DC2}" destId="{7AEB6E54-6C56-4F16-888C-134CAE07547A}" srcOrd="0" destOrd="0" parTransId="{F6410D7C-A309-4A31-BACF-C9EA14339F9C}" sibTransId="{753A4404-733A-4272-8F8F-A1646A212A99}"/>
    <dgm:cxn modelId="{4FDDB206-7B66-4AE9-8683-87E32F8F5AFA}" srcId="{EC8745B5-26E3-4593-943B-65CBBBAD7091}" destId="{34E62C49-5943-45E7-9829-8370CE15317B}" srcOrd="0" destOrd="0" parTransId="{AB636191-191D-40C8-8F7B-0ED45AFA13D9}" sibTransId="{70EB9F33-E20A-405A-91C7-CA11DFA4B55E}"/>
    <dgm:cxn modelId="{4A5D9D17-3F4D-479C-9AB0-6C152A712D10}" type="presOf" srcId="{D9937A9B-31AC-4681-8B26-99A672D771CB}" destId="{CEADA0C1-3BAD-4C70-B09C-3E8DC8BDDFF7}" srcOrd="0" destOrd="0" presId="urn:microsoft.com/office/officeart/2005/8/layout/chevron2"/>
    <dgm:cxn modelId="{CF43CF24-607A-4CAE-AF75-DF1C912767D8}" srcId="{7D2D2390-FA68-40E2-BD1E-3E5F15F4CA1C}" destId="{9AA912E5-DE5F-4FB4-9762-8AF01E1B3E0D}" srcOrd="3" destOrd="0" parTransId="{54B50F90-0D61-4C2D-AC73-A526C80845FC}" sibTransId="{026606F2-A59D-41F0-BEAB-DB6C018A2CBB}"/>
    <dgm:cxn modelId="{2ED49359-FC04-4ACF-ABCA-9904F1C9DEBE}" type="presOf" srcId="{CF17B6AD-E17D-4342-A349-705FB826C920}" destId="{74F74D58-CD00-45FB-AFEE-E8699AD3DBDF}" srcOrd="0" destOrd="0" presId="urn:microsoft.com/office/officeart/2005/8/layout/chevron2"/>
    <dgm:cxn modelId="{D37D5108-6ABC-40F6-807D-812FB1A46C08}" srcId="{9AA912E5-DE5F-4FB4-9762-8AF01E1B3E0D}" destId="{21FD84A8-52B7-49AA-9E88-2C955A7D8490}" srcOrd="0" destOrd="0" parTransId="{52AE938B-5F00-4C90-A833-B50C3F87AEE2}" sibTransId="{B3827326-A713-461C-80A3-E0FC98A2CF3C}"/>
    <dgm:cxn modelId="{5CBBFCDF-159F-449D-A67A-6E9BFB9D5C95}" srcId="{7D2D2390-FA68-40E2-BD1E-3E5F15F4CA1C}" destId="{EC8745B5-26E3-4593-943B-65CBBBAD7091}" srcOrd="2" destOrd="0" parTransId="{81D26B7A-B86E-4885-8998-737F024D2BBC}" sibTransId="{679A2108-F553-4193-9446-1F8CBCF15B6A}"/>
    <dgm:cxn modelId="{4717C7EE-4346-4BA1-B010-624F18D3E6E7}" srcId="{D9937A9B-31AC-4681-8B26-99A672D771CB}" destId="{5D4E68DF-371A-462F-856C-16D8AFB1F6F2}" srcOrd="0" destOrd="0" parTransId="{96B50BB6-76EA-483A-8226-32D385A15002}" sibTransId="{ACB39985-3ED2-4843-B2BF-AFA6E63F1CF8}"/>
    <dgm:cxn modelId="{8DE3DBFB-53A0-47E9-943A-F7AB65158E1E}" srcId="{F45FDC61-0E92-400D-93D5-6A8A01576596}" destId="{CF17B6AD-E17D-4342-A349-705FB826C920}" srcOrd="0" destOrd="0" parTransId="{F0CD72F7-DEBE-4479-8BC1-F83C7AE87818}" sibTransId="{4787BAE0-910B-452C-BD1D-A13A96AB9C01}"/>
    <dgm:cxn modelId="{6EB1A841-72A8-4BCC-8F91-2495720FD0D5}" type="presParOf" srcId="{C6592396-2982-4552-BFC2-AB2FD584BDBB}" destId="{6D668E1D-1075-44BE-AECD-F7D85CAEE8A0}" srcOrd="0" destOrd="0" presId="urn:microsoft.com/office/officeart/2005/8/layout/chevron2"/>
    <dgm:cxn modelId="{53D69EBF-B3C5-4A03-A7CF-224DD9576A9D}" type="presParOf" srcId="{6D668E1D-1075-44BE-AECD-F7D85CAEE8A0}" destId="{09D592C4-77DA-4E09-B562-77EDE77E3F82}" srcOrd="0" destOrd="0" presId="urn:microsoft.com/office/officeart/2005/8/layout/chevron2"/>
    <dgm:cxn modelId="{D61CD27D-B70C-4DE9-98F4-76BFCEBD656B}" type="presParOf" srcId="{6D668E1D-1075-44BE-AECD-F7D85CAEE8A0}" destId="{CB0CA688-39D5-420F-B0A1-78CE164CBF19}" srcOrd="1" destOrd="0" presId="urn:microsoft.com/office/officeart/2005/8/layout/chevron2"/>
    <dgm:cxn modelId="{23635F03-01A4-4270-8CEB-C7C94FA5229E}" type="presParOf" srcId="{C6592396-2982-4552-BFC2-AB2FD584BDBB}" destId="{A42229BB-7E03-4F0A-A421-D904E3E45EC1}" srcOrd="1" destOrd="0" presId="urn:microsoft.com/office/officeart/2005/8/layout/chevron2"/>
    <dgm:cxn modelId="{AB3B0E7A-9FE5-4349-B9C2-BAC1AA7DB5D7}" type="presParOf" srcId="{C6592396-2982-4552-BFC2-AB2FD584BDBB}" destId="{1B785282-A62A-47C5-843D-291C53F83908}" srcOrd="2" destOrd="0" presId="urn:microsoft.com/office/officeart/2005/8/layout/chevron2"/>
    <dgm:cxn modelId="{767F9821-E82B-4655-A7B5-77D928DF381C}" type="presParOf" srcId="{1B785282-A62A-47C5-843D-291C53F83908}" destId="{375DADCF-A424-455C-A43E-DC388407DF21}" srcOrd="0" destOrd="0" presId="urn:microsoft.com/office/officeart/2005/8/layout/chevron2"/>
    <dgm:cxn modelId="{CFD233BB-4B8F-465D-9BBC-DF6CDBAF47E0}" type="presParOf" srcId="{1B785282-A62A-47C5-843D-291C53F83908}" destId="{74F74D58-CD00-45FB-AFEE-E8699AD3DBDF}" srcOrd="1" destOrd="0" presId="urn:microsoft.com/office/officeart/2005/8/layout/chevron2"/>
    <dgm:cxn modelId="{B5654383-09E2-43C9-89B6-BAFD08C5ECA6}" type="presParOf" srcId="{C6592396-2982-4552-BFC2-AB2FD584BDBB}" destId="{DA044776-DB61-461E-9E1C-F4BA8D5EE24B}" srcOrd="3" destOrd="0" presId="urn:microsoft.com/office/officeart/2005/8/layout/chevron2"/>
    <dgm:cxn modelId="{83D67A23-022A-4544-9BF1-AA38346A4E2B}" type="presParOf" srcId="{C6592396-2982-4552-BFC2-AB2FD584BDBB}" destId="{08F01E12-FD40-494D-8810-646AF5374821}" srcOrd="4" destOrd="0" presId="urn:microsoft.com/office/officeart/2005/8/layout/chevron2"/>
    <dgm:cxn modelId="{322820FD-A2C9-493A-9B3D-7E09AB5DB75B}" type="presParOf" srcId="{08F01E12-FD40-494D-8810-646AF5374821}" destId="{CBD1B48C-ECF2-4E5A-BE64-E3844E44FC62}" srcOrd="0" destOrd="0" presId="urn:microsoft.com/office/officeart/2005/8/layout/chevron2"/>
    <dgm:cxn modelId="{B702B0CA-5FC8-4E0D-8AF7-2BD2A5AAA0E9}" type="presParOf" srcId="{08F01E12-FD40-494D-8810-646AF5374821}" destId="{C800D08B-9EB2-403F-8C38-780B59D59810}" srcOrd="1" destOrd="0" presId="urn:microsoft.com/office/officeart/2005/8/layout/chevron2"/>
    <dgm:cxn modelId="{FEF8E86D-FC2C-4BC7-BEFB-6EBC0E508B09}" type="presParOf" srcId="{C6592396-2982-4552-BFC2-AB2FD584BDBB}" destId="{2B281845-31FF-4F92-BBB4-3C9CDA6F0DAE}" srcOrd="5" destOrd="0" presId="urn:microsoft.com/office/officeart/2005/8/layout/chevron2"/>
    <dgm:cxn modelId="{3D9235B6-6523-429A-9FC4-3D80B465543F}" type="presParOf" srcId="{C6592396-2982-4552-BFC2-AB2FD584BDBB}" destId="{63EB3F75-ED5F-4239-AD33-94ABAF666522}" srcOrd="6" destOrd="0" presId="urn:microsoft.com/office/officeart/2005/8/layout/chevron2"/>
    <dgm:cxn modelId="{BBDB5234-16D8-493C-8179-5859F088CE3B}" type="presParOf" srcId="{63EB3F75-ED5F-4239-AD33-94ABAF666522}" destId="{A2205488-865F-4DC7-88B8-2ED4D88AE9F1}" srcOrd="0" destOrd="0" presId="urn:microsoft.com/office/officeart/2005/8/layout/chevron2"/>
    <dgm:cxn modelId="{A0B6362D-293E-44E9-9529-876C256D7E58}" type="presParOf" srcId="{63EB3F75-ED5F-4239-AD33-94ABAF666522}" destId="{38E4F513-FCE5-4127-9D81-287D319DD218}" srcOrd="1" destOrd="0" presId="urn:microsoft.com/office/officeart/2005/8/layout/chevron2"/>
    <dgm:cxn modelId="{75836477-D78E-4055-8C3E-158815E22589}" type="presParOf" srcId="{C6592396-2982-4552-BFC2-AB2FD584BDBB}" destId="{7BB9687D-5438-47E9-9A95-146A2CC87181}" srcOrd="7" destOrd="0" presId="urn:microsoft.com/office/officeart/2005/8/layout/chevron2"/>
    <dgm:cxn modelId="{AACBDD36-E1F4-4594-B08A-AE1EAFBF1B26}" type="presParOf" srcId="{C6592396-2982-4552-BFC2-AB2FD584BDBB}" destId="{3EADAB43-FB27-4E45-8DBD-18A1871DA447}" srcOrd="8" destOrd="0" presId="urn:microsoft.com/office/officeart/2005/8/layout/chevron2"/>
    <dgm:cxn modelId="{21039996-2A8F-459E-922D-A88709DAC4A5}" type="presParOf" srcId="{3EADAB43-FB27-4E45-8DBD-18A1871DA447}" destId="{CEADA0C1-3BAD-4C70-B09C-3E8DC8BDDFF7}" srcOrd="0" destOrd="0" presId="urn:microsoft.com/office/officeart/2005/8/layout/chevron2"/>
    <dgm:cxn modelId="{1325C5F0-ADFB-4C4C-B753-8978C1D24C13}" type="presParOf" srcId="{3EADAB43-FB27-4E45-8DBD-18A1871DA447}" destId="{CE0B5193-8F73-4240-A734-85E9E8758F3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592C4-77DA-4E09-B562-77EDE77E3F82}">
      <dsp:nvSpPr>
        <dsp:cNvPr id="0" name=""/>
        <dsp:cNvSpPr/>
      </dsp:nvSpPr>
      <dsp:spPr>
        <a:xfrm rot="5400000">
          <a:off x="-174187" y="176032"/>
          <a:ext cx="1161251" cy="8128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408282"/>
        <a:ext cx="812876" cy="348375"/>
      </dsp:txXfrm>
    </dsp:sp>
    <dsp:sp modelId="{CB0CA688-39D5-420F-B0A1-78CE164CBF19}">
      <dsp:nvSpPr>
        <dsp:cNvPr id="0" name=""/>
        <dsp:cNvSpPr/>
      </dsp:nvSpPr>
      <dsp:spPr>
        <a:xfrm rot="5400000">
          <a:off x="4025475" y="-3210753"/>
          <a:ext cx="754813" cy="71800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SWOT-аналіз діяльності обласного інституту післядипломної педагогічної освіти як освітньої організації;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812877" y="38692"/>
        <a:ext cx="7143164" cy="681119"/>
      </dsp:txXfrm>
    </dsp:sp>
    <dsp:sp modelId="{375DADCF-A424-455C-A43E-DC388407DF21}">
      <dsp:nvSpPr>
        <dsp:cNvPr id="0" name=""/>
        <dsp:cNvSpPr/>
      </dsp:nvSpPr>
      <dsp:spPr>
        <a:xfrm rot="5400000">
          <a:off x="-174187" y="1220889"/>
          <a:ext cx="1161251" cy="8128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1453139"/>
        <a:ext cx="812876" cy="348375"/>
      </dsp:txXfrm>
    </dsp:sp>
    <dsp:sp modelId="{74F74D58-CD00-45FB-AFEE-E8699AD3DBDF}">
      <dsp:nvSpPr>
        <dsp:cNvPr id="0" name=""/>
        <dsp:cNvSpPr/>
      </dsp:nvSpPr>
      <dsp:spPr>
        <a:xfrm rot="5400000">
          <a:off x="4025475" y="-2165897"/>
          <a:ext cx="754813" cy="71800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аналіз стейкхолдерів; </a:t>
          </a:r>
          <a:endParaRPr lang="ru-RU" sz="16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812877" y="1083548"/>
        <a:ext cx="7143164" cy="681119"/>
      </dsp:txXfrm>
    </dsp:sp>
    <dsp:sp modelId="{CBD1B48C-ECF2-4E5A-BE64-E3844E44FC62}">
      <dsp:nvSpPr>
        <dsp:cNvPr id="0" name=""/>
        <dsp:cNvSpPr/>
      </dsp:nvSpPr>
      <dsp:spPr>
        <a:xfrm rot="5400000">
          <a:off x="-174187" y="2265745"/>
          <a:ext cx="1161251" cy="8128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2497995"/>
        <a:ext cx="812876" cy="348375"/>
      </dsp:txXfrm>
    </dsp:sp>
    <dsp:sp modelId="{C800D08B-9EB2-403F-8C38-780B59D59810}">
      <dsp:nvSpPr>
        <dsp:cNvPr id="0" name=""/>
        <dsp:cNvSpPr/>
      </dsp:nvSpPr>
      <dsp:spPr>
        <a:xfrm rot="5400000">
          <a:off x="4025475" y="-1121040"/>
          <a:ext cx="754813" cy="71800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дії щодо реалізації сильних сторін та подолання загроз у регіональній системі післядипломної педагогічної освіти та управлінні нею;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812877" y="2128405"/>
        <a:ext cx="7143164" cy="681119"/>
      </dsp:txXfrm>
    </dsp:sp>
    <dsp:sp modelId="{A2205488-865F-4DC7-88B8-2ED4D88AE9F1}">
      <dsp:nvSpPr>
        <dsp:cNvPr id="0" name=""/>
        <dsp:cNvSpPr/>
      </dsp:nvSpPr>
      <dsp:spPr>
        <a:xfrm rot="5400000">
          <a:off x="-174187" y="3310602"/>
          <a:ext cx="1161251" cy="8128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3542852"/>
        <a:ext cx="812876" cy="348375"/>
      </dsp:txXfrm>
    </dsp:sp>
    <dsp:sp modelId="{38E4F513-FCE5-4127-9D81-287D319DD218}">
      <dsp:nvSpPr>
        <dsp:cNvPr id="0" name=""/>
        <dsp:cNvSpPr/>
      </dsp:nvSpPr>
      <dsp:spPr>
        <a:xfrm rot="5400000">
          <a:off x="4025475" y="-76184"/>
          <a:ext cx="754813" cy="71800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створення ефективної інформаційної системи щодо професійного розвитку педагогічних кадрів на різних рівнях;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812877" y="3173261"/>
        <a:ext cx="7143164" cy="681119"/>
      </dsp:txXfrm>
    </dsp:sp>
    <dsp:sp modelId="{CEADA0C1-3BAD-4C70-B09C-3E8DC8BDDFF7}">
      <dsp:nvSpPr>
        <dsp:cNvPr id="0" name=""/>
        <dsp:cNvSpPr/>
      </dsp:nvSpPr>
      <dsp:spPr>
        <a:xfrm rot="5400000">
          <a:off x="-174187" y="4355458"/>
          <a:ext cx="1161251" cy="8128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" y="4587708"/>
        <a:ext cx="812876" cy="348375"/>
      </dsp:txXfrm>
    </dsp:sp>
    <dsp:sp modelId="{CE0B5193-8F73-4240-A734-85E9E8758F37}">
      <dsp:nvSpPr>
        <dsp:cNvPr id="0" name=""/>
        <dsp:cNvSpPr/>
      </dsp:nvSpPr>
      <dsp:spPr>
        <a:xfrm rot="5400000">
          <a:off x="4025475" y="968672"/>
          <a:ext cx="754813" cy="71800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дискусії між особами, уповноваженими приймати рішення, щодо стратегій професійного розвитку педагогічних кадрів.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812877" y="4218118"/>
        <a:ext cx="7143164" cy="6811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4507BED-48C7-4F35-BDD4-08C452432F91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5118190-0902-45DF-97DF-D2CFFA8E7C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2217016"/>
            <a:ext cx="6408712" cy="2508128"/>
          </a:xfrm>
        </p:spPr>
        <p:txBody>
          <a:bodyPr/>
          <a:lstStyle/>
          <a:p>
            <a:pPr algn="ctr"/>
            <a:r>
              <a:rPr lang="uk-UA" sz="4000" b="1" dirty="0" smtClean="0">
                <a:latin typeface="Times New Roman"/>
                <a:ea typeface="Calibri"/>
                <a:cs typeface="Times New Roman"/>
              </a:rPr>
              <a:t>стратегії РОЗВИТКУ ЗАКЛАДІВ ПІСЛЯДИПЛОМНОЇ ПЕДАГОГІЧНОЇ ОСВІТИ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445224"/>
            <a:ext cx="5040560" cy="1101248"/>
          </a:xfrm>
        </p:spPr>
        <p:txBody>
          <a:bodyPr>
            <a:normAutofit lnSpcReduction="10000"/>
          </a:bodyPr>
          <a:lstStyle/>
          <a:p>
            <a:pPr algn="l"/>
            <a:r>
              <a:rPr lang="uk-UA" dirty="0" err="1" smtClean="0"/>
              <a:t>Сорочан</a:t>
            </a:r>
            <a:r>
              <a:rPr lang="uk-UA" dirty="0" smtClean="0"/>
              <a:t> Тамара Михайлівна</a:t>
            </a:r>
          </a:p>
          <a:p>
            <a:pPr algn="l"/>
            <a:r>
              <a:rPr lang="uk-UA" dirty="0" smtClean="0"/>
              <a:t>доктор педагогічних наук, професор</a:t>
            </a:r>
          </a:p>
          <a:p>
            <a:pPr algn="l"/>
            <a:r>
              <a:rPr lang="uk-UA" dirty="0" smtClean="0"/>
              <a:t>заслужений працівник освіти України</a:t>
            </a:r>
            <a:endParaRPr lang="ru-RU" dirty="0"/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6163"/>
            <a:ext cx="19431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63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7239000" cy="770344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>
                <a:latin typeface="Trebuchet MS" panose="020B0603020202020204" pitchFamily="34" charset="0"/>
                <a:ea typeface="Calibri"/>
                <a:cs typeface="Times New Roman"/>
              </a:rPr>
              <a:t>Виклики </a:t>
            </a:r>
            <a:r>
              <a:rPr lang="uk-UA" sz="3200" b="1" dirty="0">
                <a:latin typeface="Trebuchet MS" panose="020B0603020202020204" pitchFamily="34" charset="0"/>
                <a:ea typeface="Calibri"/>
                <a:cs typeface="Times New Roman"/>
              </a:rPr>
              <a:t>для обласних інститутів післядипломної </a:t>
            </a:r>
            <a:r>
              <a:rPr lang="uk-UA" sz="3200" b="1" dirty="0" smtClean="0">
                <a:latin typeface="Trebuchet MS" panose="020B0603020202020204" pitchFamily="34" charset="0"/>
                <a:ea typeface="Calibri"/>
                <a:cs typeface="Times New Roman"/>
              </a:rPr>
              <a:t>педагогічної освіти</a:t>
            </a:r>
            <a:endParaRPr lang="ru-RU" sz="4000" dirty="0">
              <a:latin typeface="Trebuchet MS" panose="020B060302020202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751032"/>
            <a:ext cx="8064896" cy="4846320"/>
          </a:xfrm>
        </p:spPr>
        <p:txBody>
          <a:bodyPr>
            <a:noAutofit/>
          </a:bodyPr>
          <a:lstStyle/>
          <a:p>
            <a:r>
              <a:rPr lang="uk-UA" sz="2800" dirty="0"/>
              <a:t>Відсутність </a:t>
            </a:r>
            <a:r>
              <a:rPr lang="uk-UA" sz="2800" dirty="0"/>
              <a:t>упродовж тривалого </a:t>
            </a:r>
            <a:r>
              <a:rPr lang="uk-UA" sz="2800" dirty="0" smtClean="0"/>
              <a:t>періоду</a:t>
            </a:r>
            <a:r>
              <a:rPr lang="ru-RU" sz="2800" dirty="0" smtClean="0"/>
              <a:t> </a:t>
            </a:r>
            <a:r>
              <a:rPr lang="uk-UA" sz="2800" dirty="0" smtClean="0"/>
              <a:t>нормативно-правових </a:t>
            </a:r>
            <a:r>
              <a:rPr lang="uk-UA" sz="2800" dirty="0"/>
              <a:t>засад </a:t>
            </a:r>
            <a:r>
              <a:rPr lang="uk-UA" sz="2800" dirty="0" smtClean="0"/>
              <a:t>функціонування.</a:t>
            </a:r>
          </a:p>
          <a:p>
            <a:r>
              <a:rPr lang="uk-UA" sz="2800" dirty="0" smtClean="0"/>
              <a:t>Фактичне </a:t>
            </a:r>
            <a:r>
              <a:rPr lang="uk-UA" sz="2800" dirty="0"/>
              <a:t>виведення із системи вищої </a:t>
            </a:r>
            <a:r>
              <a:rPr lang="uk-UA" sz="2800" dirty="0" smtClean="0"/>
              <a:t>освіти.</a:t>
            </a:r>
            <a:endParaRPr lang="ru-RU" sz="2800" dirty="0"/>
          </a:p>
          <a:p>
            <a:pPr lvl="0"/>
            <a:r>
              <a:rPr lang="uk-UA" sz="2800" dirty="0"/>
              <a:t>Надлишкові організаційні та </a:t>
            </a:r>
            <a:r>
              <a:rPr lang="uk-UA" sz="2800" dirty="0" smtClean="0"/>
              <a:t>контролюючі функції </a:t>
            </a:r>
            <a:r>
              <a:rPr lang="uk-UA" sz="2800" dirty="0"/>
              <a:t>та залучення до заходів з учнівською </a:t>
            </a:r>
            <a:r>
              <a:rPr lang="uk-UA" sz="2800" dirty="0" smtClean="0"/>
              <a:t>молоддю.</a:t>
            </a:r>
            <a:endParaRPr lang="ru-RU" sz="2800" dirty="0"/>
          </a:p>
          <a:p>
            <a:pPr lvl="0"/>
            <a:r>
              <a:rPr lang="uk-UA" sz="2800" dirty="0"/>
              <a:t>Зростання конкуренції з університетами та громадськими </a:t>
            </a:r>
            <a:r>
              <a:rPr lang="uk-UA" sz="2800" dirty="0" smtClean="0"/>
              <a:t>організаціями.</a:t>
            </a:r>
            <a:endParaRPr lang="ru-RU" sz="2800" dirty="0"/>
          </a:p>
          <a:p>
            <a:pPr lvl="0"/>
            <a:r>
              <a:rPr lang="uk-UA" sz="2800" dirty="0"/>
              <a:t>Труднощі педагогічних працівників щодо проходження курсів підвищення </a:t>
            </a:r>
            <a:r>
              <a:rPr lang="uk-UA" sz="2800" dirty="0" smtClean="0"/>
              <a:t>кваліфікації.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8466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7239000" cy="770344"/>
          </a:xfrm>
        </p:spPr>
        <p:txBody>
          <a:bodyPr>
            <a:noAutofit/>
          </a:bodyPr>
          <a:lstStyle/>
          <a:p>
            <a:pPr algn="ctr"/>
            <a:r>
              <a:rPr lang="uk-UA" sz="3200" dirty="0"/>
              <a:t>Зміна пріоритетів, акцентів, понять</a:t>
            </a:r>
            <a:endParaRPr lang="ru-RU" sz="32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751032"/>
            <a:ext cx="8064896" cy="4846320"/>
          </a:xfrm>
        </p:spPr>
        <p:txBody>
          <a:bodyPr>
            <a:noAutofit/>
          </a:bodyPr>
          <a:lstStyle/>
          <a:p>
            <a:pPr lvl="0"/>
            <a:r>
              <a:rPr lang="uk-UA" sz="2800" dirty="0" smtClean="0"/>
              <a:t>Структура післядипломної освіти на </a:t>
            </a:r>
            <a:r>
              <a:rPr lang="uk-UA" sz="2800" dirty="0"/>
              <a:t>сучасному </a:t>
            </a:r>
            <a:r>
              <a:rPr lang="uk-UA" sz="2800" dirty="0" smtClean="0"/>
              <a:t>етапі.</a:t>
            </a:r>
            <a:endParaRPr lang="ru-RU" sz="2800" dirty="0"/>
          </a:p>
          <a:p>
            <a:pPr lvl="0"/>
            <a:r>
              <a:rPr lang="uk-UA" sz="2800" dirty="0" smtClean="0"/>
              <a:t>Підвищення кваліфікації – науково-методична робота - професійний розвиток.</a:t>
            </a:r>
          </a:p>
          <a:p>
            <a:pPr lvl="0"/>
            <a:r>
              <a:rPr lang="uk-UA" sz="2800" dirty="0" err="1" smtClean="0"/>
              <a:t>Міжатестаційний</a:t>
            </a:r>
            <a:r>
              <a:rPr lang="uk-UA" sz="2800" dirty="0" smtClean="0"/>
              <a:t> - </a:t>
            </a:r>
            <a:r>
              <a:rPr lang="uk-UA" sz="2800" dirty="0" err="1" smtClean="0"/>
              <a:t>міжкурсовий</a:t>
            </a:r>
            <a:r>
              <a:rPr lang="uk-UA" sz="2800" dirty="0" smtClean="0"/>
              <a:t> період </a:t>
            </a:r>
            <a:r>
              <a:rPr lang="uk-UA" sz="2800" dirty="0" err="1" smtClean="0"/>
              <a:t>–андрагогічний</a:t>
            </a:r>
            <a:r>
              <a:rPr lang="uk-UA" sz="2800" dirty="0" smtClean="0"/>
              <a:t> цикл.</a:t>
            </a:r>
          </a:p>
          <a:p>
            <a:pPr lvl="0"/>
            <a:r>
              <a:rPr lang="uk-UA" sz="2800" dirty="0" smtClean="0"/>
              <a:t>Кваліфікація – компетентність.</a:t>
            </a:r>
          </a:p>
          <a:p>
            <a:pPr lvl="0"/>
            <a:r>
              <a:rPr lang="uk-UA" sz="2800" dirty="0" smtClean="0"/>
              <a:t>Формальна – неформальна – </a:t>
            </a:r>
            <a:r>
              <a:rPr lang="uk-UA" sz="2800" dirty="0" err="1" smtClean="0"/>
              <a:t>інформальна</a:t>
            </a:r>
            <a:r>
              <a:rPr lang="uk-UA" sz="2800" dirty="0" smtClean="0"/>
              <a:t> післядипломна освіта.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008464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7239000" cy="494928"/>
          </a:xfrm>
        </p:spPr>
        <p:txBody>
          <a:bodyPr>
            <a:noAutofit/>
          </a:bodyPr>
          <a:lstStyle/>
          <a:p>
            <a:pPr algn="ctr"/>
            <a:r>
              <a:rPr lang="uk-UA" sz="4400" dirty="0"/>
              <a:t>Стратегія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24744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3600" dirty="0"/>
              <a:t>комплекс цілей, положень, програм, дій, рішень та способів розподілу ресурсів, який визначає, чим є організація, що й чому вона робить;</a:t>
            </a:r>
            <a:endParaRPr lang="ru-RU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3600" dirty="0"/>
              <a:t>перспективний загальний план розвитку організації, спрямований на досягнення основної мети.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611627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uk-UA" sz="2800" dirty="0"/>
              <a:t>Кроки до розробки стратегій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uk-UA" sz="2800" dirty="0"/>
              <a:t>професійного розвитку педагогічних кадрів</a:t>
            </a:r>
            <a:endParaRPr lang="ru-RU" sz="28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08488871"/>
              </p:ext>
            </p:extLst>
          </p:nvPr>
        </p:nvGraphicFramePr>
        <p:xfrm>
          <a:off x="107504" y="1397000"/>
          <a:ext cx="7992888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447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33872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uk-UA" sz="3200" dirty="0"/>
              <a:t>Основні стратегії професійного розвитку педагогічних працівників у системі післядипломної освіти: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7239000" cy="3547776"/>
          </a:xfrm>
        </p:spPr>
        <p:txBody>
          <a:bodyPr/>
          <a:lstStyle/>
          <a:p>
            <a:pPr lvl="0"/>
            <a:r>
              <a:rPr lang="uk-UA" dirty="0"/>
              <a:t>соціально-педагогічні;</a:t>
            </a:r>
            <a:endParaRPr lang="ru-RU" dirty="0"/>
          </a:p>
          <a:p>
            <a:pPr lvl="0"/>
            <a:r>
              <a:rPr lang="uk-UA" dirty="0"/>
              <a:t>особистісно-розвивальні;</a:t>
            </a:r>
            <a:endParaRPr lang="ru-RU" dirty="0"/>
          </a:p>
          <a:p>
            <a:pPr lvl="0"/>
            <a:r>
              <a:rPr lang="uk-UA" dirty="0"/>
              <a:t>інноваційні;</a:t>
            </a:r>
            <a:endParaRPr lang="ru-RU" dirty="0"/>
          </a:p>
          <a:p>
            <a:pPr lvl="0"/>
            <a:r>
              <a:rPr lang="uk-UA" dirty="0"/>
              <a:t>маркетингові;</a:t>
            </a:r>
            <a:endParaRPr lang="ru-RU" dirty="0"/>
          </a:p>
          <a:p>
            <a:pPr lvl="0"/>
            <a:r>
              <a:rPr lang="uk-UA" dirty="0"/>
              <a:t>кадрові;</a:t>
            </a:r>
            <a:endParaRPr lang="ru-RU" dirty="0"/>
          </a:p>
          <a:p>
            <a:pPr lvl="0"/>
            <a:r>
              <a:rPr lang="uk-UA" dirty="0"/>
              <a:t>ресурсні;</a:t>
            </a:r>
            <a:endParaRPr lang="ru-RU" dirty="0"/>
          </a:p>
          <a:p>
            <a:pPr lvl="0"/>
            <a:r>
              <a:rPr lang="uk-UA" dirty="0"/>
              <a:t>антикризові.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12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0384"/>
            <a:ext cx="7239000" cy="55432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Переваги розробки стратегії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547500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uk-UA" dirty="0"/>
              <a:t>полегшення комунікацій; </a:t>
            </a:r>
            <a:endParaRPr lang="ru-RU" dirty="0"/>
          </a:p>
          <a:p>
            <a:pPr lvl="0"/>
            <a:r>
              <a:rPr lang="uk-UA" dirty="0"/>
              <a:t>узгодження інтересів та цінностей; </a:t>
            </a:r>
            <a:endParaRPr lang="ru-RU" dirty="0"/>
          </a:p>
          <a:p>
            <a:pPr lvl="0"/>
            <a:r>
              <a:rPr lang="uk-UA" dirty="0"/>
              <a:t>вдосконалення процесу прийняття рішень; </a:t>
            </a:r>
            <a:endParaRPr lang="ru-RU" dirty="0"/>
          </a:p>
          <a:p>
            <a:pPr lvl="0"/>
            <a:r>
              <a:rPr lang="uk-UA" dirty="0"/>
              <a:t>сприяння реалізації рішень; координація прийнятих рішень між різними підрозділами; </a:t>
            </a:r>
            <a:endParaRPr lang="ru-RU" dirty="0"/>
          </a:p>
          <a:p>
            <a:pPr lvl="0"/>
            <a:r>
              <a:rPr lang="uk-UA" dirty="0"/>
              <a:t>стимулювання стратегічного мислення в керівників та працівників організації; </a:t>
            </a:r>
            <a:endParaRPr lang="ru-RU" dirty="0"/>
          </a:p>
          <a:p>
            <a:pPr lvl="0"/>
            <a:r>
              <a:rPr lang="uk-UA" dirty="0"/>
              <a:t>коригування дій; </a:t>
            </a:r>
            <a:endParaRPr lang="ru-RU" dirty="0"/>
          </a:p>
          <a:p>
            <a:pPr lvl="0"/>
            <a:r>
              <a:rPr lang="uk-UA" dirty="0"/>
              <a:t>зосередження уваги на найважливіших питаннях і проблемах; </a:t>
            </a:r>
            <a:endParaRPr lang="ru-RU" dirty="0"/>
          </a:p>
          <a:p>
            <a:pPr lvl="0"/>
            <a:r>
              <a:rPr lang="uk-UA" dirty="0"/>
              <a:t>врахування майбутніх можливостей; </a:t>
            </a:r>
            <a:endParaRPr lang="ru-RU" dirty="0"/>
          </a:p>
          <a:p>
            <a:pPr lvl="0"/>
            <a:r>
              <a:rPr lang="uk-UA" dirty="0"/>
              <a:t>адаптація до нових умов діяльності; </a:t>
            </a:r>
            <a:endParaRPr lang="ru-RU" dirty="0"/>
          </a:p>
          <a:p>
            <a:r>
              <a:rPr lang="uk-UA" dirty="0"/>
              <a:t>вдосконалення навичок роботи в команді.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69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61864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Реалізація стратегій у моделях професійного розвитку, спрямованих на 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7239000" cy="2666696"/>
          </a:xfrm>
        </p:spPr>
        <p:txBody>
          <a:bodyPr>
            <a:normAutofit/>
          </a:bodyPr>
          <a:lstStyle/>
          <a:p>
            <a:pPr lvl="0"/>
            <a:r>
              <a:rPr lang="uk-UA" sz="2800" dirty="0" err="1"/>
              <a:t>Компетентнісна</a:t>
            </a:r>
            <a:r>
              <a:rPr lang="uk-UA" sz="2800" dirty="0"/>
              <a:t> модель;</a:t>
            </a:r>
            <a:endParaRPr lang="ru-RU" sz="2800" dirty="0"/>
          </a:p>
          <a:p>
            <a:pPr lvl="0"/>
            <a:r>
              <a:rPr lang="uk-UA" sz="2800" dirty="0"/>
              <a:t>Диференційована модель;</a:t>
            </a:r>
            <a:endParaRPr lang="ru-RU" sz="2800" dirty="0"/>
          </a:p>
          <a:p>
            <a:pPr lvl="0"/>
            <a:r>
              <a:rPr lang="uk-UA" sz="2800" dirty="0"/>
              <a:t>Диверсифікована модель;</a:t>
            </a:r>
            <a:endParaRPr lang="ru-RU" sz="2800" dirty="0"/>
          </a:p>
          <a:p>
            <a:pPr lvl="0"/>
            <a:r>
              <a:rPr lang="uk-UA" sz="2800" dirty="0"/>
              <a:t>Пролонгована модель;</a:t>
            </a:r>
            <a:endParaRPr lang="ru-RU" sz="2800" dirty="0"/>
          </a:p>
          <a:p>
            <a:r>
              <a:rPr lang="uk-UA" sz="2800" dirty="0" err="1"/>
              <a:t>Особистісно</a:t>
            </a:r>
            <a:r>
              <a:rPr lang="uk-UA" sz="2800" dirty="0"/>
              <a:t> орієнтована модель;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1065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239000" cy="69833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Критерії ефективної </a:t>
            </a:r>
            <a:r>
              <a:rPr lang="uk-UA" dirty="0" smtClean="0"/>
              <a:t>стратегії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відповідність філософії організації та її основним цінностям; </a:t>
            </a:r>
            <a:endParaRPr lang="ru-RU" sz="2800" dirty="0"/>
          </a:p>
          <a:p>
            <a:r>
              <a:rPr lang="uk-UA" sz="2800" dirty="0"/>
              <a:t>коректність в етичному та правовому аспектах; </a:t>
            </a:r>
            <a:endParaRPr lang="ru-RU" sz="2800" dirty="0"/>
          </a:p>
          <a:p>
            <a:r>
              <a:rPr lang="uk-UA" sz="2800" dirty="0"/>
              <a:t>здатність врегульовувати проблему, на яку вона спрямована; </a:t>
            </a:r>
            <a:endParaRPr lang="ru-RU" sz="2800" dirty="0"/>
          </a:p>
          <a:p>
            <a:r>
              <a:rPr lang="uk-UA" sz="2800" dirty="0"/>
              <a:t>можливість практичного впровадження; </a:t>
            </a:r>
            <a:endParaRPr lang="ru-RU" sz="2800" dirty="0"/>
          </a:p>
          <a:p>
            <a:r>
              <a:rPr lang="uk-UA" sz="2800" dirty="0"/>
              <a:t>прийнятність для основних </a:t>
            </a:r>
            <a:r>
              <a:rPr lang="uk-UA" sz="2800" dirty="0" err="1"/>
              <a:t>стейкхолдерів</a:t>
            </a:r>
            <a:r>
              <a:rPr lang="uk-UA" sz="2800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0757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</TotalTime>
  <Words>372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стратегії РОЗВИТКУ ЗАКЛАДІВ ПІСЛЯДИПЛОМНОЇ ПЕДАГОГІЧНОЇ ОСВІТИ</vt:lpstr>
      <vt:lpstr>Виклики для обласних інститутів післядипломної педагогічної освіти</vt:lpstr>
      <vt:lpstr>Зміна пріоритетів, акцентів, понять</vt:lpstr>
      <vt:lpstr>Стратегія</vt:lpstr>
      <vt:lpstr>Кроки до розробки стратегій  професійного розвитку педагогічних кадрів</vt:lpstr>
      <vt:lpstr>Основні стратегії професійного розвитку педагогічних працівників у системі післядипломної освіти:</vt:lpstr>
      <vt:lpstr>Переваги розробки стратегії</vt:lpstr>
      <vt:lpstr>Реалізація стратегій у моделях професійного розвитку, спрямованих на результат</vt:lpstr>
      <vt:lpstr>Критерії ефективної стратегії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стратегії РОЗВИТКУ ЗАКЛАДІВ ПІСЛЯДИПЛОМНОЇ ПЕДАГОГІЧНОЇ ОСВІТИ</dc:title>
  <dc:creator>1</dc:creator>
  <cp:lastModifiedBy>1</cp:lastModifiedBy>
  <cp:revision>9</cp:revision>
  <dcterms:created xsi:type="dcterms:W3CDTF">2015-04-21T14:39:57Z</dcterms:created>
  <dcterms:modified xsi:type="dcterms:W3CDTF">2015-04-21T15:36:04Z</dcterms:modified>
</cp:coreProperties>
</file>