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67" r:id="rId3"/>
    <p:sldId id="262" r:id="rId4"/>
    <p:sldId id="263" r:id="rId5"/>
    <p:sldId id="265" r:id="rId6"/>
    <p:sldId id="266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6221ED-428F-42AB-81DC-2F1B71969094}" type="datetimeFigureOut">
              <a:rPr lang="ru-RU" smtClean="0"/>
              <a:t>22.02.2022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F5971-77C0-4587-91E7-E498486B86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39436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Місце для зображення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Місце для нотаток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uk-UA" altLang="en-US" smtClean="0"/>
              <a:t>Є.Г.</a:t>
            </a:r>
          </a:p>
          <a:p>
            <a:r>
              <a:rPr lang="uk-UA" altLang="en-US" smtClean="0"/>
              <a:t>О.А.</a:t>
            </a:r>
            <a:endParaRPr lang="en-US" altLang="en-US" smtClean="0"/>
          </a:p>
        </p:txBody>
      </p:sp>
      <p:sp>
        <p:nvSpPr>
          <p:cNvPr id="8196" name="Місце для номера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BA43D500-224A-483D-998B-4029E8DC03C6}" type="slidenum">
              <a:rPr lang="uk-UA" altLang="ru-RU" smtClean="0"/>
              <a:pPr/>
              <a:t>1</a:t>
            </a:fld>
            <a:endParaRPr lang="uk-UA" altLang="ru-RU" smtClean="0"/>
          </a:p>
        </p:txBody>
      </p:sp>
    </p:spTree>
    <p:extLst>
      <p:ext uri="{BB962C8B-B14F-4D97-AF65-F5344CB8AC3E}">
        <p14:creationId xmlns:p14="http://schemas.microsoft.com/office/powerpoint/2010/main" val="35562260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57694-8F4C-4D6D-8C0A-BBADEF5179E2}" type="datetimeFigureOut">
              <a:rPr lang="ru-RU" smtClean="0"/>
              <a:t>22.02.2022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7D037-C9A9-4E68-8A30-AA479E2696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41681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57694-8F4C-4D6D-8C0A-BBADEF5179E2}" type="datetimeFigureOut">
              <a:rPr lang="ru-RU" smtClean="0"/>
              <a:t>22.02.2022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7D037-C9A9-4E68-8A30-AA479E2696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66599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57694-8F4C-4D6D-8C0A-BBADEF5179E2}" type="datetimeFigureOut">
              <a:rPr lang="ru-RU" smtClean="0"/>
              <a:t>22.02.2022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7D037-C9A9-4E68-8A30-AA479E2696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1010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57694-8F4C-4D6D-8C0A-BBADEF5179E2}" type="datetimeFigureOut">
              <a:rPr lang="ru-RU" smtClean="0"/>
              <a:t>22.02.2022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7D037-C9A9-4E68-8A30-AA479E2696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4080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57694-8F4C-4D6D-8C0A-BBADEF5179E2}" type="datetimeFigureOut">
              <a:rPr lang="ru-RU" smtClean="0"/>
              <a:t>22.02.2022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7D037-C9A9-4E68-8A30-AA479E2696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5111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57694-8F4C-4D6D-8C0A-BBADEF5179E2}" type="datetimeFigureOut">
              <a:rPr lang="ru-RU" smtClean="0"/>
              <a:t>22.02.2022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7D037-C9A9-4E68-8A30-AA479E2696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9042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57694-8F4C-4D6D-8C0A-BBADEF5179E2}" type="datetimeFigureOut">
              <a:rPr lang="ru-RU" smtClean="0"/>
              <a:t>22.02.2022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7D037-C9A9-4E68-8A30-AA479E2696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4797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57694-8F4C-4D6D-8C0A-BBADEF5179E2}" type="datetimeFigureOut">
              <a:rPr lang="ru-RU" smtClean="0"/>
              <a:t>22.02.2022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7D037-C9A9-4E68-8A30-AA479E2696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02533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57694-8F4C-4D6D-8C0A-BBADEF5179E2}" type="datetimeFigureOut">
              <a:rPr lang="ru-RU" smtClean="0"/>
              <a:t>22.02.2022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7D037-C9A9-4E68-8A30-AA479E2696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68845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57694-8F4C-4D6D-8C0A-BBADEF5179E2}" type="datetimeFigureOut">
              <a:rPr lang="ru-RU" smtClean="0"/>
              <a:t>22.02.2022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7D037-C9A9-4E68-8A30-AA479E2696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33896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57694-8F4C-4D6D-8C0A-BBADEF5179E2}" type="datetimeFigureOut">
              <a:rPr lang="ru-RU" smtClean="0"/>
              <a:t>22.02.2022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7D037-C9A9-4E68-8A30-AA479E2696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40142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357694-8F4C-4D6D-8C0A-BBADEF5179E2}" type="datetimeFigureOut">
              <a:rPr lang="ru-RU" smtClean="0"/>
              <a:t>22.02.2022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47D037-C9A9-4E68-8A30-AA479E2696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8107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umo.edu.ua/images/content/institutes/imp/struktura/kaf_upravl_proekt/material/%D0%9F%D0%BE%D1%81%D1%96%D0%B1%D0%BD%D0%B8%D0%BA%20%D0%9A%D0%B0%D1%80%D1%82%D0%B0%D1%88%D0%BE%D0%B2.pdf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umo.edu.ua/images/content/institutes/imp/struktura/kaf_upravl_proekt/material/%D0%9F%D0%BE%D1%81%D1%96%D0%B1%D0%BD%D0%B8%D0%BA%20%D0%9F%D1%83%D0%B1%D0%BB%D1%96%D1%87%D0%BD%D0%B5%20%D1%83%D0%BF%D1%80%D0%B0%D0%B2%D0%BB.pdf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umo.edu.ua/images/content/institutes/imp/struktura/kaf_upravl_proekt/material/%D0%9C%D0%9E%D0%9D%D0%9E%D0%93%D0%A0%D0%90%D0%A4%D0%98%D0%AF_%D0%9A%D0%B0%D1%80%D1%82%D0%B0%D1%88%D0%BE%D0%B2_%D0%94%D1%83%D0%B1%D0%B8%D0%BD%D0%B8%D0%BD%D0%B0_2021_%D0%B2%D0%B5%D1%80%D1%81%D1%82%D0%BA%D0%B0%20(1).pdf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33" t="3555" r="3777" b="3618"/>
          <a:stretch>
            <a:fillRect/>
          </a:stretch>
        </p:blipFill>
        <p:spPr bwMode="auto">
          <a:xfrm>
            <a:off x="7805738" y="2962275"/>
            <a:ext cx="1828800" cy="248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Рисунок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4124" y="4959350"/>
            <a:ext cx="1914525" cy="190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 descr="page1image4302360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8275"/>
            <a:ext cx="1762125" cy="175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3" descr="D:\Downloads\IMG_7938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85" t="15070"/>
          <a:stretch>
            <a:fillRect/>
          </a:stretch>
        </p:blipFill>
        <p:spPr bwMode="auto">
          <a:xfrm>
            <a:off x="776288" y="2478088"/>
            <a:ext cx="3349625" cy="405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5" descr="D:\Downloads\Image-1 (1)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0" t="4727" r="5289"/>
          <a:stretch>
            <a:fillRect/>
          </a:stretch>
        </p:blipFill>
        <p:spPr bwMode="auto">
          <a:xfrm>
            <a:off x="9693275" y="2452688"/>
            <a:ext cx="1706563" cy="239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Picture 4" descr="D:\Downloads\IMG_7939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90" t="7242" r="8510" b="1132"/>
          <a:stretch>
            <a:fillRect/>
          </a:stretch>
        </p:blipFill>
        <p:spPr bwMode="auto">
          <a:xfrm>
            <a:off x="6081713" y="3632200"/>
            <a:ext cx="1671637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6" name="Picture 6" descr="D:\Downloads\Image-1 (2)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72" t="9406" r="-1118" b="-2020"/>
          <a:stretch>
            <a:fillRect/>
          </a:stretch>
        </p:blipFill>
        <p:spPr bwMode="auto">
          <a:xfrm>
            <a:off x="4349750" y="4249738"/>
            <a:ext cx="1714500" cy="2395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7" name="Заголовок 1"/>
          <p:cNvSpPr>
            <a:spLocks/>
          </p:cNvSpPr>
          <p:nvPr/>
        </p:nvSpPr>
        <p:spPr bwMode="auto">
          <a:xfrm>
            <a:off x="1724025" y="250825"/>
            <a:ext cx="9971088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600" b="1" dirty="0">
              <a:sym typeface="Arial" panose="020B0604020202020204" pitchFamily="34" charset="0"/>
            </a:endParaRPr>
          </a:p>
        </p:txBody>
      </p:sp>
      <p:sp>
        <p:nvSpPr>
          <p:cNvPr id="7178" name="Заголовок 1"/>
          <p:cNvSpPr>
            <a:spLocks/>
          </p:cNvSpPr>
          <p:nvPr/>
        </p:nvSpPr>
        <p:spPr bwMode="auto">
          <a:xfrm>
            <a:off x="2981325" y="720725"/>
            <a:ext cx="7899400" cy="471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uk-UA" altLang="ru-RU" sz="2000" b="1" dirty="0" smtClean="0">
                <a:solidFill>
                  <a:srgbClr val="002060"/>
                </a:solidFill>
              </a:rPr>
              <a:t>КАФЕДРА ПУБЛІЧНОГО УПРАВЛІННЯ І ПРОЕКТНОГО МЕНЕДЖМЕНТУ</a:t>
            </a:r>
            <a:endParaRPr lang="uk-UA" altLang="uk-UA" sz="2000" b="1" dirty="0"/>
          </a:p>
        </p:txBody>
      </p:sp>
      <p:sp>
        <p:nvSpPr>
          <p:cNvPr id="14" name="Заголовок 1"/>
          <p:cNvSpPr>
            <a:spLocks/>
          </p:cNvSpPr>
          <p:nvPr/>
        </p:nvSpPr>
        <p:spPr bwMode="auto">
          <a:xfrm>
            <a:off x="1331913" y="1246188"/>
            <a:ext cx="10247312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algn="ctr"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algn="ctr"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algn="ctr"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algn="ctr"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572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9144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1371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18288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defRPr/>
            </a:pPr>
            <a:r>
              <a:rPr lang="uk-UA" altLang="ru-RU" sz="2400" dirty="0" smtClean="0">
                <a:latin typeface="+mn-lt"/>
              </a:rPr>
              <a:t>Професорсько-викладацький склад кафедри здійснює перспективні наукові дослідження, співпрацює з органами влади, місцевого самоврядування та навчальними закладами всіх рівнів акредитації в галузі освітньої діяльності. </a:t>
            </a:r>
            <a:endParaRPr lang="uk-UA" altLang="uk-UA" sz="2400" dirty="0" smtClean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</p:txBody>
      </p:sp>
      <p:pic>
        <p:nvPicPr>
          <p:cNvPr id="13" name="Picture 6" descr="D:\Downloads\Image-1 (2)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72" t="9406" r="-1118" b="-2020"/>
          <a:stretch>
            <a:fillRect/>
          </a:stretch>
        </p:blipFill>
        <p:spPr bwMode="auto">
          <a:xfrm>
            <a:off x="4367213" y="4248944"/>
            <a:ext cx="1714500" cy="2395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 descr="D:\Downloads\IMG_7939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90" t="7242" r="8510" b="1132"/>
          <a:stretch>
            <a:fillRect/>
          </a:stretch>
        </p:blipFill>
        <p:spPr bwMode="auto">
          <a:xfrm>
            <a:off x="6081713" y="3621088"/>
            <a:ext cx="1671637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4" descr="D:\Downloads\IMG_7939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90" t="7242" r="8510" b="1132"/>
          <a:stretch>
            <a:fillRect/>
          </a:stretch>
        </p:blipFill>
        <p:spPr bwMode="auto">
          <a:xfrm>
            <a:off x="6234113" y="3773488"/>
            <a:ext cx="1671637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4" descr="D:\Downloads\IMG_7939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90" t="7242" r="8510" b="1132"/>
          <a:stretch>
            <a:fillRect/>
          </a:stretch>
        </p:blipFill>
        <p:spPr bwMode="auto">
          <a:xfrm>
            <a:off x="6386513" y="3925888"/>
            <a:ext cx="1671637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33" t="3555" r="3777" b="3618"/>
          <a:stretch>
            <a:fillRect/>
          </a:stretch>
        </p:blipFill>
        <p:spPr bwMode="auto">
          <a:xfrm>
            <a:off x="7753350" y="3006725"/>
            <a:ext cx="1828800" cy="248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5" descr="D:\Downloads\Image-1 (1)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0" t="4727" r="5289"/>
          <a:stretch>
            <a:fillRect/>
          </a:stretch>
        </p:blipFill>
        <p:spPr bwMode="auto">
          <a:xfrm>
            <a:off x="9686154" y="2436315"/>
            <a:ext cx="1706563" cy="239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6" descr="D:\Downloads\Image-1 (2)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72" t="9406" r="-1118" b="-2020"/>
          <a:stretch>
            <a:fillRect/>
          </a:stretch>
        </p:blipFill>
        <p:spPr bwMode="auto">
          <a:xfrm>
            <a:off x="4519613" y="4401344"/>
            <a:ext cx="1714500" cy="2395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17649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err="1" smtClean="0">
                <a:solidFill>
                  <a:srgbClr val="0070C0"/>
                </a:solidFill>
              </a:rPr>
              <a:t>Управління</a:t>
            </a:r>
            <a:r>
              <a:rPr lang="ru-RU" sz="3600" b="1" dirty="0" smtClean="0">
                <a:solidFill>
                  <a:srgbClr val="0070C0"/>
                </a:solidFill>
              </a:rPr>
              <a:t> </a:t>
            </a:r>
            <a:r>
              <a:rPr lang="ru-RU" sz="3600" b="1" dirty="0" err="1" smtClean="0">
                <a:solidFill>
                  <a:srgbClr val="0070C0"/>
                </a:solidFill>
              </a:rPr>
              <a:t>державним</a:t>
            </a:r>
            <a:r>
              <a:rPr lang="ru-RU" sz="3600" b="1" dirty="0" smtClean="0">
                <a:solidFill>
                  <a:srgbClr val="0070C0"/>
                </a:solidFill>
              </a:rPr>
              <a:t> сектором </a:t>
            </a:r>
            <a:r>
              <a:rPr lang="ru-RU" sz="3600" b="1" dirty="0" err="1" smtClean="0">
                <a:solidFill>
                  <a:srgbClr val="0070C0"/>
                </a:solidFill>
              </a:rPr>
              <a:t>економіки</a:t>
            </a:r>
            <a:r>
              <a:rPr lang="ru-RU" sz="3600" b="1" dirty="0" smtClean="0">
                <a:solidFill>
                  <a:srgbClr val="0070C0"/>
                </a:solidFill>
              </a:rPr>
              <a:t> : </a:t>
            </a:r>
            <a:r>
              <a:rPr lang="ru-RU" sz="2800" b="1" dirty="0" err="1" smtClean="0">
                <a:solidFill>
                  <a:srgbClr val="0070C0"/>
                </a:solidFill>
              </a:rPr>
              <a:t>навчальний</a:t>
            </a:r>
            <a:r>
              <a:rPr lang="ru-RU" sz="2800" b="1" dirty="0" smtClean="0">
                <a:solidFill>
                  <a:srgbClr val="0070C0"/>
                </a:solidFill>
              </a:rPr>
              <a:t> </a:t>
            </a:r>
            <a:r>
              <a:rPr lang="ru-RU" sz="2800" b="1" dirty="0" err="1" smtClean="0">
                <a:solidFill>
                  <a:srgbClr val="0070C0"/>
                </a:solidFill>
              </a:rPr>
              <a:t>посібник</a:t>
            </a:r>
            <a:r>
              <a:rPr lang="ru-RU" sz="2800" b="1" dirty="0" smtClean="0">
                <a:solidFill>
                  <a:srgbClr val="0070C0"/>
                </a:solidFill>
              </a:rPr>
              <a:t> / Є Г. Карташов, І.О. </a:t>
            </a:r>
            <a:r>
              <a:rPr lang="ru-RU" sz="2800" b="1" dirty="0" err="1" smtClean="0">
                <a:solidFill>
                  <a:srgbClr val="0070C0"/>
                </a:solidFill>
              </a:rPr>
              <a:t>Драган</a:t>
            </a:r>
            <a:r>
              <a:rPr lang="ru-RU" sz="2800" b="1" dirty="0" smtClean="0">
                <a:solidFill>
                  <a:srgbClr val="0070C0"/>
                </a:solidFill>
              </a:rPr>
              <a:t>, Н В. </a:t>
            </a:r>
            <a:r>
              <a:rPr lang="ru-RU" sz="2800" b="1" dirty="0" err="1" smtClean="0">
                <a:solidFill>
                  <a:srgbClr val="0070C0"/>
                </a:solidFill>
              </a:rPr>
              <a:t>Дацій</a:t>
            </a:r>
            <a:r>
              <a:rPr lang="ru-RU" sz="2800" b="1" dirty="0" smtClean="0">
                <a:solidFill>
                  <a:srgbClr val="0070C0"/>
                </a:solidFill>
              </a:rPr>
              <a:t>, О В. Чумак, А.В. Антонов, І </a:t>
            </a:r>
            <a:r>
              <a:rPr lang="ru-RU" sz="2800" b="1" dirty="0" err="1" smtClean="0">
                <a:solidFill>
                  <a:srgbClr val="0070C0"/>
                </a:solidFill>
              </a:rPr>
              <a:t>І</a:t>
            </a:r>
            <a:r>
              <a:rPr lang="ru-RU" sz="2800" b="1" dirty="0" smtClean="0">
                <a:solidFill>
                  <a:srgbClr val="0070C0"/>
                </a:solidFill>
              </a:rPr>
              <a:t>. </a:t>
            </a:r>
            <a:r>
              <a:rPr lang="ru-RU" sz="2800" b="1" dirty="0" err="1" smtClean="0">
                <a:solidFill>
                  <a:srgbClr val="0070C0"/>
                </a:solidFill>
              </a:rPr>
              <a:t>Туболець</a:t>
            </a:r>
            <a:r>
              <a:rPr lang="ru-RU" sz="2800" b="1" dirty="0" smtClean="0">
                <a:solidFill>
                  <a:srgbClr val="0070C0"/>
                </a:solidFill>
              </a:rPr>
              <a:t>, В.В. </a:t>
            </a:r>
            <a:r>
              <a:rPr lang="ru-RU" sz="2800" b="1" dirty="0" err="1" smtClean="0">
                <a:solidFill>
                  <a:srgbClr val="0070C0"/>
                </a:solidFill>
              </a:rPr>
              <a:t>Іванюта</a:t>
            </a:r>
            <a:r>
              <a:rPr lang="ru-RU" sz="2800" b="1" dirty="0" smtClean="0">
                <a:solidFill>
                  <a:srgbClr val="0070C0"/>
                </a:solidFill>
              </a:rPr>
              <a:t>, О.В. </a:t>
            </a:r>
            <a:r>
              <a:rPr lang="ru-RU" sz="2800" b="1" dirty="0" err="1" smtClean="0">
                <a:solidFill>
                  <a:srgbClr val="0070C0"/>
                </a:solidFill>
              </a:rPr>
              <a:t>Алейнікова</a:t>
            </a:r>
            <a:r>
              <a:rPr lang="ru-RU" sz="2800" b="1" dirty="0" smtClean="0">
                <a:solidFill>
                  <a:srgbClr val="0070C0"/>
                </a:solidFill>
              </a:rPr>
              <a:t>; за </a:t>
            </a:r>
            <a:r>
              <a:rPr lang="ru-RU" sz="2800" b="1" dirty="0" err="1" smtClean="0">
                <a:solidFill>
                  <a:srgbClr val="0070C0"/>
                </a:solidFill>
              </a:rPr>
              <a:t>заг</a:t>
            </a:r>
            <a:r>
              <a:rPr lang="ru-RU" sz="2800" b="1" dirty="0" smtClean="0">
                <a:solidFill>
                  <a:srgbClr val="0070C0"/>
                </a:solidFill>
              </a:rPr>
              <a:t>. ред. </a:t>
            </a:r>
            <a:r>
              <a:rPr lang="ru-RU" sz="2800" b="1" dirty="0" err="1" smtClean="0">
                <a:solidFill>
                  <a:srgbClr val="0070C0"/>
                </a:solidFill>
              </a:rPr>
              <a:t>професора</a:t>
            </a:r>
            <a:r>
              <a:rPr lang="ru-RU" sz="2800" b="1" dirty="0" smtClean="0">
                <a:solidFill>
                  <a:srgbClr val="0070C0"/>
                </a:solidFill>
              </a:rPr>
              <a:t> Є.Г. Карташова. </a:t>
            </a:r>
            <a:r>
              <a:rPr lang="ru-RU" sz="2800" b="1" dirty="0" err="1" smtClean="0">
                <a:solidFill>
                  <a:srgbClr val="0070C0"/>
                </a:solidFill>
              </a:rPr>
              <a:t>Київ</a:t>
            </a:r>
            <a:r>
              <a:rPr lang="ru-RU" sz="2800" b="1" dirty="0" smtClean="0">
                <a:solidFill>
                  <a:srgbClr val="0070C0"/>
                </a:solidFill>
              </a:rPr>
              <a:t> : </a:t>
            </a:r>
            <a:r>
              <a:rPr lang="ru-RU" sz="2800" b="1" dirty="0" err="1" smtClean="0">
                <a:solidFill>
                  <a:srgbClr val="0070C0"/>
                </a:solidFill>
              </a:rPr>
              <a:t>Освіта</a:t>
            </a:r>
            <a:r>
              <a:rPr lang="ru-RU" sz="2800" b="1" dirty="0" smtClean="0">
                <a:solidFill>
                  <a:srgbClr val="0070C0"/>
                </a:solidFill>
              </a:rPr>
              <a:t> </a:t>
            </a:r>
            <a:r>
              <a:rPr lang="ru-RU" sz="2800" b="1" dirty="0" err="1" smtClean="0">
                <a:solidFill>
                  <a:srgbClr val="0070C0"/>
                </a:solidFill>
              </a:rPr>
              <a:t>України</a:t>
            </a:r>
            <a:r>
              <a:rPr lang="ru-RU" sz="2800" b="1" dirty="0" smtClean="0">
                <a:solidFill>
                  <a:srgbClr val="0070C0"/>
                </a:solidFill>
              </a:rPr>
              <a:t>, 2021. 330 с.</a:t>
            </a:r>
            <a:endParaRPr lang="ru-RU" sz="28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2400" u="sng" dirty="0">
                <a:hlinkClick r:id="rId2"/>
              </a:rPr>
              <a:t>http://umo.edu.ua/images/content/institutes/imp/struktura/kaf_upravl_proekt/material/%D0%9F%D0%BE%D1%81%D1%96%D0%B1%D0%BD%D0%B8%D0%BA%20%D0%9A%D0%B0%D1%80%D1%82%D0%B0%D1%88%D0%BE%D0%B2.pdf</a:t>
            </a:r>
            <a:endParaRPr lang="ru-RU" sz="2400" dirty="0"/>
          </a:p>
          <a:p>
            <a:endParaRPr lang="ru-RU" dirty="0"/>
          </a:p>
        </p:txBody>
      </p:sp>
      <p:pic>
        <p:nvPicPr>
          <p:cNvPr id="5" name="Рисунок 1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33" t="3555" r="3777" b="3618"/>
          <a:stretch>
            <a:fillRect/>
          </a:stretch>
        </p:blipFill>
        <p:spPr bwMode="auto">
          <a:xfrm>
            <a:off x="1384663" y="1968708"/>
            <a:ext cx="3331028" cy="4526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956121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z="3200" b="1" dirty="0" smtClean="0">
                <a:solidFill>
                  <a:srgbClr val="0070C0"/>
                </a:solidFill>
              </a:rPr>
              <a:t>Основи публічного управління та антикорупційна діяльність:</a:t>
            </a:r>
            <a:br>
              <a:rPr lang="uk-UA" sz="3200" b="1" dirty="0" smtClean="0">
                <a:solidFill>
                  <a:srgbClr val="0070C0"/>
                </a:solidFill>
              </a:rPr>
            </a:br>
            <a:r>
              <a:rPr lang="uk-UA" sz="2700" b="1" dirty="0" smtClean="0">
                <a:solidFill>
                  <a:srgbClr val="0070C0"/>
                </a:solidFill>
              </a:rPr>
              <a:t>навчальний посібник / Є.Г. </a:t>
            </a:r>
            <a:r>
              <a:rPr lang="uk-UA" sz="2700" b="1" dirty="0" err="1" smtClean="0">
                <a:solidFill>
                  <a:srgbClr val="0070C0"/>
                </a:solidFill>
              </a:rPr>
              <a:t>Карташов</a:t>
            </a:r>
            <a:r>
              <a:rPr lang="uk-UA" sz="2700" b="1" dirty="0" smtClean="0">
                <a:solidFill>
                  <a:srgbClr val="0070C0"/>
                </a:solidFill>
              </a:rPr>
              <a:t>, А.П. </a:t>
            </a:r>
            <a:r>
              <a:rPr lang="uk-UA" sz="2700" b="1" dirty="0" err="1" smtClean="0">
                <a:solidFill>
                  <a:srgbClr val="0070C0"/>
                </a:solidFill>
              </a:rPr>
              <a:t>Миколаєць</a:t>
            </a:r>
            <a:r>
              <a:rPr lang="uk-UA" sz="2700" b="1" dirty="0" smtClean="0">
                <a:solidFill>
                  <a:srgbClr val="0070C0"/>
                </a:solidFill>
              </a:rPr>
              <a:t>, А.В. Антонов, І.О. Драган, Н.В. </a:t>
            </a:r>
            <a:r>
              <a:rPr lang="uk-UA" sz="2700" b="1" dirty="0" err="1" smtClean="0">
                <a:solidFill>
                  <a:srgbClr val="0070C0"/>
                </a:solidFill>
              </a:rPr>
              <a:t>Дацій</a:t>
            </a:r>
            <a:r>
              <a:rPr lang="uk-UA" sz="2700" b="1" dirty="0" smtClean="0">
                <a:solidFill>
                  <a:srgbClr val="0070C0"/>
                </a:solidFill>
              </a:rPr>
              <a:t>, Ю.В. Шпак; за ред. Є.Г. </a:t>
            </a:r>
            <a:r>
              <a:rPr lang="uk-UA" sz="2700" b="1" dirty="0" err="1" smtClean="0">
                <a:solidFill>
                  <a:srgbClr val="0070C0"/>
                </a:solidFill>
              </a:rPr>
              <a:t>Карташова</a:t>
            </a:r>
            <a:r>
              <a:rPr lang="uk-UA" sz="2700" b="1" dirty="0" smtClean="0">
                <a:solidFill>
                  <a:srgbClr val="0070C0"/>
                </a:solidFill>
              </a:rPr>
              <a:t>, А.П. </a:t>
            </a:r>
            <a:r>
              <a:rPr lang="uk-UA" sz="2700" b="1" dirty="0" err="1" smtClean="0">
                <a:solidFill>
                  <a:srgbClr val="0070C0"/>
                </a:solidFill>
              </a:rPr>
              <a:t>Миколайця</a:t>
            </a:r>
            <a:r>
              <a:rPr lang="uk-UA" sz="2700" b="1" dirty="0" smtClean="0">
                <a:solidFill>
                  <a:srgbClr val="0070C0"/>
                </a:solidFill>
              </a:rPr>
              <a:t>. Київ: Освіта України, 2020. – 304 с.</a:t>
            </a:r>
            <a:endParaRPr lang="ru-RU" sz="2700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617029" y="1907176"/>
            <a:ext cx="4963885" cy="4134849"/>
          </a:xfrm>
        </p:spPr>
        <p:txBody>
          <a:bodyPr/>
          <a:lstStyle/>
          <a:p>
            <a:r>
              <a:rPr lang="ru-RU" sz="2400" u="sng" dirty="0">
                <a:hlinkClick r:id="rId2"/>
              </a:rPr>
              <a:t>http://umo.edu.ua/images/content/institutes/imp/struktura/kaf_upravl_proekt/material/%D0%9F%D0%BE%D1%81%D1%96%D0%B1%D0%BD%D0%B8%D0%BA%20%D0%9F%D1%83%D0%B1%D0%BB%D1%96%D1%87%D0%BD%D0%B5%20%D1%83%D0%BF%D1%80%D0%B0%D0%B2%D0%BB.pdf</a:t>
            </a:r>
            <a:endParaRPr lang="ru-RU" sz="2400" dirty="0"/>
          </a:p>
          <a:p>
            <a:endParaRPr lang="ru-RU" dirty="0"/>
          </a:p>
        </p:txBody>
      </p:sp>
      <p:pic>
        <p:nvPicPr>
          <p:cNvPr id="5" name="Picture 5" descr="D:\Downloads\Image-1 (1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0" t="4727" r="5289"/>
          <a:stretch>
            <a:fillRect/>
          </a:stretch>
        </p:blipFill>
        <p:spPr bwMode="auto">
          <a:xfrm>
            <a:off x="1280161" y="1948349"/>
            <a:ext cx="3383280" cy="4766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253686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err="1">
                <a:solidFill>
                  <a:srgbClr val="0070C0"/>
                </a:solidFill>
              </a:rPr>
              <a:t>Державне</a:t>
            </a:r>
            <a:r>
              <a:rPr lang="ru-RU" sz="3600" b="1" dirty="0">
                <a:solidFill>
                  <a:srgbClr val="0070C0"/>
                </a:solidFill>
              </a:rPr>
              <a:t> та </a:t>
            </a:r>
            <a:r>
              <a:rPr lang="ru-RU" sz="3600" b="1" dirty="0" err="1">
                <a:solidFill>
                  <a:srgbClr val="0070C0"/>
                </a:solidFill>
              </a:rPr>
              <a:t>регіональне</a:t>
            </a:r>
            <a:r>
              <a:rPr lang="ru-RU" sz="3600" b="1" dirty="0">
                <a:solidFill>
                  <a:srgbClr val="0070C0"/>
                </a:solidFill>
              </a:rPr>
              <a:t> </a:t>
            </a:r>
            <a:r>
              <a:rPr lang="ru-RU" sz="3600" b="1" dirty="0" err="1">
                <a:solidFill>
                  <a:srgbClr val="0070C0"/>
                </a:solidFill>
              </a:rPr>
              <a:t>управління</a:t>
            </a:r>
            <a:r>
              <a:rPr lang="ru-RU" sz="3600" b="1" dirty="0">
                <a:solidFill>
                  <a:srgbClr val="0070C0"/>
                </a:solidFill>
              </a:rPr>
              <a:t> : </a:t>
            </a:r>
            <a:r>
              <a:rPr lang="ru-RU" sz="3600" b="1" dirty="0" err="1">
                <a:solidFill>
                  <a:srgbClr val="0070C0"/>
                </a:solidFill>
              </a:rPr>
              <a:t>підручник</a:t>
            </a:r>
            <a:r>
              <a:rPr lang="ru-RU" sz="3600" b="1" dirty="0">
                <a:solidFill>
                  <a:srgbClr val="0070C0"/>
                </a:solidFill>
              </a:rPr>
              <a:t> </a:t>
            </a:r>
            <a:r>
              <a:rPr lang="ru-RU" sz="3200" b="1" dirty="0" smtClean="0">
                <a:solidFill>
                  <a:srgbClr val="0070C0"/>
                </a:solidFill>
              </a:rPr>
              <a:t>/</a:t>
            </a:r>
            <a:br>
              <a:rPr lang="ru-RU" sz="3200" b="1" dirty="0" smtClean="0">
                <a:solidFill>
                  <a:srgbClr val="0070C0"/>
                </a:solidFill>
              </a:rPr>
            </a:br>
            <a:r>
              <a:rPr lang="ru-RU" sz="3200" b="1" dirty="0" smtClean="0">
                <a:solidFill>
                  <a:srgbClr val="0070C0"/>
                </a:solidFill>
              </a:rPr>
              <a:t> </a:t>
            </a:r>
            <a:r>
              <a:rPr lang="ru-RU" sz="3200" b="1" dirty="0">
                <a:solidFill>
                  <a:srgbClr val="0070C0"/>
                </a:solidFill>
              </a:rPr>
              <a:t>Є. Г. Карташов, В. В. </a:t>
            </a:r>
            <a:r>
              <a:rPr lang="ru-RU" sz="3200" b="1" dirty="0" err="1">
                <a:solidFill>
                  <a:srgbClr val="0070C0"/>
                </a:solidFill>
              </a:rPr>
              <a:t>Євдокимов</a:t>
            </a:r>
            <a:r>
              <a:rPr lang="ru-RU" sz="3200" b="1" dirty="0">
                <a:solidFill>
                  <a:srgbClr val="0070C0"/>
                </a:solidFill>
              </a:rPr>
              <a:t>, І.О. </a:t>
            </a:r>
            <a:r>
              <a:rPr lang="ru-RU" sz="3200" b="1" dirty="0" err="1">
                <a:solidFill>
                  <a:srgbClr val="0070C0"/>
                </a:solidFill>
              </a:rPr>
              <a:t>Драган</a:t>
            </a:r>
            <a:r>
              <a:rPr lang="ru-RU" sz="3200" b="1" dirty="0">
                <a:solidFill>
                  <a:srgbClr val="0070C0"/>
                </a:solidFill>
              </a:rPr>
              <a:t>, О.І. </a:t>
            </a:r>
            <a:r>
              <a:rPr lang="ru-RU" sz="3200" b="1" dirty="0" err="1">
                <a:solidFill>
                  <a:srgbClr val="0070C0"/>
                </a:solidFill>
              </a:rPr>
              <a:t>Дацій</a:t>
            </a:r>
            <a:r>
              <a:rPr lang="ru-RU" sz="3200" b="1" dirty="0">
                <a:solidFill>
                  <a:srgbClr val="0070C0"/>
                </a:solidFill>
              </a:rPr>
              <a:t> та </a:t>
            </a:r>
            <a:r>
              <a:rPr lang="ru-RU" sz="3200" b="1" dirty="0" err="1">
                <a:solidFill>
                  <a:srgbClr val="0070C0"/>
                </a:solidFill>
              </a:rPr>
              <a:t>ін</a:t>
            </a:r>
            <a:r>
              <a:rPr lang="ru-RU" sz="3200" b="1" dirty="0">
                <a:solidFill>
                  <a:srgbClr val="0070C0"/>
                </a:solidFill>
              </a:rPr>
              <a:t>.; за </a:t>
            </a:r>
            <a:r>
              <a:rPr lang="ru-RU" sz="3200" b="1" dirty="0" err="1">
                <a:solidFill>
                  <a:srgbClr val="0070C0"/>
                </a:solidFill>
              </a:rPr>
              <a:t>заг</a:t>
            </a:r>
            <a:r>
              <a:rPr lang="ru-RU" sz="3200" b="1" dirty="0">
                <a:solidFill>
                  <a:srgbClr val="0070C0"/>
                </a:solidFill>
              </a:rPr>
              <a:t>. ред. Є. Г. Карташова. </a:t>
            </a:r>
            <a:r>
              <a:rPr lang="ru-RU" sz="3200" b="1" dirty="0" err="1">
                <a:solidFill>
                  <a:srgbClr val="0070C0"/>
                </a:solidFill>
              </a:rPr>
              <a:t>Київ</a:t>
            </a:r>
            <a:r>
              <a:rPr lang="ru-RU" sz="3200" b="1" dirty="0">
                <a:solidFill>
                  <a:srgbClr val="0070C0"/>
                </a:solidFill>
              </a:rPr>
              <a:t> : </a:t>
            </a:r>
            <a:r>
              <a:rPr lang="ru-RU" sz="3200" b="1" dirty="0" err="1">
                <a:solidFill>
                  <a:srgbClr val="0070C0"/>
                </a:solidFill>
              </a:rPr>
              <a:t>Освіта</a:t>
            </a:r>
            <a:r>
              <a:rPr lang="ru-RU" sz="3200" b="1" dirty="0">
                <a:solidFill>
                  <a:srgbClr val="0070C0"/>
                </a:solidFill>
              </a:rPr>
              <a:t> </a:t>
            </a:r>
            <a:r>
              <a:rPr lang="ru-RU" sz="3200" b="1" dirty="0" err="1">
                <a:solidFill>
                  <a:srgbClr val="0070C0"/>
                </a:solidFill>
              </a:rPr>
              <a:t>України</a:t>
            </a:r>
            <a:r>
              <a:rPr lang="ru-RU" sz="3200" b="1" dirty="0">
                <a:solidFill>
                  <a:srgbClr val="0070C0"/>
                </a:solidFill>
              </a:rPr>
              <a:t>, 2019. 248 с.</a:t>
            </a:r>
          </a:p>
        </p:txBody>
      </p:sp>
      <p:pic>
        <p:nvPicPr>
          <p:cNvPr id="5" name="Picture 4" descr="D:\Downloads\IMG_793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90" t="7242" r="8510" b="1132"/>
          <a:stretch>
            <a:fillRect/>
          </a:stretch>
        </p:blipFill>
        <p:spPr bwMode="auto">
          <a:xfrm>
            <a:off x="3949484" y="1956254"/>
            <a:ext cx="3143647" cy="46271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76971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>
                <a:solidFill>
                  <a:srgbClr val="0070C0"/>
                </a:solidFill>
              </a:rPr>
              <a:t>Карташов Є.Г. </a:t>
            </a:r>
            <a:r>
              <a:rPr lang="ru-RU" sz="3200" b="1" dirty="0" err="1">
                <a:solidFill>
                  <a:srgbClr val="0070C0"/>
                </a:solidFill>
              </a:rPr>
              <a:t>Децентралізаційна</a:t>
            </a:r>
            <a:r>
              <a:rPr lang="ru-RU" sz="3200" b="1" dirty="0">
                <a:solidFill>
                  <a:srgbClr val="0070C0"/>
                </a:solidFill>
              </a:rPr>
              <a:t> реформа в </a:t>
            </a:r>
            <a:r>
              <a:rPr lang="ru-RU" sz="3200" b="1" dirty="0" err="1">
                <a:solidFill>
                  <a:srgbClr val="0070C0"/>
                </a:solidFill>
              </a:rPr>
              <a:t>Україні</a:t>
            </a:r>
            <a:r>
              <a:rPr lang="ru-RU" sz="3200" b="1" dirty="0">
                <a:solidFill>
                  <a:srgbClr val="0070C0"/>
                </a:solidFill>
              </a:rPr>
              <a:t> у </a:t>
            </a:r>
            <a:r>
              <a:rPr lang="ru-RU" sz="3200" b="1" dirty="0" err="1">
                <a:solidFill>
                  <a:srgbClr val="0070C0"/>
                </a:solidFill>
              </a:rPr>
              <a:t>контексті</a:t>
            </a:r>
            <a:r>
              <a:rPr lang="ru-RU" sz="3200" b="1" dirty="0">
                <a:solidFill>
                  <a:srgbClr val="0070C0"/>
                </a:solidFill>
              </a:rPr>
              <a:t> </a:t>
            </a:r>
            <a:r>
              <a:rPr lang="ru-RU" sz="3200" b="1" dirty="0" err="1">
                <a:solidFill>
                  <a:srgbClr val="0070C0"/>
                </a:solidFill>
              </a:rPr>
              <a:t>європейської</a:t>
            </a:r>
            <a:r>
              <a:rPr lang="ru-RU" sz="3200" b="1" dirty="0">
                <a:solidFill>
                  <a:srgbClr val="0070C0"/>
                </a:solidFill>
              </a:rPr>
              <a:t> </a:t>
            </a:r>
            <a:r>
              <a:rPr lang="ru-RU" sz="3200" b="1" dirty="0" err="1">
                <a:solidFill>
                  <a:srgbClr val="0070C0"/>
                </a:solidFill>
              </a:rPr>
              <a:t>інтеграції</a:t>
            </a:r>
            <a:r>
              <a:rPr lang="ru-RU" sz="3200" b="1" dirty="0">
                <a:solidFill>
                  <a:srgbClr val="0070C0"/>
                </a:solidFill>
              </a:rPr>
              <a:t>: </a:t>
            </a:r>
            <a:r>
              <a:rPr lang="ru-RU" sz="3200" b="1" dirty="0" err="1">
                <a:solidFill>
                  <a:srgbClr val="0070C0"/>
                </a:solidFill>
              </a:rPr>
              <a:t>монографія</a:t>
            </a:r>
            <a:r>
              <a:rPr lang="ru-RU" sz="3200" b="1" dirty="0">
                <a:solidFill>
                  <a:srgbClr val="0070C0"/>
                </a:solidFill>
              </a:rPr>
              <a:t>. </a:t>
            </a:r>
            <a:r>
              <a:rPr lang="ru-RU" sz="3200" b="1" dirty="0" err="1">
                <a:solidFill>
                  <a:srgbClr val="0070C0"/>
                </a:solidFill>
              </a:rPr>
              <a:t>Київ</a:t>
            </a:r>
            <a:r>
              <a:rPr lang="ru-RU" sz="3200" b="1" dirty="0">
                <a:solidFill>
                  <a:srgbClr val="0070C0"/>
                </a:solidFill>
              </a:rPr>
              <a:t> : </a:t>
            </a:r>
            <a:r>
              <a:rPr lang="ru-RU" sz="3200" b="1" dirty="0" err="1">
                <a:solidFill>
                  <a:srgbClr val="0070C0"/>
                </a:solidFill>
              </a:rPr>
              <a:t>Освіта</a:t>
            </a:r>
            <a:r>
              <a:rPr lang="ru-RU" sz="3200" b="1" dirty="0">
                <a:solidFill>
                  <a:srgbClr val="0070C0"/>
                </a:solidFill>
              </a:rPr>
              <a:t> </a:t>
            </a:r>
            <a:r>
              <a:rPr lang="ru-RU" sz="3200" b="1" dirty="0" err="1">
                <a:solidFill>
                  <a:srgbClr val="0070C0"/>
                </a:solidFill>
              </a:rPr>
              <a:t>України</a:t>
            </a:r>
            <a:r>
              <a:rPr lang="ru-RU" sz="3200" b="1" dirty="0">
                <a:solidFill>
                  <a:srgbClr val="0070C0"/>
                </a:solidFill>
              </a:rPr>
              <a:t>, 2018. 250 с.</a:t>
            </a:r>
          </a:p>
        </p:txBody>
      </p:sp>
      <p:pic>
        <p:nvPicPr>
          <p:cNvPr id="5" name="Picture 6" descr="D:\Downloads\Image-1 (2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72" t="9406" r="-1118" b="-2020"/>
          <a:stretch>
            <a:fillRect/>
          </a:stretch>
        </p:blipFill>
        <p:spPr bwMode="auto">
          <a:xfrm>
            <a:off x="3599753" y="1937301"/>
            <a:ext cx="3528213" cy="4920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046843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87383"/>
            <a:ext cx="10515600" cy="1538242"/>
          </a:xfrm>
        </p:spPr>
        <p:txBody>
          <a:bodyPr>
            <a:noAutofit/>
          </a:bodyPr>
          <a:lstStyle/>
          <a:p>
            <a:r>
              <a:rPr lang="ru-RU" sz="2800" b="1" dirty="0" err="1" smtClean="0">
                <a:solidFill>
                  <a:srgbClr val="0070C0"/>
                </a:solidFill>
              </a:rPr>
              <a:t>Економічні</a:t>
            </a:r>
            <a:r>
              <a:rPr lang="ru-RU" sz="2800" b="1" dirty="0" smtClean="0">
                <a:solidFill>
                  <a:srgbClr val="0070C0"/>
                </a:solidFill>
              </a:rPr>
              <a:t>, </a:t>
            </a:r>
            <a:r>
              <a:rPr lang="ru-RU" sz="2800" b="1" dirty="0" err="1" smtClean="0">
                <a:solidFill>
                  <a:srgbClr val="0070C0"/>
                </a:solidFill>
              </a:rPr>
              <a:t>соціальні</a:t>
            </a:r>
            <a:r>
              <a:rPr lang="ru-RU" sz="2800" b="1" dirty="0" smtClean="0">
                <a:solidFill>
                  <a:srgbClr val="0070C0"/>
                </a:solidFill>
              </a:rPr>
              <a:t> та </a:t>
            </a:r>
            <a:r>
              <a:rPr lang="ru-RU" sz="2800" b="1" dirty="0" err="1" smtClean="0">
                <a:solidFill>
                  <a:srgbClr val="0070C0"/>
                </a:solidFill>
              </a:rPr>
              <a:t>інформаційні</a:t>
            </a:r>
            <a:r>
              <a:rPr lang="ru-RU" sz="2800" b="1" dirty="0" smtClean="0">
                <a:solidFill>
                  <a:srgbClr val="0070C0"/>
                </a:solidFill>
              </a:rPr>
              <a:t> </a:t>
            </a:r>
            <a:r>
              <a:rPr lang="ru-RU" sz="2800" b="1" dirty="0" err="1" smtClean="0">
                <a:solidFill>
                  <a:srgbClr val="0070C0"/>
                </a:solidFill>
              </a:rPr>
              <a:t>механізми</a:t>
            </a:r>
            <a:r>
              <a:rPr lang="ru-RU" sz="2800" b="1" dirty="0" smtClean="0">
                <a:solidFill>
                  <a:srgbClr val="0070C0"/>
                </a:solidFill>
              </a:rPr>
              <a:t> </a:t>
            </a:r>
            <a:r>
              <a:rPr lang="ru-RU" sz="2800" b="1" dirty="0" err="1" smtClean="0">
                <a:solidFill>
                  <a:srgbClr val="0070C0"/>
                </a:solidFill>
              </a:rPr>
              <a:t>формування</a:t>
            </a:r>
            <a:r>
              <a:rPr lang="ru-RU" sz="2800" b="1" dirty="0" smtClean="0">
                <a:solidFill>
                  <a:srgbClr val="0070C0"/>
                </a:solidFill>
              </a:rPr>
              <a:t> та </a:t>
            </a:r>
            <a:r>
              <a:rPr lang="ru-RU" sz="2800" b="1" dirty="0" err="1" smtClean="0">
                <a:solidFill>
                  <a:srgbClr val="0070C0"/>
                </a:solidFill>
              </a:rPr>
              <a:t>вдосконалення</a:t>
            </a:r>
            <a:r>
              <a:rPr lang="ru-RU" sz="2800" b="1" dirty="0" smtClean="0">
                <a:solidFill>
                  <a:srgbClr val="0070C0"/>
                </a:solidFill>
              </a:rPr>
              <a:t> </a:t>
            </a:r>
            <a:r>
              <a:rPr lang="ru-RU" sz="2800" b="1" dirty="0" err="1" smtClean="0">
                <a:solidFill>
                  <a:srgbClr val="0070C0"/>
                </a:solidFill>
              </a:rPr>
              <a:t>системи</a:t>
            </a:r>
            <a:r>
              <a:rPr lang="ru-RU" sz="2800" b="1" dirty="0" smtClean="0">
                <a:solidFill>
                  <a:srgbClr val="0070C0"/>
                </a:solidFill>
              </a:rPr>
              <a:t> </a:t>
            </a:r>
            <a:r>
              <a:rPr lang="ru-RU" sz="2800" b="1" dirty="0" err="1" smtClean="0">
                <a:solidFill>
                  <a:srgbClr val="0070C0"/>
                </a:solidFill>
              </a:rPr>
              <a:t>управління</a:t>
            </a:r>
            <a:r>
              <a:rPr lang="ru-RU" sz="2800" b="1" dirty="0" smtClean="0">
                <a:solidFill>
                  <a:srgbClr val="0070C0"/>
                </a:solidFill>
              </a:rPr>
              <a:t> </a:t>
            </a:r>
            <a:r>
              <a:rPr lang="ru-RU" sz="2800" b="1" dirty="0" err="1" smtClean="0">
                <a:solidFill>
                  <a:srgbClr val="0070C0"/>
                </a:solidFill>
              </a:rPr>
              <a:t>проєктами</a:t>
            </a:r>
            <a:r>
              <a:rPr lang="ru-RU" sz="2400" b="1" dirty="0" smtClean="0">
                <a:solidFill>
                  <a:srgbClr val="0070C0"/>
                </a:solidFill>
              </a:rPr>
              <a:t>: </a:t>
            </a:r>
            <a:r>
              <a:rPr lang="ru-RU" sz="2800" b="1" dirty="0" smtClean="0">
                <a:solidFill>
                  <a:srgbClr val="0070C0"/>
                </a:solidFill>
              </a:rPr>
              <a:t>кол. </a:t>
            </a:r>
            <a:r>
              <a:rPr lang="ru-RU" sz="2800" b="1" dirty="0" err="1" smtClean="0">
                <a:solidFill>
                  <a:srgbClr val="0070C0"/>
                </a:solidFill>
              </a:rPr>
              <a:t>монографія</a:t>
            </a:r>
            <a:r>
              <a:rPr lang="ru-RU" sz="2800" b="1" dirty="0" smtClean="0">
                <a:solidFill>
                  <a:srgbClr val="0070C0"/>
                </a:solidFill>
              </a:rPr>
              <a:t> </a:t>
            </a:r>
            <a:r>
              <a:rPr lang="ru-RU" sz="2400" b="1" dirty="0" smtClean="0">
                <a:solidFill>
                  <a:srgbClr val="0070C0"/>
                </a:solidFill>
              </a:rPr>
              <a:t>/ </a:t>
            </a:r>
            <a:r>
              <a:rPr lang="ru-RU" sz="2400" b="1" dirty="0" err="1" smtClean="0">
                <a:solidFill>
                  <a:srgbClr val="0070C0"/>
                </a:solidFill>
              </a:rPr>
              <a:t>Алейнікова</a:t>
            </a:r>
            <a:r>
              <a:rPr lang="ru-RU" sz="2400" b="1" dirty="0" smtClean="0">
                <a:solidFill>
                  <a:srgbClr val="0070C0"/>
                </a:solidFill>
              </a:rPr>
              <a:t> О.В., </a:t>
            </a:r>
            <a:r>
              <a:rPr lang="ru-RU" sz="2400" b="1" dirty="0" err="1" smtClean="0">
                <a:solidFill>
                  <a:srgbClr val="0070C0"/>
                </a:solidFill>
              </a:rPr>
              <a:t>Дубініна</a:t>
            </a:r>
            <a:r>
              <a:rPr lang="ru-RU" sz="2400" b="1" dirty="0" smtClean="0">
                <a:solidFill>
                  <a:srgbClr val="0070C0"/>
                </a:solidFill>
              </a:rPr>
              <a:t> О.В., Ковтун О.А., Бережна Г.В., </a:t>
            </a:r>
            <a:r>
              <a:rPr lang="ru-RU" sz="2400" b="1" dirty="0" err="1" smtClean="0">
                <a:solidFill>
                  <a:srgbClr val="0070C0"/>
                </a:solidFill>
              </a:rPr>
              <a:t>Івкін</a:t>
            </a:r>
            <a:r>
              <a:rPr lang="ru-RU" sz="2400" b="1" dirty="0" smtClean="0">
                <a:solidFill>
                  <a:srgbClr val="0070C0"/>
                </a:solidFill>
              </a:rPr>
              <a:t> В.М., </a:t>
            </a:r>
            <a:r>
              <a:rPr lang="ru-RU" sz="2400" b="1" dirty="0" err="1" smtClean="0">
                <a:solidFill>
                  <a:srgbClr val="0070C0"/>
                </a:solidFill>
              </a:rPr>
              <a:t>Вініченко</a:t>
            </a:r>
            <a:r>
              <a:rPr lang="ru-RU" sz="2400" b="1" dirty="0" smtClean="0">
                <a:solidFill>
                  <a:srgbClr val="0070C0"/>
                </a:solidFill>
              </a:rPr>
              <a:t> А.А., </a:t>
            </a:r>
            <a:r>
              <a:rPr lang="ru-RU" sz="2400" b="1" dirty="0" err="1" smtClean="0">
                <a:solidFill>
                  <a:srgbClr val="0070C0"/>
                </a:solidFill>
              </a:rPr>
              <a:t>Шмагун</a:t>
            </a:r>
            <a:r>
              <a:rPr lang="ru-RU" sz="2400" b="1" dirty="0" smtClean="0">
                <a:solidFill>
                  <a:srgbClr val="0070C0"/>
                </a:solidFill>
              </a:rPr>
              <a:t> А.В. та </a:t>
            </a:r>
            <a:r>
              <a:rPr lang="ru-RU" sz="2400" b="1" dirty="0" err="1" smtClean="0">
                <a:solidFill>
                  <a:srgbClr val="0070C0"/>
                </a:solidFill>
              </a:rPr>
              <a:t>ін</a:t>
            </a:r>
            <a:r>
              <a:rPr lang="ru-RU" sz="2400" b="1" dirty="0" smtClean="0">
                <a:solidFill>
                  <a:srgbClr val="0070C0"/>
                </a:solidFill>
              </a:rPr>
              <a:t>. / </a:t>
            </a:r>
            <a:r>
              <a:rPr lang="ru-RU" sz="2400" b="1" dirty="0" err="1" smtClean="0">
                <a:solidFill>
                  <a:srgbClr val="0070C0"/>
                </a:solidFill>
              </a:rPr>
              <a:t>заг</a:t>
            </a:r>
            <a:r>
              <a:rPr lang="ru-RU" sz="2400" b="1" dirty="0" smtClean="0">
                <a:solidFill>
                  <a:srgbClr val="0070C0"/>
                </a:solidFill>
              </a:rPr>
              <a:t>. ред. Є.Г. Карташова, О.В. </a:t>
            </a:r>
            <a:r>
              <a:rPr lang="ru-RU" sz="2400" b="1" dirty="0" err="1" smtClean="0">
                <a:solidFill>
                  <a:srgbClr val="0070C0"/>
                </a:solidFill>
              </a:rPr>
              <a:t>Дубініної</a:t>
            </a:r>
            <a:r>
              <a:rPr lang="ru-RU" sz="2400" b="1" dirty="0" smtClean="0">
                <a:solidFill>
                  <a:srgbClr val="0070C0"/>
                </a:solidFill>
              </a:rPr>
              <a:t>. </a:t>
            </a:r>
            <a:r>
              <a:rPr lang="ru-RU" sz="2400" b="1" dirty="0" err="1" smtClean="0">
                <a:solidFill>
                  <a:srgbClr val="0070C0"/>
                </a:solidFill>
              </a:rPr>
              <a:t>Київ</a:t>
            </a:r>
            <a:r>
              <a:rPr lang="ru-RU" sz="2400" b="1" dirty="0" smtClean="0">
                <a:solidFill>
                  <a:srgbClr val="0070C0"/>
                </a:solidFill>
              </a:rPr>
              <a:t>: НАПН </a:t>
            </a:r>
            <a:r>
              <a:rPr lang="ru-RU" sz="2400" b="1" dirty="0" err="1" smtClean="0">
                <a:solidFill>
                  <a:srgbClr val="0070C0"/>
                </a:solidFill>
              </a:rPr>
              <a:t>України</a:t>
            </a:r>
            <a:r>
              <a:rPr lang="ru-RU" sz="2400" b="1" dirty="0" smtClean="0">
                <a:solidFill>
                  <a:srgbClr val="0070C0"/>
                </a:solidFill>
              </a:rPr>
              <a:t> ДЗВО «Ун-т </a:t>
            </a:r>
            <a:r>
              <a:rPr lang="ru-RU" sz="2400" b="1" dirty="0" err="1" smtClean="0">
                <a:solidFill>
                  <a:srgbClr val="0070C0"/>
                </a:solidFill>
              </a:rPr>
              <a:t>менедж</a:t>
            </a:r>
            <a:r>
              <a:rPr lang="ru-RU" sz="2400" b="1" dirty="0" smtClean="0">
                <a:solidFill>
                  <a:srgbClr val="0070C0"/>
                </a:solidFill>
              </a:rPr>
              <a:t>. </a:t>
            </a:r>
            <a:r>
              <a:rPr lang="ru-RU" sz="2400" b="1" dirty="0" err="1" smtClean="0">
                <a:solidFill>
                  <a:srgbClr val="0070C0"/>
                </a:solidFill>
              </a:rPr>
              <a:t>освіти</a:t>
            </a:r>
            <a:r>
              <a:rPr lang="ru-RU" sz="2400" b="1" dirty="0" smtClean="0">
                <a:solidFill>
                  <a:srgbClr val="0070C0"/>
                </a:solidFill>
              </a:rPr>
              <a:t>», 2021. 396 с.</a:t>
            </a:r>
            <a:endParaRPr lang="ru-RU" sz="2400" b="1" dirty="0">
              <a:solidFill>
                <a:srgbClr val="0070C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243013" y="2555677"/>
            <a:ext cx="4138612" cy="3103959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2037805"/>
            <a:ext cx="4944291" cy="4139158"/>
          </a:xfrm>
        </p:spPr>
        <p:txBody>
          <a:bodyPr>
            <a:normAutofit fontScale="92500"/>
          </a:bodyPr>
          <a:lstStyle/>
          <a:p>
            <a:r>
              <a:rPr lang="ru-RU" sz="2600" u="sng" dirty="0">
                <a:hlinkClick r:id="rId3"/>
              </a:rPr>
              <a:t>http://umo.edu.ua/images/content/institutes/imp/struktura/kaf_upravl_proekt/material/%D0%9C%D0%9E%D0%9D%D0%9E%D0%93%D0%A0%D0%90%D0%A4%D0%98%D0%AF_%D0%9A%D0%B0%D1%80%D1%82%D0%B0%D1%88%D0%BE%D0%B2_%D0%94%D1%83%D0%B1%D0%B8%D0%BD%D0%B8%D0%BD%D0%B0_2021_%D0%B2%D0%B5%D1%80%D1%81%D1%82%D0%BA%D0%B0%20(1).pdf</a:t>
            </a:r>
            <a:endParaRPr lang="ru-RU" sz="26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952311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232</Words>
  <Application>Microsoft Office PowerPoint</Application>
  <PresentationFormat>Широкоэкранный</PresentationFormat>
  <Paragraphs>13</Paragraphs>
  <Slides>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Тема Office</vt:lpstr>
      <vt:lpstr>Презентация PowerPoint</vt:lpstr>
      <vt:lpstr>Управління державним сектором економіки : навчальний посібник / Є Г. Карташов, І.О. Драган, Н В. Дацій, О В. Чумак, А.В. Антонов, І І. Туболець, В.В. Іванюта, О.В. Алейнікова; за заг. ред. професора Є.Г. Карташова. Київ : Освіта України, 2021. 330 с.</vt:lpstr>
      <vt:lpstr>Основи публічного управління та антикорупційна діяльність: навчальний посібник / Є.Г. Карташов, А.П. Миколаєць, А.В. Антонов, І.О. Драган, Н.В. Дацій, Ю.В. Шпак; за ред. Є.Г. Карташова, А.П. Миколайця. Київ: Освіта України, 2020. – 304 с.</vt:lpstr>
      <vt:lpstr>Державне та регіональне управління : підручник /  Є. Г. Карташов, В. В. Євдокимов, І.О. Драган, О.І. Дацій та ін.; за заг. ред. Є. Г. Карташова. Київ : Освіта України, 2019. 248 с.</vt:lpstr>
      <vt:lpstr>Карташов Є.Г. Децентралізаційна реформа в Україні у контексті європейської інтеграції: монографія. Київ : Освіта України, 2018. 250 с.</vt:lpstr>
      <vt:lpstr>Економічні, соціальні та інформаційні механізми формування та вдосконалення системи управління проєктами: кол. монографія / Алейнікова О.В., Дубініна О.В., Ковтун О.А., Бережна Г.В., Івкін В.М., Вініченко А.А., Шмагун А.В. та ін. / заг. ред. Є.Г. Карташова, О.В. Дубініної. Київ: НАПН України ДЗВО «Ун-т менедж. освіти», 2021. 396 с.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404_1</dc:creator>
  <cp:lastModifiedBy>Microsoft Office</cp:lastModifiedBy>
  <cp:revision>10</cp:revision>
  <dcterms:created xsi:type="dcterms:W3CDTF">2022-02-21T09:27:06Z</dcterms:created>
  <dcterms:modified xsi:type="dcterms:W3CDTF">2022-02-22T16:39:00Z</dcterms:modified>
</cp:coreProperties>
</file>