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8" r:id="rId15"/>
    <p:sldId id="269" r:id="rId16"/>
  </p:sldIdLst>
  <p:sldSz cx="12192000" cy="6858000"/>
  <p:notesSz cx="6858000" cy="9144000"/>
  <p:defaultTextStyle>
    <a:defPPr>
      <a:defRPr lang="en-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E9F9"/>
    <a:srgbClr val="D0D0F3"/>
    <a:srgbClr val="C9C9F9"/>
    <a:srgbClr val="4644C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image" Target="../media/image4.png"/></Relationships>
</file>

<file path=ppt/diagrams/_rels/drawing1.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C9BC84-BB5B-4639-8DCA-ABC544833800}" type="doc">
      <dgm:prSet loTypeId="urn:microsoft.com/office/officeart/2005/8/layout/vList3" loCatId="list" qsTypeId="urn:microsoft.com/office/officeart/2005/8/quickstyle/3d2" qsCatId="3D" csTypeId="urn:microsoft.com/office/officeart/2005/8/colors/accent1_2" csCatId="accent1" phldr="1"/>
      <dgm:spPr/>
    </dgm:pt>
    <dgm:pt modelId="{7C8065B2-8E63-4720-8F5B-50812924055E}">
      <dgm:prSet phldrT="[Текст]" custT="1"/>
      <dgm:spPr>
        <a:solidFill>
          <a:srgbClr val="C9C9F9"/>
        </a:solidFill>
      </dgm:spPr>
      <dgm:t>
        <a:bodyPr/>
        <a:lstStyle/>
        <a:p>
          <a:pPr algn="just">
            <a:buNone/>
          </a:pPr>
          <a:r>
            <a:rPr lang="uk-UA" sz="1600" b="1" i="1" dirty="0">
              <a:solidFill>
                <a:schemeClr val="tx1"/>
              </a:solidFill>
              <a:latin typeface="+mn-lt"/>
              <a:ea typeface="Calibri" panose="020F0502020204030204" pitchFamily="34" charset="0"/>
              <a:cs typeface="Times New Roman" panose="02020603050405020304" pitchFamily="18" charset="0"/>
            </a:rPr>
            <a:t>Д</a:t>
          </a:r>
          <a:r>
            <a:rPr lang="uk-UA" sz="1600" b="1" i="1" dirty="0">
              <a:solidFill>
                <a:schemeClr val="tx1"/>
              </a:solidFill>
              <a:effectLst/>
              <a:latin typeface="+mn-lt"/>
              <a:ea typeface="Calibri" panose="020F0502020204030204" pitchFamily="34" charset="0"/>
              <a:cs typeface="Times New Roman" panose="02020603050405020304" pitchFamily="18" charset="0"/>
            </a:rPr>
            <a:t>одаткові виклики для бізнесу під час воєнного стану вимагають адаптації до нових реалій.</a:t>
          </a:r>
          <a:endParaRPr lang="uk-UA" sz="1600" b="1" i="1" dirty="0">
            <a:solidFill>
              <a:schemeClr val="tx1"/>
            </a:solidFill>
            <a:latin typeface="+mn-lt"/>
            <a:cs typeface="Times New Roman" panose="02020603050405020304" pitchFamily="18" charset="0"/>
          </a:endParaRPr>
        </a:p>
      </dgm:t>
    </dgm:pt>
    <dgm:pt modelId="{A252BFAC-8154-40AB-8D0D-83EDB7179545}" type="sibTrans" cxnId="{2A213EA4-3E98-45B2-BA1E-887D471454A2}">
      <dgm:prSet/>
      <dgm:spPr/>
      <dgm:t>
        <a:bodyPr/>
        <a:lstStyle/>
        <a:p>
          <a:endParaRPr lang="uk-UA"/>
        </a:p>
      </dgm:t>
    </dgm:pt>
    <dgm:pt modelId="{3756D2F2-B131-4B3F-909F-D638730AAF1B}" type="parTrans" cxnId="{2A213EA4-3E98-45B2-BA1E-887D471454A2}">
      <dgm:prSet/>
      <dgm:spPr/>
      <dgm:t>
        <a:bodyPr/>
        <a:lstStyle/>
        <a:p>
          <a:endParaRPr lang="uk-UA"/>
        </a:p>
      </dgm:t>
    </dgm:pt>
    <dgm:pt modelId="{730CEE3A-1664-4053-B13E-32ED66EC375D}">
      <dgm:prSet custT="1"/>
      <dgm:spPr>
        <a:solidFill>
          <a:srgbClr val="C9C9F9"/>
        </a:solidFill>
      </dgm:spPr>
      <dgm:t>
        <a:bodyPr/>
        <a:lstStyle/>
        <a:p>
          <a:pPr algn="just"/>
          <a:r>
            <a:rPr lang="uk-UA" sz="1600" b="1" i="1" dirty="0">
              <a:solidFill>
                <a:schemeClr val="tx1"/>
              </a:solidFill>
              <a:effectLst/>
              <a:latin typeface="+mn-lt"/>
              <a:ea typeface="Calibri" panose="020F0502020204030204" pitchFamily="34" charset="0"/>
              <a:cs typeface="Times New Roman" panose="02020603050405020304" pitchFamily="18" charset="0"/>
            </a:rPr>
            <a:t>Порушення логістичних ланцюгів, дефіцит запчастин та матеріалів, обмеження в доступі до кваліфікованих кадрів, а також безпекові загрози створюють значний тиск на бізнес-процеси.</a:t>
          </a:r>
          <a:endParaRPr lang="en-US" sz="1600" b="1" i="1" dirty="0">
            <a:solidFill>
              <a:schemeClr val="tx1"/>
            </a:solidFill>
            <a:effectLst/>
            <a:latin typeface="+mn-lt"/>
            <a:ea typeface="Calibri" panose="020F0502020204030204" pitchFamily="34" charset="0"/>
            <a:cs typeface="Times New Roman" panose="02020603050405020304" pitchFamily="18" charset="0"/>
          </a:endParaRPr>
        </a:p>
      </dgm:t>
    </dgm:pt>
    <dgm:pt modelId="{A8175033-CE35-4408-8458-70AC820B2BBC}" type="sibTrans" cxnId="{C900CAC3-2604-43F9-9469-3FF7D0EC6D2E}">
      <dgm:prSet/>
      <dgm:spPr/>
      <dgm:t>
        <a:bodyPr/>
        <a:lstStyle/>
        <a:p>
          <a:endParaRPr lang="uk-UA"/>
        </a:p>
      </dgm:t>
    </dgm:pt>
    <dgm:pt modelId="{63CBEABB-67C6-430C-86DC-356E271E31FF}" type="parTrans" cxnId="{C900CAC3-2604-43F9-9469-3FF7D0EC6D2E}">
      <dgm:prSet/>
      <dgm:spPr/>
      <dgm:t>
        <a:bodyPr/>
        <a:lstStyle/>
        <a:p>
          <a:endParaRPr lang="uk-UA"/>
        </a:p>
      </dgm:t>
    </dgm:pt>
    <dgm:pt modelId="{1F009DF7-D525-4C83-9A7E-774A86967808}">
      <dgm:prSet custT="1"/>
      <dgm:spPr>
        <a:solidFill>
          <a:srgbClr val="C9C9F9"/>
        </a:solidFill>
      </dgm:spPr>
      <dgm:t>
        <a:bodyPr/>
        <a:lstStyle/>
        <a:p>
          <a:pPr algn="just"/>
          <a:r>
            <a:rPr lang="uk-UA" sz="1600" b="1" i="1" dirty="0">
              <a:solidFill>
                <a:schemeClr val="tx1"/>
              </a:solidFill>
              <a:latin typeface="+mn-lt"/>
              <a:ea typeface="Calibri" panose="020F0502020204030204" pitchFamily="34" charset="0"/>
              <a:cs typeface="Times New Roman" panose="02020603050405020304" pitchFamily="18" charset="0"/>
            </a:rPr>
            <a:t>П</a:t>
          </a:r>
          <a:r>
            <a:rPr lang="uk-UA" sz="1600" b="1" i="1" dirty="0">
              <a:solidFill>
                <a:schemeClr val="tx1"/>
              </a:solidFill>
              <a:effectLst/>
              <a:latin typeface="+mn-lt"/>
              <a:ea typeface="Calibri" panose="020F0502020204030204" pitchFamily="34" charset="0"/>
              <a:cs typeface="Times New Roman" panose="02020603050405020304" pitchFamily="18" charset="0"/>
            </a:rPr>
            <a:t>отреба у підтримці транспортних засобів для забезпечення мобільності як військових, так і цивільних осіб підвищує важливість надання якісних послуг в цій сфері.</a:t>
          </a:r>
          <a:endParaRPr lang="en-US" sz="1600" b="1" i="1" dirty="0">
            <a:solidFill>
              <a:schemeClr val="tx1"/>
            </a:solidFill>
            <a:effectLst/>
            <a:latin typeface="+mn-lt"/>
            <a:ea typeface="Calibri" panose="020F0502020204030204" pitchFamily="34" charset="0"/>
            <a:cs typeface="Times New Roman" panose="02020603050405020304" pitchFamily="18" charset="0"/>
          </a:endParaRPr>
        </a:p>
      </dgm:t>
    </dgm:pt>
    <dgm:pt modelId="{0CBF4172-1F0E-44FB-9CD9-DD226E500965}" type="sibTrans" cxnId="{4D58D794-ACD7-4D80-851D-78F4D4C672B2}">
      <dgm:prSet/>
      <dgm:spPr/>
      <dgm:t>
        <a:bodyPr/>
        <a:lstStyle/>
        <a:p>
          <a:endParaRPr lang="uk-UA"/>
        </a:p>
      </dgm:t>
    </dgm:pt>
    <dgm:pt modelId="{9E04F8B8-6303-41FF-B010-40CD9CE7E992}" type="parTrans" cxnId="{4D58D794-ACD7-4D80-851D-78F4D4C672B2}">
      <dgm:prSet/>
      <dgm:spPr/>
      <dgm:t>
        <a:bodyPr/>
        <a:lstStyle/>
        <a:p>
          <a:endParaRPr lang="uk-UA"/>
        </a:p>
      </dgm:t>
    </dgm:pt>
    <dgm:pt modelId="{74CF92B6-7576-460E-A91E-FA28E6670766}">
      <dgm:prSet custT="1"/>
      <dgm:spPr>
        <a:solidFill>
          <a:srgbClr val="C9C9F9"/>
        </a:solidFill>
      </dgm:spPr>
      <dgm:t>
        <a:bodyPr/>
        <a:lstStyle/>
        <a:p>
          <a:pPr algn="just"/>
          <a:r>
            <a:rPr lang="uk-UA" sz="1600" b="1" i="1" dirty="0">
              <a:solidFill>
                <a:schemeClr val="tx1"/>
              </a:solidFill>
              <a:effectLst/>
              <a:latin typeface="+mn-lt"/>
              <a:ea typeface="Calibri" panose="020F0502020204030204" pitchFamily="34" charset="0"/>
              <a:cs typeface="Times New Roman" panose="02020603050405020304" pitchFamily="18" charset="0"/>
            </a:rPr>
            <a:t>Важливим є застосування </a:t>
          </a:r>
          <a:r>
            <a:rPr lang="uk-UA" sz="1600" b="1" i="1" dirty="0" err="1">
              <a:solidFill>
                <a:schemeClr val="tx1"/>
              </a:solidFill>
              <a:effectLst/>
              <a:latin typeface="+mn-lt"/>
              <a:ea typeface="Calibri" panose="020F0502020204030204" pitchFamily="34" charset="0"/>
              <a:cs typeface="Times New Roman" panose="02020603050405020304" pitchFamily="18" charset="0"/>
            </a:rPr>
            <a:t>проєктного</a:t>
          </a:r>
          <a:r>
            <a:rPr lang="uk-UA" sz="1600" b="1" i="1" dirty="0">
              <a:solidFill>
                <a:schemeClr val="tx1"/>
              </a:solidFill>
              <a:effectLst/>
              <a:latin typeface="+mn-lt"/>
              <a:ea typeface="Calibri" panose="020F0502020204030204" pitchFamily="34" charset="0"/>
              <a:cs typeface="Times New Roman" panose="02020603050405020304" pitchFamily="18" charset="0"/>
            </a:rPr>
            <a:t> управління для ефективної організації роботи </a:t>
          </a:r>
          <a:r>
            <a:rPr lang="uk-UA" sz="1600" b="1" i="1" dirty="0" err="1">
              <a:solidFill>
                <a:schemeClr val="tx1"/>
              </a:solidFill>
              <a:effectLst/>
              <a:latin typeface="+mn-lt"/>
              <a:ea typeface="Calibri" panose="020F0502020204030204" pitchFamily="34" charset="0"/>
              <a:cs typeface="Times New Roman" panose="02020603050405020304" pitchFamily="18" charset="0"/>
            </a:rPr>
            <a:t>автосервісів</a:t>
          </a:r>
          <a:r>
            <a:rPr lang="uk-UA" sz="1600" b="1" i="1" dirty="0">
              <a:solidFill>
                <a:schemeClr val="tx1"/>
              </a:solidFill>
              <a:effectLst/>
              <a:latin typeface="+mn-lt"/>
              <a:ea typeface="Calibri" panose="020F0502020204030204" pitchFamily="34" charset="0"/>
              <a:cs typeface="Times New Roman" panose="02020603050405020304" pitchFamily="18" charset="0"/>
            </a:rPr>
            <a:t>, враховуючи не лише стандартні бізнес-методи, але й специфічні вимоги воєнного часу.</a:t>
          </a:r>
          <a:endParaRPr lang="en-US" sz="1600" b="1" i="1" dirty="0">
            <a:solidFill>
              <a:schemeClr val="tx1"/>
            </a:solidFill>
            <a:effectLst/>
            <a:latin typeface="+mn-lt"/>
            <a:ea typeface="Calibri" panose="020F0502020204030204" pitchFamily="34" charset="0"/>
            <a:cs typeface="Times New Roman" panose="02020603050405020304" pitchFamily="18" charset="0"/>
          </a:endParaRPr>
        </a:p>
      </dgm:t>
    </dgm:pt>
    <dgm:pt modelId="{158B4A55-A6F9-4F5F-9B83-20FD4738AEE8}" type="sibTrans" cxnId="{27C80834-142B-49E4-B823-85D560D1FB61}">
      <dgm:prSet/>
      <dgm:spPr/>
      <dgm:t>
        <a:bodyPr/>
        <a:lstStyle/>
        <a:p>
          <a:endParaRPr lang="uk-UA"/>
        </a:p>
      </dgm:t>
    </dgm:pt>
    <dgm:pt modelId="{8F78FBFA-E299-4823-90E0-9F6446057475}" type="parTrans" cxnId="{27C80834-142B-49E4-B823-85D560D1FB61}">
      <dgm:prSet/>
      <dgm:spPr/>
      <dgm:t>
        <a:bodyPr/>
        <a:lstStyle/>
        <a:p>
          <a:endParaRPr lang="uk-UA"/>
        </a:p>
      </dgm:t>
    </dgm:pt>
    <dgm:pt modelId="{CBCE401F-BBD4-4560-92A9-4EC67600ED0C}">
      <dgm:prSet custT="1"/>
      <dgm:spPr>
        <a:solidFill>
          <a:srgbClr val="C9C9F9"/>
        </a:solidFill>
      </dgm:spPr>
      <dgm:t>
        <a:bodyPr/>
        <a:lstStyle/>
        <a:p>
          <a:pPr algn="just"/>
          <a:r>
            <a:rPr lang="uk-UA" sz="1600" b="1" i="1" dirty="0">
              <a:solidFill>
                <a:schemeClr val="tx1"/>
              </a:solidFill>
              <a:effectLst/>
              <a:latin typeface="+mn-lt"/>
              <a:ea typeface="Calibri" panose="020F0502020204030204" pitchFamily="34" charset="0"/>
              <a:cs typeface="Times New Roman" panose="02020603050405020304" pitchFamily="18" charset="0"/>
            </a:rPr>
            <a:t>Використання сучасних технологій, автоматизація процесів та адаптація до нових умов можуть стати ключовими факторами успіху бізнесу в цей складний період.</a:t>
          </a:r>
          <a:endParaRPr lang="uk-UA" sz="1600" b="1" i="1" dirty="0">
            <a:solidFill>
              <a:schemeClr val="tx1"/>
            </a:solidFill>
            <a:latin typeface="+mn-lt"/>
            <a:cs typeface="Times New Roman" panose="02020603050405020304" pitchFamily="18" charset="0"/>
          </a:endParaRPr>
        </a:p>
      </dgm:t>
    </dgm:pt>
    <dgm:pt modelId="{EB3892E2-13F6-4271-B04A-740D46C644E1}" type="sibTrans" cxnId="{020E89C7-CF16-4DF9-B680-172C53B52D35}">
      <dgm:prSet/>
      <dgm:spPr/>
      <dgm:t>
        <a:bodyPr/>
        <a:lstStyle/>
        <a:p>
          <a:endParaRPr lang="uk-UA"/>
        </a:p>
      </dgm:t>
    </dgm:pt>
    <dgm:pt modelId="{37A86FC9-FDC9-4890-B211-1792E0FB1E55}" type="parTrans" cxnId="{020E89C7-CF16-4DF9-B680-172C53B52D35}">
      <dgm:prSet/>
      <dgm:spPr/>
      <dgm:t>
        <a:bodyPr/>
        <a:lstStyle/>
        <a:p>
          <a:endParaRPr lang="uk-UA"/>
        </a:p>
      </dgm:t>
    </dgm:pt>
    <dgm:pt modelId="{3E47CB42-0EA1-4425-842A-887707F45913}" type="pres">
      <dgm:prSet presAssocID="{C3C9BC84-BB5B-4639-8DCA-ABC544833800}" presName="linearFlow" presStyleCnt="0">
        <dgm:presLayoutVars>
          <dgm:dir/>
          <dgm:resizeHandles val="exact"/>
        </dgm:presLayoutVars>
      </dgm:prSet>
      <dgm:spPr/>
    </dgm:pt>
    <dgm:pt modelId="{631D12DD-DA3B-435C-A22E-926E3C6DBD25}" type="pres">
      <dgm:prSet presAssocID="{7C8065B2-8E63-4720-8F5B-50812924055E}" presName="composite" presStyleCnt="0"/>
      <dgm:spPr/>
    </dgm:pt>
    <dgm:pt modelId="{C25E1AB9-D12B-408A-96E7-9545DB12D4BF}" type="pres">
      <dgm:prSet presAssocID="{7C8065B2-8E63-4720-8F5B-50812924055E}" presName="imgShp"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В яблочко со сплошной заливкой"/>
        </a:ext>
      </dgm:extLst>
    </dgm:pt>
    <dgm:pt modelId="{30E80AE7-52A8-44F8-B297-BD3F0C94C0A8}" type="pres">
      <dgm:prSet presAssocID="{7C8065B2-8E63-4720-8F5B-50812924055E}" presName="txShp" presStyleLbl="node1" presStyleIdx="0" presStyleCnt="5">
        <dgm:presLayoutVars>
          <dgm:bulletEnabled val="1"/>
        </dgm:presLayoutVars>
      </dgm:prSet>
      <dgm:spPr/>
    </dgm:pt>
    <dgm:pt modelId="{7B0D0862-92E0-4DFC-A729-EBC068DB26D8}" type="pres">
      <dgm:prSet presAssocID="{A252BFAC-8154-40AB-8D0D-83EDB7179545}" presName="spacing" presStyleCnt="0"/>
      <dgm:spPr/>
    </dgm:pt>
    <dgm:pt modelId="{D1AA1515-B7DE-4A36-BA80-D2D6033B8600}" type="pres">
      <dgm:prSet presAssocID="{730CEE3A-1664-4053-B13E-32ED66EC375D}" presName="composite" presStyleCnt="0"/>
      <dgm:spPr/>
    </dgm:pt>
    <dgm:pt modelId="{261580D9-B1F6-4940-B22B-F15546DA0724}" type="pres">
      <dgm:prSet presAssocID="{730CEE3A-1664-4053-B13E-32ED66EC375D}" presName="imgShp" presStyleLbl="fgImgPlace1" presStyleIdx="1"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Предупреждение со сплошной заливкой"/>
        </a:ext>
      </dgm:extLst>
    </dgm:pt>
    <dgm:pt modelId="{E00E101C-CF8D-4986-8D05-D1626690F5E3}" type="pres">
      <dgm:prSet presAssocID="{730CEE3A-1664-4053-B13E-32ED66EC375D}" presName="txShp" presStyleLbl="node1" presStyleIdx="1" presStyleCnt="5">
        <dgm:presLayoutVars>
          <dgm:bulletEnabled val="1"/>
        </dgm:presLayoutVars>
      </dgm:prSet>
      <dgm:spPr/>
    </dgm:pt>
    <dgm:pt modelId="{2D0D737E-1C75-4888-8005-9861442B0BFB}" type="pres">
      <dgm:prSet presAssocID="{A8175033-CE35-4408-8458-70AC820B2BBC}" presName="spacing" presStyleCnt="0"/>
      <dgm:spPr/>
    </dgm:pt>
    <dgm:pt modelId="{6B0E9D36-19A6-4124-8E71-837F28E915DF}" type="pres">
      <dgm:prSet presAssocID="{1F009DF7-D525-4C83-9A7E-774A86967808}" presName="composite" presStyleCnt="0"/>
      <dgm:spPr/>
    </dgm:pt>
    <dgm:pt modelId="{9D15A0F1-4425-4110-911C-D15DE27B356D}" type="pres">
      <dgm:prSet presAssocID="{1F009DF7-D525-4C83-9A7E-774A86967808}" presName="imgShp" presStyleLbl="fgImgPlace1" presStyleIdx="2"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323035BD-0A56-41FD-AE0C-0344BD77D909}" type="pres">
      <dgm:prSet presAssocID="{1F009DF7-D525-4C83-9A7E-774A86967808}" presName="txShp" presStyleLbl="node1" presStyleIdx="2" presStyleCnt="5">
        <dgm:presLayoutVars>
          <dgm:bulletEnabled val="1"/>
        </dgm:presLayoutVars>
      </dgm:prSet>
      <dgm:spPr/>
    </dgm:pt>
    <dgm:pt modelId="{CEECE924-97B4-4BA7-A1AC-3C5DA059AF77}" type="pres">
      <dgm:prSet presAssocID="{0CBF4172-1F0E-44FB-9CD9-DD226E500965}" presName="spacing" presStyleCnt="0"/>
      <dgm:spPr/>
    </dgm:pt>
    <dgm:pt modelId="{AC505C86-D5AE-4AA4-A83A-482CE23C59D6}" type="pres">
      <dgm:prSet presAssocID="{74CF92B6-7576-460E-A91E-FA28E6670766}" presName="composite" presStyleCnt="0"/>
      <dgm:spPr/>
    </dgm:pt>
    <dgm:pt modelId="{9AD8D64E-5E91-48AF-A577-B227D9915453}" type="pres">
      <dgm:prSet presAssocID="{74CF92B6-7576-460E-A91E-FA28E6670766}" presName="imgShp" presStyleLbl="fgImgPlace1" presStyleIdx="3"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1CB8C35B-E0EC-43A4-AC47-96604CF54A15}" type="pres">
      <dgm:prSet presAssocID="{74CF92B6-7576-460E-A91E-FA28E6670766}" presName="txShp" presStyleLbl="node1" presStyleIdx="3" presStyleCnt="5">
        <dgm:presLayoutVars>
          <dgm:bulletEnabled val="1"/>
        </dgm:presLayoutVars>
      </dgm:prSet>
      <dgm:spPr/>
    </dgm:pt>
    <dgm:pt modelId="{94AE15AE-28EE-4109-A165-F20E88C3F70F}" type="pres">
      <dgm:prSet presAssocID="{158B4A55-A6F9-4F5F-9B83-20FD4738AEE8}" presName="spacing" presStyleCnt="0"/>
      <dgm:spPr/>
    </dgm:pt>
    <dgm:pt modelId="{B28211F7-B2F3-4E0F-8C43-BB1898CE2A9B}" type="pres">
      <dgm:prSet presAssocID="{CBCE401F-BBD4-4560-92A9-4EC67600ED0C}" presName="composite" presStyleCnt="0"/>
      <dgm:spPr/>
    </dgm:pt>
    <dgm:pt modelId="{06D2A9B4-34A3-473B-B97D-FBD267B5EDC2}" type="pres">
      <dgm:prSet presAssocID="{CBCE401F-BBD4-4560-92A9-4EC67600ED0C}" presName="imgShp" presStyleLbl="fgImgPlace1" presStyleIdx="4"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1047ECC8-C5DE-48FA-B443-C0FB512E8B86}" type="pres">
      <dgm:prSet presAssocID="{CBCE401F-BBD4-4560-92A9-4EC67600ED0C}" presName="txShp" presStyleLbl="node1" presStyleIdx="4" presStyleCnt="5">
        <dgm:presLayoutVars>
          <dgm:bulletEnabled val="1"/>
        </dgm:presLayoutVars>
      </dgm:prSet>
      <dgm:spPr/>
    </dgm:pt>
  </dgm:ptLst>
  <dgm:cxnLst>
    <dgm:cxn modelId="{27C80834-142B-49E4-B823-85D560D1FB61}" srcId="{C3C9BC84-BB5B-4639-8DCA-ABC544833800}" destId="{74CF92B6-7576-460E-A91E-FA28E6670766}" srcOrd="3" destOrd="0" parTransId="{8F78FBFA-E299-4823-90E0-9F6446057475}" sibTransId="{158B4A55-A6F9-4F5F-9B83-20FD4738AEE8}"/>
    <dgm:cxn modelId="{AA093343-F963-47AE-AAD9-5CEADE3DF7DD}" type="presOf" srcId="{1F009DF7-D525-4C83-9A7E-774A86967808}" destId="{323035BD-0A56-41FD-AE0C-0344BD77D909}" srcOrd="0" destOrd="0" presId="urn:microsoft.com/office/officeart/2005/8/layout/vList3"/>
    <dgm:cxn modelId="{F14ABF4E-8DC2-44BF-B817-9CD514810765}" type="presOf" srcId="{730CEE3A-1664-4053-B13E-32ED66EC375D}" destId="{E00E101C-CF8D-4986-8D05-D1626690F5E3}" srcOrd="0" destOrd="0" presId="urn:microsoft.com/office/officeart/2005/8/layout/vList3"/>
    <dgm:cxn modelId="{85D81850-C70B-48CE-90B7-FF05F4BB91E9}" type="presOf" srcId="{C3C9BC84-BB5B-4639-8DCA-ABC544833800}" destId="{3E47CB42-0EA1-4425-842A-887707F45913}" srcOrd="0" destOrd="0" presId="urn:microsoft.com/office/officeart/2005/8/layout/vList3"/>
    <dgm:cxn modelId="{D8509459-8B91-43C7-8F5F-128D92BF8057}" type="presOf" srcId="{7C8065B2-8E63-4720-8F5B-50812924055E}" destId="{30E80AE7-52A8-44F8-B297-BD3F0C94C0A8}" srcOrd="0" destOrd="0" presId="urn:microsoft.com/office/officeart/2005/8/layout/vList3"/>
    <dgm:cxn modelId="{4D58D794-ACD7-4D80-851D-78F4D4C672B2}" srcId="{C3C9BC84-BB5B-4639-8DCA-ABC544833800}" destId="{1F009DF7-D525-4C83-9A7E-774A86967808}" srcOrd="2" destOrd="0" parTransId="{9E04F8B8-6303-41FF-B010-40CD9CE7E992}" sibTransId="{0CBF4172-1F0E-44FB-9CD9-DD226E500965}"/>
    <dgm:cxn modelId="{2A213EA4-3E98-45B2-BA1E-887D471454A2}" srcId="{C3C9BC84-BB5B-4639-8DCA-ABC544833800}" destId="{7C8065B2-8E63-4720-8F5B-50812924055E}" srcOrd="0" destOrd="0" parTransId="{3756D2F2-B131-4B3F-909F-D638730AAF1B}" sibTransId="{A252BFAC-8154-40AB-8D0D-83EDB7179545}"/>
    <dgm:cxn modelId="{B2D4D2B2-641D-4DAF-B3DC-EB6A8B912CFA}" type="presOf" srcId="{74CF92B6-7576-460E-A91E-FA28E6670766}" destId="{1CB8C35B-E0EC-43A4-AC47-96604CF54A15}" srcOrd="0" destOrd="0" presId="urn:microsoft.com/office/officeart/2005/8/layout/vList3"/>
    <dgm:cxn modelId="{C900CAC3-2604-43F9-9469-3FF7D0EC6D2E}" srcId="{C3C9BC84-BB5B-4639-8DCA-ABC544833800}" destId="{730CEE3A-1664-4053-B13E-32ED66EC375D}" srcOrd="1" destOrd="0" parTransId="{63CBEABB-67C6-430C-86DC-356E271E31FF}" sibTransId="{A8175033-CE35-4408-8458-70AC820B2BBC}"/>
    <dgm:cxn modelId="{020E89C7-CF16-4DF9-B680-172C53B52D35}" srcId="{C3C9BC84-BB5B-4639-8DCA-ABC544833800}" destId="{CBCE401F-BBD4-4560-92A9-4EC67600ED0C}" srcOrd="4" destOrd="0" parTransId="{37A86FC9-FDC9-4890-B211-1792E0FB1E55}" sibTransId="{EB3892E2-13F6-4271-B04A-740D46C644E1}"/>
    <dgm:cxn modelId="{0626DBF3-FFCC-4AF7-99F1-B531AFAF347D}" type="presOf" srcId="{CBCE401F-BBD4-4560-92A9-4EC67600ED0C}" destId="{1047ECC8-C5DE-48FA-B443-C0FB512E8B86}" srcOrd="0" destOrd="0" presId="urn:microsoft.com/office/officeart/2005/8/layout/vList3"/>
    <dgm:cxn modelId="{620EA19F-249A-4761-849E-E1E3F93A22C3}" type="presParOf" srcId="{3E47CB42-0EA1-4425-842A-887707F45913}" destId="{631D12DD-DA3B-435C-A22E-926E3C6DBD25}" srcOrd="0" destOrd="0" presId="urn:microsoft.com/office/officeart/2005/8/layout/vList3"/>
    <dgm:cxn modelId="{168118EF-818D-496C-B415-D442542B72F0}" type="presParOf" srcId="{631D12DD-DA3B-435C-A22E-926E3C6DBD25}" destId="{C25E1AB9-D12B-408A-96E7-9545DB12D4BF}" srcOrd="0" destOrd="0" presId="urn:microsoft.com/office/officeart/2005/8/layout/vList3"/>
    <dgm:cxn modelId="{460CD318-AC65-4137-BC88-BE11BF9E21E7}" type="presParOf" srcId="{631D12DD-DA3B-435C-A22E-926E3C6DBD25}" destId="{30E80AE7-52A8-44F8-B297-BD3F0C94C0A8}" srcOrd="1" destOrd="0" presId="urn:microsoft.com/office/officeart/2005/8/layout/vList3"/>
    <dgm:cxn modelId="{642A6F42-C658-442F-A690-14A30EBE5653}" type="presParOf" srcId="{3E47CB42-0EA1-4425-842A-887707F45913}" destId="{7B0D0862-92E0-4DFC-A729-EBC068DB26D8}" srcOrd="1" destOrd="0" presId="urn:microsoft.com/office/officeart/2005/8/layout/vList3"/>
    <dgm:cxn modelId="{5D7CA545-0BE7-4515-937D-A898F2499D99}" type="presParOf" srcId="{3E47CB42-0EA1-4425-842A-887707F45913}" destId="{D1AA1515-B7DE-4A36-BA80-D2D6033B8600}" srcOrd="2" destOrd="0" presId="urn:microsoft.com/office/officeart/2005/8/layout/vList3"/>
    <dgm:cxn modelId="{F95ECE01-AB50-41C7-B594-5F06CECA72D3}" type="presParOf" srcId="{D1AA1515-B7DE-4A36-BA80-D2D6033B8600}" destId="{261580D9-B1F6-4940-B22B-F15546DA0724}" srcOrd="0" destOrd="0" presId="urn:microsoft.com/office/officeart/2005/8/layout/vList3"/>
    <dgm:cxn modelId="{0942C687-B4F8-4489-AEB4-9B850615DFA0}" type="presParOf" srcId="{D1AA1515-B7DE-4A36-BA80-D2D6033B8600}" destId="{E00E101C-CF8D-4986-8D05-D1626690F5E3}" srcOrd="1" destOrd="0" presId="urn:microsoft.com/office/officeart/2005/8/layout/vList3"/>
    <dgm:cxn modelId="{7D205D4D-8BAD-49E5-B45A-7B94EC3FCFB6}" type="presParOf" srcId="{3E47CB42-0EA1-4425-842A-887707F45913}" destId="{2D0D737E-1C75-4888-8005-9861442B0BFB}" srcOrd="3" destOrd="0" presId="urn:microsoft.com/office/officeart/2005/8/layout/vList3"/>
    <dgm:cxn modelId="{08DF7F39-6991-475D-8603-C772BD25843B}" type="presParOf" srcId="{3E47CB42-0EA1-4425-842A-887707F45913}" destId="{6B0E9D36-19A6-4124-8E71-837F28E915DF}" srcOrd="4" destOrd="0" presId="urn:microsoft.com/office/officeart/2005/8/layout/vList3"/>
    <dgm:cxn modelId="{0316C75A-E851-4369-A912-A67C1883DC50}" type="presParOf" srcId="{6B0E9D36-19A6-4124-8E71-837F28E915DF}" destId="{9D15A0F1-4425-4110-911C-D15DE27B356D}" srcOrd="0" destOrd="0" presId="urn:microsoft.com/office/officeart/2005/8/layout/vList3"/>
    <dgm:cxn modelId="{EE241A06-A004-461C-9DDF-5997D521D9A7}" type="presParOf" srcId="{6B0E9D36-19A6-4124-8E71-837F28E915DF}" destId="{323035BD-0A56-41FD-AE0C-0344BD77D909}" srcOrd="1" destOrd="0" presId="urn:microsoft.com/office/officeart/2005/8/layout/vList3"/>
    <dgm:cxn modelId="{023023AE-848C-4824-BF8D-2BF8FED22AFB}" type="presParOf" srcId="{3E47CB42-0EA1-4425-842A-887707F45913}" destId="{CEECE924-97B4-4BA7-A1AC-3C5DA059AF77}" srcOrd="5" destOrd="0" presId="urn:microsoft.com/office/officeart/2005/8/layout/vList3"/>
    <dgm:cxn modelId="{F856FDBE-215F-4AA1-B14A-A5AF00DECE83}" type="presParOf" srcId="{3E47CB42-0EA1-4425-842A-887707F45913}" destId="{AC505C86-D5AE-4AA4-A83A-482CE23C59D6}" srcOrd="6" destOrd="0" presId="urn:microsoft.com/office/officeart/2005/8/layout/vList3"/>
    <dgm:cxn modelId="{50ADE135-4065-4EA1-B4AB-CC6F5B39171C}" type="presParOf" srcId="{AC505C86-D5AE-4AA4-A83A-482CE23C59D6}" destId="{9AD8D64E-5E91-48AF-A577-B227D9915453}" srcOrd="0" destOrd="0" presId="urn:microsoft.com/office/officeart/2005/8/layout/vList3"/>
    <dgm:cxn modelId="{1913617B-C693-4A2A-B9C0-3B93A0AEFC8A}" type="presParOf" srcId="{AC505C86-D5AE-4AA4-A83A-482CE23C59D6}" destId="{1CB8C35B-E0EC-43A4-AC47-96604CF54A15}" srcOrd="1" destOrd="0" presId="urn:microsoft.com/office/officeart/2005/8/layout/vList3"/>
    <dgm:cxn modelId="{E5FF8F83-16FA-4DFC-AB5F-2D6E50C8B870}" type="presParOf" srcId="{3E47CB42-0EA1-4425-842A-887707F45913}" destId="{94AE15AE-28EE-4109-A165-F20E88C3F70F}" srcOrd="7" destOrd="0" presId="urn:microsoft.com/office/officeart/2005/8/layout/vList3"/>
    <dgm:cxn modelId="{2D2DD126-A5E7-4D83-9D37-E1AF4995062E}" type="presParOf" srcId="{3E47CB42-0EA1-4425-842A-887707F45913}" destId="{B28211F7-B2F3-4E0F-8C43-BB1898CE2A9B}" srcOrd="8" destOrd="0" presId="urn:microsoft.com/office/officeart/2005/8/layout/vList3"/>
    <dgm:cxn modelId="{6AC719DF-E8EB-4E84-B84D-B0EEB9CA3149}" type="presParOf" srcId="{B28211F7-B2F3-4E0F-8C43-BB1898CE2A9B}" destId="{06D2A9B4-34A3-473B-B97D-FBD267B5EDC2}" srcOrd="0" destOrd="0" presId="urn:microsoft.com/office/officeart/2005/8/layout/vList3"/>
    <dgm:cxn modelId="{8DCA9434-FEEE-4B06-B460-FACE99232206}" type="presParOf" srcId="{B28211F7-B2F3-4E0F-8C43-BB1898CE2A9B}" destId="{1047ECC8-C5DE-48FA-B443-C0FB512E8B86}" srcOrd="1" destOrd="0" presId="urn:microsoft.com/office/officeart/2005/8/layout/vList3"/>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7FEED0-DD85-4672-94FF-1828295F736B}"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1C303B99-B0D1-4A62-9A84-1A635CA31FF9}">
      <dgm:prSet/>
      <dgm:spPr/>
      <dgm:t>
        <a:bodyPr/>
        <a:lstStyle/>
        <a:p>
          <a:r>
            <a:rPr lang="ru-RU" dirty="0"/>
            <a:t>Мета </a:t>
          </a:r>
          <a:r>
            <a:rPr lang="uk-UA" dirty="0"/>
            <a:t>дослідження</a:t>
          </a:r>
        </a:p>
      </dgm:t>
    </dgm:pt>
    <dgm:pt modelId="{37F63ED6-6F0D-4C38-A75C-D2C38B43927B}" type="parTrans" cxnId="{7B2C4158-E960-496E-A876-0109E569D8F3}">
      <dgm:prSet/>
      <dgm:spPr/>
      <dgm:t>
        <a:bodyPr/>
        <a:lstStyle/>
        <a:p>
          <a:endParaRPr lang="uk-UA"/>
        </a:p>
      </dgm:t>
    </dgm:pt>
    <dgm:pt modelId="{828F6B15-4E73-4768-B225-A3EDB864CA1F}" type="sibTrans" cxnId="{7B2C4158-E960-496E-A876-0109E569D8F3}">
      <dgm:prSet/>
      <dgm:spPr/>
      <dgm:t>
        <a:bodyPr/>
        <a:lstStyle/>
        <a:p>
          <a:endParaRPr lang="uk-UA"/>
        </a:p>
      </dgm:t>
    </dgm:pt>
    <dgm:pt modelId="{8AE569B2-EFEE-4D9A-AE2B-19EDCAEE0D49}">
      <dgm:prSet/>
      <dgm:spPr/>
      <dgm:t>
        <a:bodyPr/>
        <a:lstStyle/>
        <a:p>
          <a:r>
            <a:rPr lang="uk-UA" b="0" dirty="0"/>
            <a:t>Об’єкт</a:t>
          </a:r>
          <a:r>
            <a:rPr lang="uk-UA" b="0" i="1" dirty="0"/>
            <a:t> </a:t>
          </a:r>
          <a:endParaRPr lang="uk-UA" dirty="0"/>
        </a:p>
      </dgm:t>
    </dgm:pt>
    <dgm:pt modelId="{48F6F423-AB42-4B5F-9791-1C6BF6504FF0}" type="parTrans" cxnId="{6F3932C4-80B1-4844-9403-3988CF0BBE88}">
      <dgm:prSet/>
      <dgm:spPr/>
      <dgm:t>
        <a:bodyPr/>
        <a:lstStyle/>
        <a:p>
          <a:endParaRPr lang="uk-UA"/>
        </a:p>
      </dgm:t>
    </dgm:pt>
    <dgm:pt modelId="{489690AE-1F76-4A3D-9C0C-A7D2FBCDA8E7}" type="sibTrans" cxnId="{6F3932C4-80B1-4844-9403-3988CF0BBE88}">
      <dgm:prSet/>
      <dgm:spPr/>
      <dgm:t>
        <a:bodyPr/>
        <a:lstStyle/>
        <a:p>
          <a:endParaRPr lang="uk-UA"/>
        </a:p>
      </dgm:t>
    </dgm:pt>
    <dgm:pt modelId="{06429973-4A5E-45E0-B7A3-5373D943A90C}">
      <dgm:prSet/>
      <dgm:spPr/>
      <dgm:t>
        <a:bodyPr/>
        <a:lstStyle/>
        <a:p>
          <a:r>
            <a:rPr lang="uk-UA" b="0" dirty="0"/>
            <a:t>Предмет</a:t>
          </a:r>
          <a:r>
            <a:rPr lang="uk-UA" b="0" i="1" dirty="0"/>
            <a:t> </a:t>
          </a:r>
          <a:endParaRPr lang="uk-UA" dirty="0"/>
        </a:p>
      </dgm:t>
    </dgm:pt>
    <dgm:pt modelId="{3971554D-19B0-4B51-935F-7FF48742B0CE}" type="parTrans" cxnId="{256D91DF-71E7-4F1A-A87A-B2AEE4A39C7D}">
      <dgm:prSet/>
      <dgm:spPr/>
      <dgm:t>
        <a:bodyPr/>
        <a:lstStyle/>
        <a:p>
          <a:endParaRPr lang="uk-UA"/>
        </a:p>
      </dgm:t>
    </dgm:pt>
    <dgm:pt modelId="{337316B5-3EAD-4F5C-8613-200866DE5898}" type="sibTrans" cxnId="{256D91DF-71E7-4F1A-A87A-B2AEE4A39C7D}">
      <dgm:prSet/>
      <dgm:spPr/>
      <dgm:t>
        <a:bodyPr/>
        <a:lstStyle/>
        <a:p>
          <a:endParaRPr lang="uk-UA"/>
        </a:p>
      </dgm:t>
    </dgm:pt>
    <dgm:pt modelId="{917EAE53-BAD8-4FFD-BFAD-B8EEE31101C8}">
      <dgm:prSet/>
      <dgm:spPr/>
      <dgm:t>
        <a:bodyPr/>
        <a:lstStyle/>
        <a:p>
          <a:pPr algn="just"/>
          <a:r>
            <a:rPr lang="uk-UA" b="0" i="1" dirty="0"/>
            <a:t>Дослідження теоретико-методологічних підходів щодо </a:t>
          </a:r>
          <a:r>
            <a:rPr lang="uk-UA" b="0" i="1" dirty="0" err="1"/>
            <a:t>проєктного</a:t>
          </a:r>
          <a:r>
            <a:rPr lang="uk-UA" b="0" i="1" dirty="0"/>
            <a:t> бізнес-планування та надання пропозицій застосування сучасних інструментів маркетингу в процесі просування нового бізнес-продукту</a:t>
          </a:r>
        </a:p>
      </dgm:t>
    </dgm:pt>
    <dgm:pt modelId="{6CD3F907-BD8A-482B-8FD6-BEEB16E2AC2A}" type="parTrans" cxnId="{27BBAE7D-9DEF-4765-AFF4-6047F76783E1}">
      <dgm:prSet/>
      <dgm:spPr/>
      <dgm:t>
        <a:bodyPr/>
        <a:lstStyle/>
        <a:p>
          <a:endParaRPr lang="uk-UA"/>
        </a:p>
      </dgm:t>
    </dgm:pt>
    <dgm:pt modelId="{DC35C288-44E2-44B0-B9F1-7B1A7AD05BA2}" type="sibTrans" cxnId="{27BBAE7D-9DEF-4765-AFF4-6047F76783E1}">
      <dgm:prSet/>
      <dgm:spPr/>
      <dgm:t>
        <a:bodyPr/>
        <a:lstStyle/>
        <a:p>
          <a:endParaRPr lang="uk-UA"/>
        </a:p>
      </dgm:t>
    </dgm:pt>
    <dgm:pt modelId="{BAD29960-A967-4695-AAAB-34C0A2D27155}">
      <dgm:prSet/>
      <dgm:spPr/>
      <dgm:t>
        <a:bodyPr/>
        <a:lstStyle/>
        <a:p>
          <a:pPr algn="just"/>
          <a:r>
            <a:rPr lang="uk-UA" b="0" i="1" dirty="0"/>
            <a:t>Процес </a:t>
          </a:r>
          <a:r>
            <a:rPr lang="uk-UA" b="0" i="1" dirty="0" err="1"/>
            <a:t>проєктного</a:t>
          </a:r>
          <a:r>
            <a:rPr lang="uk-UA" b="0" i="1" dirty="0"/>
            <a:t> бізнес-планування суб’єкта господарювання</a:t>
          </a:r>
        </a:p>
      </dgm:t>
    </dgm:pt>
    <dgm:pt modelId="{B511C02F-342D-44A8-994B-F83E4EA30312}" type="parTrans" cxnId="{63B0F05D-306F-4D46-B21A-7CFC76C02AEB}">
      <dgm:prSet/>
      <dgm:spPr/>
      <dgm:t>
        <a:bodyPr/>
        <a:lstStyle/>
        <a:p>
          <a:endParaRPr lang="uk-UA"/>
        </a:p>
      </dgm:t>
    </dgm:pt>
    <dgm:pt modelId="{01C9F195-A4CD-4141-BB5A-E6523AEB953F}" type="sibTrans" cxnId="{63B0F05D-306F-4D46-B21A-7CFC76C02AEB}">
      <dgm:prSet/>
      <dgm:spPr/>
      <dgm:t>
        <a:bodyPr/>
        <a:lstStyle/>
        <a:p>
          <a:endParaRPr lang="uk-UA"/>
        </a:p>
      </dgm:t>
    </dgm:pt>
    <dgm:pt modelId="{2645E160-BBFC-445B-8434-D7D3BFB0B97E}">
      <dgm:prSet/>
      <dgm:spPr/>
      <dgm:t>
        <a:bodyPr/>
        <a:lstStyle/>
        <a:p>
          <a:pPr algn="just"/>
          <a:r>
            <a:rPr lang="uk-UA" b="0" i="1" dirty="0"/>
            <a:t>Розробка бізнес-плану розвитку автосервісу «АВТОСВІТ»</a:t>
          </a:r>
        </a:p>
      </dgm:t>
    </dgm:pt>
    <dgm:pt modelId="{54B46B69-A665-488A-94C6-70909E5EBE84}" type="parTrans" cxnId="{76B5DC1E-ABBF-43CA-A7AC-29F82A707268}">
      <dgm:prSet/>
      <dgm:spPr/>
      <dgm:t>
        <a:bodyPr/>
        <a:lstStyle/>
        <a:p>
          <a:endParaRPr lang="uk-UA"/>
        </a:p>
      </dgm:t>
    </dgm:pt>
    <dgm:pt modelId="{6428EDE0-D7EB-43BB-820F-F91F66FAE9FC}" type="sibTrans" cxnId="{76B5DC1E-ABBF-43CA-A7AC-29F82A707268}">
      <dgm:prSet/>
      <dgm:spPr/>
      <dgm:t>
        <a:bodyPr/>
        <a:lstStyle/>
        <a:p>
          <a:endParaRPr lang="uk-UA"/>
        </a:p>
      </dgm:t>
    </dgm:pt>
    <dgm:pt modelId="{6270668B-5C94-4F55-8035-2E5A6AAF66FE}" type="pres">
      <dgm:prSet presAssocID="{487FEED0-DD85-4672-94FF-1828295F736B}" presName="Name0" presStyleCnt="0">
        <dgm:presLayoutVars>
          <dgm:chPref val="3"/>
          <dgm:dir/>
          <dgm:animLvl val="lvl"/>
          <dgm:resizeHandles/>
        </dgm:presLayoutVars>
      </dgm:prSet>
      <dgm:spPr/>
    </dgm:pt>
    <dgm:pt modelId="{D9DAEBB4-B975-4AB9-BA9C-FD6EB1DBD3FA}" type="pres">
      <dgm:prSet presAssocID="{1C303B99-B0D1-4A62-9A84-1A635CA31FF9}" presName="horFlow" presStyleCnt="0"/>
      <dgm:spPr/>
    </dgm:pt>
    <dgm:pt modelId="{50395F30-D7AC-4BD2-9A1F-A68621E3413B}" type="pres">
      <dgm:prSet presAssocID="{1C303B99-B0D1-4A62-9A84-1A635CA31FF9}" presName="bigChev" presStyleLbl="node1" presStyleIdx="0" presStyleCnt="3"/>
      <dgm:spPr/>
    </dgm:pt>
    <dgm:pt modelId="{41670C62-3567-4AD0-B116-FE41A44D5363}" type="pres">
      <dgm:prSet presAssocID="{6CD3F907-BD8A-482B-8FD6-BEEB16E2AC2A}" presName="parTrans" presStyleCnt="0"/>
      <dgm:spPr/>
    </dgm:pt>
    <dgm:pt modelId="{123E2CCF-4885-4F56-8882-715CC0CB14E7}" type="pres">
      <dgm:prSet presAssocID="{917EAE53-BAD8-4FFD-BFAD-B8EEE31101C8}" presName="node" presStyleLbl="alignAccFollowNode1" presStyleIdx="0" presStyleCnt="3" custScaleX="240182">
        <dgm:presLayoutVars>
          <dgm:bulletEnabled val="1"/>
        </dgm:presLayoutVars>
      </dgm:prSet>
      <dgm:spPr/>
    </dgm:pt>
    <dgm:pt modelId="{EB6CE9D0-6A0A-48BD-8531-C6FFA2374EEC}" type="pres">
      <dgm:prSet presAssocID="{1C303B99-B0D1-4A62-9A84-1A635CA31FF9}" presName="vSp" presStyleCnt="0"/>
      <dgm:spPr/>
    </dgm:pt>
    <dgm:pt modelId="{61B3E8C5-9F07-46EC-BF31-AE3C01AFBDCD}" type="pres">
      <dgm:prSet presAssocID="{8AE569B2-EFEE-4D9A-AE2B-19EDCAEE0D49}" presName="horFlow" presStyleCnt="0"/>
      <dgm:spPr/>
    </dgm:pt>
    <dgm:pt modelId="{B82195C9-28FF-4C5D-87FE-1031474FF2D7}" type="pres">
      <dgm:prSet presAssocID="{8AE569B2-EFEE-4D9A-AE2B-19EDCAEE0D49}" presName="bigChev" presStyleLbl="node1" presStyleIdx="1" presStyleCnt="3"/>
      <dgm:spPr/>
    </dgm:pt>
    <dgm:pt modelId="{1654A1ED-AAAC-4E6D-AB66-85B9D9002290}" type="pres">
      <dgm:prSet presAssocID="{B511C02F-342D-44A8-994B-F83E4EA30312}" presName="parTrans" presStyleCnt="0"/>
      <dgm:spPr/>
    </dgm:pt>
    <dgm:pt modelId="{1956E96F-7568-4AB0-BCCD-679B3CE94FD7}" type="pres">
      <dgm:prSet presAssocID="{BAD29960-A967-4695-AAAB-34C0A2D27155}" presName="node" presStyleLbl="alignAccFollowNode1" presStyleIdx="1" presStyleCnt="3" custScaleX="239913">
        <dgm:presLayoutVars>
          <dgm:bulletEnabled val="1"/>
        </dgm:presLayoutVars>
      </dgm:prSet>
      <dgm:spPr/>
    </dgm:pt>
    <dgm:pt modelId="{8AE55459-4CC0-482B-88BD-F5BFDAA44AF6}" type="pres">
      <dgm:prSet presAssocID="{8AE569B2-EFEE-4D9A-AE2B-19EDCAEE0D49}" presName="vSp" presStyleCnt="0"/>
      <dgm:spPr/>
    </dgm:pt>
    <dgm:pt modelId="{4BE6EEF8-0E06-45F7-9245-548B8AB0CEA8}" type="pres">
      <dgm:prSet presAssocID="{06429973-4A5E-45E0-B7A3-5373D943A90C}" presName="horFlow" presStyleCnt="0"/>
      <dgm:spPr/>
    </dgm:pt>
    <dgm:pt modelId="{5950D1E7-8408-4AD3-938C-07EFDCFC22A8}" type="pres">
      <dgm:prSet presAssocID="{06429973-4A5E-45E0-B7A3-5373D943A90C}" presName="bigChev" presStyleLbl="node1" presStyleIdx="2" presStyleCnt="3"/>
      <dgm:spPr/>
    </dgm:pt>
    <dgm:pt modelId="{BA0C37ED-4812-4522-AF16-AC962A11480E}" type="pres">
      <dgm:prSet presAssocID="{54B46B69-A665-488A-94C6-70909E5EBE84}" presName="parTrans" presStyleCnt="0"/>
      <dgm:spPr/>
    </dgm:pt>
    <dgm:pt modelId="{4D632E65-E51D-4C1D-96FA-F2641AFBDA0E}" type="pres">
      <dgm:prSet presAssocID="{2645E160-BBFC-445B-8434-D7D3BFB0B97E}" presName="node" presStyleLbl="alignAccFollowNode1" presStyleIdx="2" presStyleCnt="3" custScaleX="240554">
        <dgm:presLayoutVars>
          <dgm:bulletEnabled val="1"/>
        </dgm:presLayoutVars>
      </dgm:prSet>
      <dgm:spPr/>
    </dgm:pt>
  </dgm:ptLst>
  <dgm:cxnLst>
    <dgm:cxn modelId="{93AF251D-B446-429C-927A-C6AE74C2EE97}" type="presOf" srcId="{2645E160-BBFC-445B-8434-D7D3BFB0B97E}" destId="{4D632E65-E51D-4C1D-96FA-F2641AFBDA0E}" srcOrd="0" destOrd="0" presId="urn:microsoft.com/office/officeart/2005/8/layout/lProcess3"/>
    <dgm:cxn modelId="{76B5DC1E-ABBF-43CA-A7AC-29F82A707268}" srcId="{06429973-4A5E-45E0-B7A3-5373D943A90C}" destId="{2645E160-BBFC-445B-8434-D7D3BFB0B97E}" srcOrd="0" destOrd="0" parTransId="{54B46B69-A665-488A-94C6-70909E5EBE84}" sibTransId="{6428EDE0-D7EB-43BB-820F-F91F66FAE9FC}"/>
    <dgm:cxn modelId="{DD61702C-DA7F-40BE-B8AC-12A961A76828}" type="presOf" srcId="{487FEED0-DD85-4672-94FF-1828295F736B}" destId="{6270668B-5C94-4F55-8035-2E5A6AAF66FE}" srcOrd="0" destOrd="0" presId="urn:microsoft.com/office/officeart/2005/8/layout/lProcess3"/>
    <dgm:cxn modelId="{6C5B5334-2F4C-452C-BFA3-D8A8503124A4}" type="presOf" srcId="{BAD29960-A967-4695-AAAB-34C0A2D27155}" destId="{1956E96F-7568-4AB0-BCCD-679B3CE94FD7}" srcOrd="0" destOrd="0" presId="urn:microsoft.com/office/officeart/2005/8/layout/lProcess3"/>
    <dgm:cxn modelId="{63B0F05D-306F-4D46-B21A-7CFC76C02AEB}" srcId="{8AE569B2-EFEE-4D9A-AE2B-19EDCAEE0D49}" destId="{BAD29960-A967-4695-AAAB-34C0A2D27155}" srcOrd="0" destOrd="0" parTransId="{B511C02F-342D-44A8-994B-F83E4EA30312}" sibTransId="{01C9F195-A4CD-4141-BB5A-E6523AEB953F}"/>
    <dgm:cxn modelId="{19A05345-1C04-4344-B9D4-DBABC042C733}" type="presOf" srcId="{06429973-4A5E-45E0-B7A3-5373D943A90C}" destId="{5950D1E7-8408-4AD3-938C-07EFDCFC22A8}" srcOrd="0" destOrd="0" presId="urn:microsoft.com/office/officeart/2005/8/layout/lProcess3"/>
    <dgm:cxn modelId="{FC758245-14B5-4ADE-ACD1-BAAA4250D19D}" type="presOf" srcId="{8AE569B2-EFEE-4D9A-AE2B-19EDCAEE0D49}" destId="{B82195C9-28FF-4C5D-87FE-1031474FF2D7}" srcOrd="0" destOrd="0" presId="urn:microsoft.com/office/officeart/2005/8/layout/lProcess3"/>
    <dgm:cxn modelId="{7B2C4158-E960-496E-A876-0109E569D8F3}" srcId="{487FEED0-DD85-4672-94FF-1828295F736B}" destId="{1C303B99-B0D1-4A62-9A84-1A635CA31FF9}" srcOrd="0" destOrd="0" parTransId="{37F63ED6-6F0D-4C38-A75C-D2C38B43927B}" sibTransId="{828F6B15-4E73-4768-B225-A3EDB864CA1F}"/>
    <dgm:cxn modelId="{27BBAE7D-9DEF-4765-AFF4-6047F76783E1}" srcId="{1C303B99-B0D1-4A62-9A84-1A635CA31FF9}" destId="{917EAE53-BAD8-4FFD-BFAD-B8EEE31101C8}" srcOrd="0" destOrd="0" parTransId="{6CD3F907-BD8A-482B-8FD6-BEEB16E2AC2A}" sibTransId="{DC35C288-44E2-44B0-B9F1-7B1A7AD05BA2}"/>
    <dgm:cxn modelId="{7B2738AB-F5FF-4B29-A6B3-6D6F36EC77D0}" type="presOf" srcId="{917EAE53-BAD8-4FFD-BFAD-B8EEE31101C8}" destId="{123E2CCF-4885-4F56-8882-715CC0CB14E7}" srcOrd="0" destOrd="0" presId="urn:microsoft.com/office/officeart/2005/8/layout/lProcess3"/>
    <dgm:cxn modelId="{6F3932C4-80B1-4844-9403-3988CF0BBE88}" srcId="{487FEED0-DD85-4672-94FF-1828295F736B}" destId="{8AE569B2-EFEE-4D9A-AE2B-19EDCAEE0D49}" srcOrd="1" destOrd="0" parTransId="{48F6F423-AB42-4B5F-9791-1C6BF6504FF0}" sibTransId="{489690AE-1F76-4A3D-9C0C-A7D2FBCDA8E7}"/>
    <dgm:cxn modelId="{D7E2A7CD-1CC8-4B94-8F90-E42730F1167B}" type="presOf" srcId="{1C303B99-B0D1-4A62-9A84-1A635CA31FF9}" destId="{50395F30-D7AC-4BD2-9A1F-A68621E3413B}" srcOrd="0" destOrd="0" presId="urn:microsoft.com/office/officeart/2005/8/layout/lProcess3"/>
    <dgm:cxn modelId="{256D91DF-71E7-4F1A-A87A-B2AEE4A39C7D}" srcId="{487FEED0-DD85-4672-94FF-1828295F736B}" destId="{06429973-4A5E-45E0-B7A3-5373D943A90C}" srcOrd="2" destOrd="0" parTransId="{3971554D-19B0-4B51-935F-7FF48742B0CE}" sibTransId="{337316B5-3EAD-4F5C-8613-200866DE5898}"/>
    <dgm:cxn modelId="{26758EDC-49FD-4A98-BA87-479EDFDCD478}" type="presParOf" srcId="{6270668B-5C94-4F55-8035-2E5A6AAF66FE}" destId="{D9DAEBB4-B975-4AB9-BA9C-FD6EB1DBD3FA}" srcOrd="0" destOrd="0" presId="urn:microsoft.com/office/officeart/2005/8/layout/lProcess3"/>
    <dgm:cxn modelId="{174F9EE1-FB46-408B-87F4-6FDEDC5CCB38}" type="presParOf" srcId="{D9DAEBB4-B975-4AB9-BA9C-FD6EB1DBD3FA}" destId="{50395F30-D7AC-4BD2-9A1F-A68621E3413B}" srcOrd="0" destOrd="0" presId="urn:microsoft.com/office/officeart/2005/8/layout/lProcess3"/>
    <dgm:cxn modelId="{5A02BF75-17EF-4522-A3FF-B4318B35686E}" type="presParOf" srcId="{D9DAEBB4-B975-4AB9-BA9C-FD6EB1DBD3FA}" destId="{41670C62-3567-4AD0-B116-FE41A44D5363}" srcOrd="1" destOrd="0" presId="urn:microsoft.com/office/officeart/2005/8/layout/lProcess3"/>
    <dgm:cxn modelId="{44B5E6C6-0595-4867-AE7E-C1A8E08A77BB}" type="presParOf" srcId="{D9DAEBB4-B975-4AB9-BA9C-FD6EB1DBD3FA}" destId="{123E2CCF-4885-4F56-8882-715CC0CB14E7}" srcOrd="2" destOrd="0" presId="urn:microsoft.com/office/officeart/2005/8/layout/lProcess3"/>
    <dgm:cxn modelId="{5D343D7E-5692-4718-9E8B-A456FB10719F}" type="presParOf" srcId="{6270668B-5C94-4F55-8035-2E5A6AAF66FE}" destId="{EB6CE9D0-6A0A-48BD-8531-C6FFA2374EEC}" srcOrd="1" destOrd="0" presId="urn:microsoft.com/office/officeart/2005/8/layout/lProcess3"/>
    <dgm:cxn modelId="{C4AE83C8-3EE5-4276-8D1A-88D509D2B044}" type="presParOf" srcId="{6270668B-5C94-4F55-8035-2E5A6AAF66FE}" destId="{61B3E8C5-9F07-46EC-BF31-AE3C01AFBDCD}" srcOrd="2" destOrd="0" presId="urn:microsoft.com/office/officeart/2005/8/layout/lProcess3"/>
    <dgm:cxn modelId="{D310D78F-9CB5-4D30-9FFD-D92BAD3F8EFF}" type="presParOf" srcId="{61B3E8C5-9F07-46EC-BF31-AE3C01AFBDCD}" destId="{B82195C9-28FF-4C5D-87FE-1031474FF2D7}" srcOrd="0" destOrd="0" presId="urn:microsoft.com/office/officeart/2005/8/layout/lProcess3"/>
    <dgm:cxn modelId="{8B4DB137-C623-4021-B72C-2BCD53CB27A3}" type="presParOf" srcId="{61B3E8C5-9F07-46EC-BF31-AE3C01AFBDCD}" destId="{1654A1ED-AAAC-4E6D-AB66-85B9D9002290}" srcOrd="1" destOrd="0" presId="urn:microsoft.com/office/officeart/2005/8/layout/lProcess3"/>
    <dgm:cxn modelId="{3CE883FB-B55E-4955-9D4F-6B2763E7B0D5}" type="presParOf" srcId="{61B3E8C5-9F07-46EC-BF31-AE3C01AFBDCD}" destId="{1956E96F-7568-4AB0-BCCD-679B3CE94FD7}" srcOrd="2" destOrd="0" presId="urn:microsoft.com/office/officeart/2005/8/layout/lProcess3"/>
    <dgm:cxn modelId="{B948DB1F-5FEC-47BF-9BBE-47891A85B39C}" type="presParOf" srcId="{6270668B-5C94-4F55-8035-2E5A6AAF66FE}" destId="{8AE55459-4CC0-482B-88BD-F5BFDAA44AF6}" srcOrd="3" destOrd="0" presId="urn:microsoft.com/office/officeart/2005/8/layout/lProcess3"/>
    <dgm:cxn modelId="{45C25B52-14A4-4F9D-AA88-841EECFBE7A2}" type="presParOf" srcId="{6270668B-5C94-4F55-8035-2E5A6AAF66FE}" destId="{4BE6EEF8-0E06-45F7-9245-548B8AB0CEA8}" srcOrd="4" destOrd="0" presId="urn:microsoft.com/office/officeart/2005/8/layout/lProcess3"/>
    <dgm:cxn modelId="{64DA7020-6A0A-47F7-A6F9-2A82598646C5}" type="presParOf" srcId="{4BE6EEF8-0E06-45F7-9245-548B8AB0CEA8}" destId="{5950D1E7-8408-4AD3-938C-07EFDCFC22A8}" srcOrd="0" destOrd="0" presId="urn:microsoft.com/office/officeart/2005/8/layout/lProcess3"/>
    <dgm:cxn modelId="{68AE586A-3FF0-42AE-9E90-703E4D4F74C4}" type="presParOf" srcId="{4BE6EEF8-0E06-45F7-9245-548B8AB0CEA8}" destId="{BA0C37ED-4812-4522-AF16-AC962A11480E}" srcOrd="1" destOrd="0" presId="urn:microsoft.com/office/officeart/2005/8/layout/lProcess3"/>
    <dgm:cxn modelId="{E98A9B55-BCD3-4FD3-B900-EC3C1D1DDC9B}" type="presParOf" srcId="{4BE6EEF8-0E06-45F7-9245-548B8AB0CEA8}" destId="{4D632E65-E51D-4C1D-96FA-F2641AFBDA0E}" srcOrd="2"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72FBDB-D46A-4BA0-8F12-0C93FDB60A3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3C17F92A-40DC-413C-B11F-4399A6B2312C}">
      <dgm:prSet/>
      <dgm:spPr/>
      <dgm:t>
        <a:bodyPr/>
        <a:lstStyle/>
        <a:p>
          <a:r>
            <a:rPr lang="uk-UA" i="1"/>
            <a:t>Розкрито поняття та визначена структура бізнес-плану. Сформовано чітке уявлення про поняття та структуру бізнес-плану:</a:t>
          </a:r>
          <a:endParaRPr lang="uk-UA"/>
        </a:p>
      </dgm:t>
    </dgm:pt>
    <dgm:pt modelId="{C63596AE-23EB-46E7-B573-B5488962C183}" type="parTrans" cxnId="{81CBBC6C-3781-45BD-A2B9-405835A2BD2A}">
      <dgm:prSet/>
      <dgm:spPr/>
      <dgm:t>
        <a:bodyPr/>
        <a:lstStyle/>
        <a:p>
          <a:endParaRPr lang="uk-UA"/>
        </a:p>
      </dgm:t>
    </dgm:pt>
    <dgm:pt modelId="{ED9ED68E-F370-491C-83D5-E18CF1C2E3B5}" type="sibTrans" cxnId="{81CBBC6C-3781-45BD-A2B9-405835A2BD2A}">
      <dgm:prSet/>
      <dgm:spPr/>
      <dgm:t>
        <a:bodyPr/>
        <a:lstStyle/>
        <a:p>
          <a:endParaRPr lang="uk-UA"/>
        </a:p>
      </dgm:t>
    </dgm:pt>
    <dgm:pt modelId="{B49DC276-1731-450D-B296-D09DD4203671}">
      <dgm:prSet/>
      <dgm:spPr/>
      <dgm:t>
        <a:bodyPr/>
        <a:lstStyle/>
        <a:p>
          <a:r>
            <a:rPr lang="uk-UA" i="1" dirty="0"/>
            <a:t>Бізнес-план є ключовим інструментом стратегічного планування, який допомагає підприємцям оцінити життєздатність бізнес-ідеї, розробити стратегію розвитку та залучити інвесторів. Він містить аналіз ринку, фінансові прогнози, оцінку ризиків та плани реалізації.</a:t>
          </a:r>
          <a:endParaRPr lang="uk-UA" dirty="0"/>
        </a:p>
      </dgm:t>
    </dgm:pt>
    <dgm:pt modelId="{B2FA7E70-EBB1-44B6-8B26-12212B8B2BF6}" type="parTrans" cxnId="{5F9C2903-DE03-4EB9-A13A-198E9DEF11B4}">
      <dgm:prSet/>
      <dgm:spPr/>
      <dgm:t>
        <a:bodyPr/>
        <a:lstStyle/>
        <a:p>
          <a:endParaRPr lang="uk-UA"/>
        </a:p>
      </dgm:t>
    </dgm:pt>
    <dgm:pt modelId="{9C27E98C-204D-42EB-9993-3041DC408604}" type="sibTrans" cxnId="{5F9C2903-DE03-4EB9-A13A-198E9DEF11B4}">
      <dgm:prSet/>
      <dgm:spPr/>
      <dgm:t>
        <a:bodyPr/>
        <a:lstStyle/>
        <a:p>
          <a:endParaRPr lang="uk-UA"/>
        </a:p>
      </dgm:t>
    </dgm:pt>
    <dgm:pt modelId="{284584E2-E577-4DE4-B8BA-576CD78B1469}">
      <dgm:prSet/>
      <dgm:spPr/>
      <dgm:t>
        <a:bodyPr/>
        <a:lstStyle/>
        <a:p>
          <a:r>
            <a:rPr lang="uk-UA" i="1" dirty="0"/>
            <a:t>Структура бізнес-плану залежить від мети його створення та цільової аудиторії, що дозволяє ефективно використовувати ресурси та досягати поставлених цілей.</a:t>
          </a:r>
          <a:endParaRPr lang="uk-UA" dirty="0"/>
        </a:p>
      </dgm:t>
    </dgm:pt>
    <dgm:pt modelId="{B32A22FF-3777-457F-9F73-E6FFDB9B3C45}" type="parTrans" cxnId="{9D962218-0FDA-481C-AB71-E8F59DD5192B}">
      <dgm:prSet/>
      <dgm:spPr/>
      <dgm:t>
        <a:bodyPr/>
        <a:lstStyle/>
        <a:p>
          <a:endParaRPr lang="uk-UA"/>
        </a:p>
      </dgm:t>
    </dgm:pt>
    <dgm:pt modelId="{A94901BD-E2A2-4BDC-B9CD-4549842959A2}" type="sibTrans" cxnId="{9D962218-0FDA-481C-AB71-E8F59DD5192B}">
      <dgm:prSet/>
      <dgm:spPr/>
      <dgm:t>
        <a:bodyPr/>
        <a:lstStyle/>
        <a:p>
          <a:endParaRPr lang="uk-UA"/>
        </a:p>
      </dgm:t>
    </dgm:pt>
    <dgm:pt modelId="{F05ED1DC-9CAE-429D-A024-180355B26D04}">
      <dgm:prSet/>
      <dgm:spPr/>
      <dgm:t>
        <a:bodyPr/>
        <a:lstStyle/>
        <a:p>
          <a:r>
            <a:rPr lang="uk-UA" i="1"/>
            <a:t>Правильне бізнес-планування сприяє стабільності підприємства, мінімізації ризиків та успішному впровадженню бізнес-ідей.</a:t>
          </a:r>
          <a:endParaRPr lang="uk-UA"/>
        </a:p>
      </dgm:t>
    </dgm:pt>
    <dgm:pt modelId="{AD3D0507-7345-4E7E-8756-13F415A39AC8}" type="parTrans" cxnId="{8FE132AF-60E7-4AB0-84EB-E32F6D60F587}">
      <dgm:prSet/>
      <dgm:spPr/>
      <dgm:t>
        <a:bodyPr/>
        <a:lstStyle/>
        <a:p>
          <a:endParaRPr lang="uk-UA"/>
        </a:p>
      </dgm:t>
    </dgm:pt>
    <dgm:pt modelId="{969BB4A9-A1C1-43B1-BF2B-67B0812E28E0}" type="sibTrans" cxnId="{8FE132AF-60E7-4AB0-84EB-E32F6D60F587}">
      <dgm:prSet/>
      <dgm:spPr/>
      <dgm:t>
        <a:bodyPr/>
        <a:lstStyle/>
        <a:p>
          <a:endParaRPr lang="uk-UA"/>
        </a:p>
      </dgm:t>
    </dgm:pt>
    <dgm:pt modelId="{40A59855-B0AD-4440-825C-B6971CE8C579}" type="pres">
      <dgm:prSet presAssocID="{0272FBDB-D46A-4BA0-8F12-0C93FDB60A34}" presName="linear" presStyleCnt="0">
        <dgm:presLayoutVars>
          <dgm:animLvl val="lvl"/>
          <dgm:resizeHandles val="exact"/>
        </dgm:presLayoutVars>
      </dgm:prSet>
      <dgm:spPr/>
    </dgm:pt>
    <dgm:pt modelId="{02C246D4-FA14-4D78-9D46-676DCE96049E}" type="pres">
      <dgm:prSet presAssocID="{3C17F92A-40DC-413C-B11F-4399A6B2312C}" presName="parentText" presStyleLbl="node1" presStyleIdx="0" presStyleCnt="1">
        <dgm:presLayoutVars>
          <dgm:chMax val="0"/>
          <dgm:bulletEnabled val="1"/>
        </dgm:presLayoutVars>
      </dgm:prSet>
      <dgm:spPr/>
    </dgm:pt>
    <dgm:pt modelId="{8F797503-4A00-4E5D-AD38-C6637C806D0D}" type="pres">
      <dgm:prSet presAssocID="{3C17F92A-40DC-413C-B11F-4399A6B2312C}" presName="childText" presStyleLbl="revTx" presStyleIdx="0" presStyleCnt="1">
        <dgm:presLayoutVars>
          <dgm:bulletEnabled val="1"/>
        </dgm:presLayoutVars>
      </dgm:prSet>
      <dgm:spPr/>
    </dgm:pt>
  </dgm:ptLst>
  <dgm:cxnLst>
    <dgm:cxn modelId="{5F9C2903-DE03-4EB9-A13A-198E9DEF11B4}" srcId="{3C17F92A-40DC-413C-B11F-4399A6B2312C}" destId="{B49DC276-1731-450D-B296-D09DD4203671}" srcOrd="0" destOrd="0" parTransId="{B2FA7E70-EBB1-44B6-8B26-12212B8B2BF6}" sibTransId="{9C27E98C-204D-42EB-9993-3041DC408604}"/>
    <dgm:cxn modelId="{9D962218-0FDA-481C-AB71-E8F59DD5192B}" srcId="{3C17F92A-40DC-413C-B11F-4399A6B2312C}" destId="{284584E2-E577-4DE4-B8BA-576CD78B1469}" srcOrd="1" destOrd="0" parTransId="{B32A22FF-3777-457F-9F73-E6FFDB9B3C45}" sibTransId="{A94901BD-E2A2-4BDC-B9CD-4549842959A2}"/>
    <dgm:cxn modelId="{47270E3B-BC2D-4EA2-A5DB-2DC33682DF43}" type="presOf" srcId="{3C17F92A-40DC-413C-B11F-4399A6B2312C}" destId="{02C246D4-FA14-4D78-9D46-676DCE96049E}" srcOrd="0" destOrd="0" presId="urn:microsoft.com/office/officeart/2005/8/layout/vList2"/>
    <dgm:cxn modelId="{52813D48-7FDA-49AA-9204-D62448E1CB05}" type="presOf" srcId="{B49DC276-1731-450D-B296-D09DD4203671}" destId="{8F797503-4A00-4E5D-AD38-C6637C806D0D}" srcOrd="0" destOrd="0" presId="urn:microsoft.com/office/officeart/2005/8/layout/vList2"/>
    <dgm:cxn modelId="{81CBBC6C-3781-45BD-A2B9-405835A2BD2A}" srcId="{0272FBDB-D46A-4BA0-8F12-0C93FDB60A34}" destId="{3C17F92A-40DC-413C-B11F-4399A6B2312C}" srcOrd="0" destOrd="0" parTransId="{C63596AE-23EB-46E7-B573-B5488962C183}" sibTransId="{ED9ED68E-F370-491C-83D5-E18CF1C2E3B5}"/>
    <dgm:cxn modelId="{601D937D-66B2-4250-93A8-09AA0D5A79FB}" type="presOf" srcId="{284584E2-E577-4DE4-B8BA-576CD78B1469}" destId="{8F797503-4A00-4E5D-AD38-C6637C806D0D}" srcOrd="0" destOrd="1" presId="urn:microsoft.com/office/officeart/2005/8/layout/vList2"/>
    <dgm:cxn modelId="{8FE132AF-60E7-4AB0-84EB-E32F6D60F587}" srcId="{3C17F92A-40DC-413C-B11F-4399A6B2312C}" destId="{F05ED1DC-9CAE-429D-A024-180355B26D04}" srcOrd="2" destOrd="0" parTransId="{AD3D0507-7345-4E7E-8756-13F415A39AC8}" sibTransId="{969BB4A9-A1C1-43B1-BF2B-67B0812E28E0}"/>
    <dgm:cxn modelId="{4E26B3E3-2F98-478E-B75C-272FC0250AB9}" type="presOf" srcId="{0272FBDB-D46A-4BA0-8F12-0C93FDB60A34}" destId="{40A59855-B0AD-4440-825C-B6971CE8C579}" srcOrd="0" destOrd="0" presId="urn:microsoft.com/office/officeart/2005/8/layout/vList2"/>
    <dgm:cxn modelId="{F6774EEC-406A-46EC-8A83-B4F967E55939}" type="presOf" srcId="{F05ED1DC-9CAE-429D-A024-180355B26D04}" destId="{8F797503-4A00-4E5D-AD38-C6637C806D0D}" srcOrd="0" destOrd="2" presId="urn:microsoft.com/office/officeart/2005/8/layout/vList2"/>
    <dgm:cxn modelId="{A7992A93-AB18-463B-9F7C-2BDEB4602BAD}" type="presParOf" srcId="{40A59855-B0AD-4440-825C-B6971CE8C579}" destId="{02C246D4-FA14-4D78-9D46-676DCE96049E}" srcOrd="0" destOrd="0" presId="urn:microsoft.com/office/officeart/2005/8/layout/vList2"/>
    <dgm:cxn modelId="{F063AFFD-8276-49FC-BE63-B576D3F0F6EB}" type="presParOf" srcId="{40A59855-B0AD-4440-825C-B6971CE8C579}" destId="{8F797503-4A00-4E5D-AD38-C6637C806D0D}"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9AAC169-9D58-4682-A8DB-04F3B7B1DD7C}"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uk-UA"/>
        </a:p>
      </dgm:t>
    </dgm:pt>
    <dgm:pt modelId="{7BF90F18-85F6-426E-89E3-0E6D558BA657}">
      <dgm:prSet/>
      <dgm:spPr/>
      <dgm:t>
        <a:bodyPr/>
        <a:lstStyle/>
        <a:p>
          <a:r>
            <a:rPr lang="uk-UA" i="1" dirty="0"/>
            <a:t>Проведено аналіз </a:t>
          </a:r>
          <a:r>
            <a:rPr lang="uk-UA" i="1" dirty="0" err="1"/>
            <a:t>методик</a:t>
          </a:r>
          <a:r>
            <a:rPr lang="uk-UA" i="1" dirty="0"/>
            <a:t> бізнес-планування. Виявлено різноманіття підходів, які можуть бути адаптовані до специфіки різних галузей, зокрема сфери послуг, що підкреслює важливість гнучкості при виборі методики для бізнес-плану в залежності від конкретних умов та потреб підприємства.</a:t>
          </a:r>
          <a:endParaRPr lang="uk-UA" dirty="0"/>
        </a:p>
      </dgm:t>
    </dgm:pt>
    <dgm:pt modelId="{A5128DFB-F32E-41F2-8C24-8D4193E73815}" type="parTrans" cxnId="{EDCACAB2-0EAF-4FC2-B720-C1C82D8D1A15}">
      <dgm:prSet/>
      <dgm:spPr/>
      <dgm:t>
        <a:bodyPr/>
        <a:lstStyle/>
        <a:p>
          <a:endParaRPr lang="uk-UA"/>
        </a:p>
      </dgm:t>
    </dgm:pt>
    <dgm:pt modelId="{682B2E5B-17D2-404B-AB68-2BAD9092738B}" type="sibTrans" cxnId="{EDCACAB2-0EAF-4FC2-B720-C1C82D8D1A15}">
      <dgm:prSet/>
      <dgm:spPr/>
      <dgm:t>
        <a:bodyPr/>
        <a:lstStyle/>
        <a:p>
          <a:endParaRPr lang="uk-UA"/>
        </a:p>
      </dgm:t>
    </dgm:pt>
    <dgm:pt modelId="{678F1D7D-E8ED-415D-8024-4762231B5B41}">
      <dgm:prSet/>
      <dgm:spPr/>
      <dgm:t>
        <a:bodyPr/>
        <a:lstStyle/>
        <a:p>
          <a:r>
            <a:rPr lang="uk-UA" i="1" dirty="0"/>
            <a:t>Сучасні методики можна розділити на міжнародні, державні та корпоративні, залежно від їхнього призначення та масштабів застосування.</a:t>
          </a:r>
          <a:endParaRPr lang="uk-UA" dirty="0"/>
        </a:p>
      </dgm:t>
    </dgm:pt>
    <dgm:pt modelId="{E66C5448-5A4C-43EA-AB82-634D7A5FB849}" type="parTrans" cxnId="{65ED99BF-276E-432B-9BC8-D67DDA10C5A4}">
      <dgm:prSet/>
      <dgm:spPr/>
      <dgm:t>
        <a:bodyPr/>
        <a:lstStyle/>
        <a:p>
          <a:endParaRPr lang="uk-UA"/>
        </a:p>
      </dgm:t>
    </dgm:pt>
    <dgm:pt modelId="{6FA88028-1D5C-4B2A-A141-C5DCB00D278F}" type="sibTrans" cxnId="{65ED99BF-276E-432B-9BC8-D67DDA10C5A4}">
      <dgm:prSet/>
      <dgm:spPr/>
      <dgm:t>
        <a:bodyPr/>
        <a:lstStyle/>
        <a:p>
          <a:endParaRPr lang="uk-UA"/>
        </a:p>
      </dgm:t>
    </dgm:pt>
    <dgm:pt modelId="{8759916B-BAFC-4DD0-BF3F-EE7E2BF6219F}">
      <dgm:prSet/>
      <dgm:spPr/>
      <dgm:t>
        <a:bodyPr/>
        <a:lstStyle/>
        <a:p>
          <a:r>
            <a:rPr lang="uk-UA" i="1" dirty="0"/>
            <a:t>Найбільш поширеними є методики </a:t>
          </a:r>
          <a:r>
            <a:rPr lang="en-US" i="1" dirty="0"/>
            <a:t>UNIDO, EBRD, KPMG, TACIS, Ernst &amp; Young, Goldman Sachs </a:t>
          </a:r>
          <a:r>
            <a:rPr lang="uk-UA" i="1" dirty="0"/>
            <a:t>і </a:t>
          </a:r>
          <a:r>
            <a:rPr lang="en-US" i="1" dirty="0"/>
            <a:t>Deloitte, </a:t>
          </a:r>
          <a:r>
            <a:rPr lang="uk-UA" i="1" dirty="0"/>
            <a:t>кожна з яких має власні особливості, зокрема акцент на фінансовій стійкості, аналізі ризиків та стратегічному плануванні.</a:t>
          </a:r>
          <a:endParaRPr lang="uk-UA" dirty="0"/>
        </a:p>
      </dgm:t>
    </dgm:pt>
    <dgm:pt modelId="{16F2A778-2A0C-4E53-BA5E-207BC70077A6}" type="parTrans" cxnId="{DE24F24B-641C-4793-947F-BFEF1CD5E5D5}">
      <dgm:prSet/>
      <dgm:spPr/>
      <dgm:t>
        <a:bodyPr/>
        <a:lstStyle/>
        <a:p>
          <a:endParaRPr lang="uk-UA"/>
        </a:p>
      </dgm:t>
    </dgm:pt>
    <dgm:pt modelId="{5BFB4A37-7DE1-49F5-BE84-D2BDF7660DA5}" type="sibTrans" cxnId="{DE24F24B-641C-4793-947F-BFEF1CD5E5D5}">
      <dgm:prSet/>
      <dgm:spPr/>
      <dgm:t>
        <a:bodyPr/>
        <a:lstStyle/>
        <a:p>
          <a:endParaRPr lang="uk-UA"/>
        </a:p>
      </dgm:t>
    </dgm:pt>
    <dgm:pt modelId="{EB339E2E-988A-4F4B-9267-5A1CB08A02B0}">
      <dgm:prSet/>
      <dgm:spPr/>
      <dgm:t>
        <a:bodyPr/>
        <a:lstStyle/>
        <a:p>
          <a:r>
            <a:rPr lang="uk-UA" i="1"/>
            <a:t>В Україні офіційно затверджені методичні рекомендації Міністерства економіки, що базуються на міжнародному досвіді.</a:t>
          </a:r>
          <a:endParaRPr lang="uk-UA"/>
        </a:p>
      </dgm:t>
    </dgm:pt>
    <dgm:pt modelId="{8BAB10FD-5637-4E6B-9A9D-1B99AC74D24E}" type="parTrans" cxnId="{E0C35A28-44AC-43E1-855B-B58B490F6B1E}">
      <dgm:prSet/>
      <dgm:spPr/>
      <dgm:t>
        <a:bodyPr/>
        <a:lstStyle/>
        <a:p>
          <a:endParaRPr lang="uk-UA"/>
        </a:p>
      </dgm:t>
    </dgm:pt>
    <dgm:pt modelId="{17DF2241-C08D-4105-A111-7AB8870B7785}" type="sibTrans" cxnId="{E0C35A28-44AC-43E1-855B-B58B490F6B1E}">
      <dgm:prSet/>
      <dgm:spPr/>
      <dgm:t>
        <a:bodyPr/>
        <a:lstStyle/>
        <a:p>
          <a:endParaRPr lang="uk-UA"/>
        </a:p>
      </dgm:t>
    </dgm:pt>
    <dgm:pt modelId="{C3BBB399-298B-4659-ACB4-8A1B9622C31F}">
      <dgm:prSet/>
      <dgm:spPr/>
      <dgm:t>
        <a:bodyPr/>
        <a:lstStyle/>
        <a:p>
          <a:r>
            <a:rPr lang="uk-UA" i="1" dirty="0"/>
            <a:t>Методика </a:t>
          </a:r>
          <a:r>
            <a:rPr lang="en-US" i="1" dirty="0"/>
            <a:t>UNIDO </a:t>
          </a:r>
          <a:r>
            <a:rPr lang="uk-UA" i="1" dirty="0"/>
            <a:t>вважається найдетальнішою та універсальною, оскільки забезпечує комплексний підхід до бізнес-планування, що дозволяє ефективно оцінювати інвестиційні </a:t>
          </a:r>
          <a:r>
            <a:rPr lang="uk-UA" i="1" dirty="0" err="1"/>
            <a:t>проєкти</a:t>
          </a:r>
          <a:r>
            <a:rPr lang="uk-UA" i="1" dirty="0"/>
            <a:t>.</a:t>
          </a:r>
          <a:endParaRPr lang="uk-UA" dirty="0"/>
        </a:p>
      </dgm:t>
    </dgm:pt>
    <dgm:pt modelId="{DFEA5A6E-6F71-406C-B7D1-B356F5C81397}" type="parTrans" cxnId="{42DB7FF8-8F7D-4F27-BCD3-F15311FA3E48}">
      <dgm:prSet/>
      <dgm:spPr/>
      <dgm:t>
        <a:bodyPr/>
        <a:lstStyle/>
        <a:p>
          <a:endParaRPr lang="uk-UA"/>
        </a:p>
      </dgm:t>
    </dgm:pt>
    <dgm:pt modelId="{E116EBCB-BF7D-4B63-A912-7E2EAD89421B}" type="sibTrans" cxnId="{42DB7FF8-8F7D-4F27-BCD3-F15311FA3E48}">
      <dgm:prSet/>
      <dgm:spPr/>
      <dgm:t>
        <a:bodyPr/>
        <a:lstStyle/>
        <a:p>
          <a:endParaRPr lang="uk-UA"/>
        </a:p>
      </dgm:t>
    </dgm:pt>
    <dgm:pt modelId="{70DADE26-EFD9-41B6-BABA-DCB116D88A02}" type="pres">
      <dgm:prSet presAssocID="{69AAC169-9D58-4682-A8DB-04F3B7B1DD7C}" presName="Name0" presStyleCnt="0">
        <dgm:presLayoutVars>
          <dgm:dir/>
          <dgm:animLvl val="lvl"/>
          <dgm:resizeHandles val="exact"/>
        </dgm:presLayoutVars>
      </dgm:prSet>
      <dgm:spPr/>
    </dgm:pt>
    <dgm:pt modelId="{A5B32BB4-B7AB-43E2-9CE8-D4CFE2A78632}" type="pres">
      <dgm:prSet presAssocID="{7BF90F18-85F6-426E-89E3-0E6D558BA657}" presName="linNode" presStyleCnt="0"/>
      <dgm:spPr/>
    </dgm:pt>
    <dgm:pt modelId="{1EF1F01F-6573-498F-B9EF-5D662B969231}" type="pres">
      <dgm:prSet presAssocID="{7BF90F18-85F6-426E-89E3-0E6D558BA657}" presName="parentText" presStyleLbl="node1" presStyleIdx="0" presStyleCnt="1" custScaleX="73858" custLinFactNeighborX="-5661" custLinFactNeighborY="740">
        <dgm:presLayoutVars>
          <dgm:chMax val="1"/>
          <dgm:bulletEnabled val="1"/>
        </dgm:presLayoutVars>
      </dgm:prSet>
      <dgm:spPr/>
    </dgm:pt>
    <dgm:pt modelId="{9279F8D5-6393-48A8-85E7-4B6E5328050C}" type="pres">
      <dgm:prSet presAssocID="{7BF90F18-85F6-426E-89E3-0E6D558BA657}" presName="descendantText" presStyleLbl="alignAccFollowNode1" presStyleIdx="0" presStyleCnt="1" custScaleY="115317">
        <dgm:presLayoutVars>
          <dgm:bulletEnabled val="1"/>
        </dgm:presLayoutVars>
      </dgm:prSet>
      <dgm:spPr/>
    </dgm:pt>
  </dgm:ptLst>
  <dgm:cxnLst>
    <dgm:cxn modelId="{98D1650C-AB77-4778-B71E-14F5244BD5C4}" type="presOf" srcId="{678F1D7D-E8ED-415D-8024-4762231B5B41}" destId="{9279F8D5-6393-48A8-85E7-4B6E5328050C}" srcOrd="0" destOrd="0" presId="urn:microsoft.com/office/officeart/2005/8/layout/vList5"/>
    <dgm:cxn modelId="{0F189A0C-A9F6-4C2B-9166-181EE348B1F4}" type="presOf" srcId="{69AAC169-9D58-4682-A8DB-04F3B7B1DD7C}" destId="{70DADE26-EFD9-41B6-BABA-DCB116D88A02}" srcOrd="0" destOrd="0" presId="urn:microsoft.com/office/officeart/2005/8/layout/vList5"/>
    <dgm:cxn modelId="{E0C35A28-44AC-43E1-855B-B58B490F6B1E}" srcId="{7BF90F18-85F6-426E-89E3-0E6D558BA657}" destId="{EB339E2E-988A-4F4B-9267-5A1CB08A02B0}" srcOrd="2" destOrd="0" parTransId="{8BAB10FD-5637-4E6B-9A9D-1B99AC74D24E}" sibTransId="{17DF2241-C08D-4105-A111-7AB8870B7785}"/>
    <dgm:cxn modelId="{C6090063-377F-404C-869B-7D49728D34B5}" type="presOf" srcId="{C3BBB399-298B-4659-ACB4-8A1B9622C31F}" destId="{9279F8D5-6393-48A8-85E7-4B6E5328050C}" srcOrd="0" destOrd="3" presId="urn:microsoft.com/office/officeart/2005/8/layout/vList5"/>
    <dgm:cxn modelId="{DE24F24B-641C-4793-947F-BFEF1CD5E5D5}" srcId="{7BF90F18-85F6-426E-89E3-0E6D558BA657}" destId="{8759916B-BAFC-4DD0-BF3F-EE7E2BF6219F}" srcOrd="1" destOrd="0" parTransId="{16F2A778-2A0C-4E53-BA5E-207BC70077A6}" sibTransId="{5BFB4A37-7DE1-49F5-BE84-D2BDF7660DA5}"/>
    <dgm:cxn modelId="{AD601A51-723C-4E3E-B47A-3B06D834C4C5}" type="presOf" srcId="{EB339E2E-988A-4F4B-9267-5A1CB08A02B0}" destId="{9279F8D5-6393-48A8-85E7-4B6E5328050C}" srcOrd="0" destOrd="2" presId="urn:microsoft.com/office/officeart/2005/8/layout/vList5"/>
    <dgm:cxn modelId="{EDCACAB2-0EAF-4FC2-B720-C1C82D8D1A15}" srcId="{69AAC169-9D58-4682-A8DB-04F3B7B1DD7C}" destId="{7BF90F18-85F6-426E-89E3-0E6D558BA657}" srcOrd="0" destOrd="0" parTransId="{A5128DFB-F32E-41F2-8C24-8D4193E73815}" sibTransId="{682B2E5B-17D2-404B-AB68-2BAD9092738B}"/>
    <dgm:cxn modelId="{65ED99BF-276E-432B-9BC8-D67DDA10C5A4}" srcId="{7BF90F18-85F6-426E-89E3-0E6D558BA657}" destId="{678F1D7D-E8ED-415D-8024-4762231B5B41}" srcOrd="0" destOrd="0" parTransId="{E66C5448-5A4C-43EA-AB82-634D7A5FB849}" sibTransId="{6FA88028-1D5C-4B2A-A141-C5DCB00D278F}"/>
    <dgm:cxn modelId="{63A3B0D7-07B3-4842-ACD5-92A21A1DC4CF}" type="presOf" srcId="{8759916B-BAFC-4DD0-BF3F-EE7E2BF6219F}" destId="{9279F8D5-6393-48A8-85E7-4B6E5328050C}" srcOrd="0" destOrd="1" presId="urn:microsoft.com/office/officeart/2005/8/layout/vList5"/>
    <dgm:cxn modelId="{42DB7FF8-8F7D-4F27-BCD3-F15311FA3E48}" srcId="{7BF90F18-85F6-426E-89E3-0E6D558BA657}" destId="{C3BBB399-298B-4659-ACB4-8A1B9622C31F}" srcOrd="3" destOrd="0" parTransId="{DFEA5A6E-6F71-406C-B7D1-B356F5C81397}" sibTransId="{E116EBCB-BF7D-4B63-A912-7E2EAD89421B}"/>
    <dgm:cxn modelId="{9BF30CFF-3C03-47EA-B747-73A1D3BD21EE}" type="presOf" srcId="{7BF90F18-85F6-426E-89E3-0E6D558BA657}" destId="{1EF1F01F-6573-498F-B9EF-5D662B969231}" srcOrd="0" destOrd="0" presId="urn:microsoft.com/office/officeart/2005/8/layout/vList5"/>
    <dgm:cxn modelId="{44ADEC3B-B0AE-4A33-B948-FCDBE427031C}" type="presParOf" srcId="{70DADE26-EFD9-41B6-BABA-DCB116D88A02}" destId="{A5B32BB4-B7AB-43E2-9CE8-D4CFE2A78632}" srcOrd="0" destOrd="0" presId="urn:microsoft.com/office/officeart/2005/8/layout/vList5"/>
    <dgm:cxn modelId="{4CA14345-F605-42E2-A173-69535FC4AB7D}" type="presParOf" srcId="{A5B32BB4-B7AB-43E2-9CE8-D4CFE2A78632}" destId="{1EF1F01F-6573-498F-B9EF-5D662B969231}" srcOrd="0" destOrd="0" presId="urn:microsoft.com/office/officeart/2005/8/layout/vList5"/>
    <dgm:cxn modelId="{CC51C15E-DF0B-4AC7-A339-9BA00AE01FDF}" type="presParOf" srcId="{A5B32BB4-B7AB-43E2-9CE8-D4CFE2A78632}" destId="{9279F8D5-6393-48A8-85E7-4B6E5328050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0CE3BA2-2B80-43BA-A4F2-9DF62EDA7EB3}"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uk-UA"/>
        </a:p>
      </dgm:t>
    </dgm:pt>
    <dgm:pt modelId="{8191F208-3C66-4C6E-9836-0CD4D1598FCD}">
      <dgm:prSet/>
      <dgm:spPr/>
      <dgm:t>
        <a:bodyPr/>
        <a:lstStyle/>
        <a:p>
          <a:r>
            <a:rPr lang="uk-UA" i="1"/>
            <a:t>Досліджено особливості бізнес-планування у сфері послуг. Доведено, що ефективне бізнес-планування у сфері послуг вимагає врахування наступних аспектів:</a:t>
          </a:r>
          <a:endParaRPr lang="uk-UA"/>
        </a:p>
      </dgm:t>
    </dgm:pt>
    <dgm:pt modelId="{F4AFFD2E-7AD5-42D3-9E00-8461692447FA}" type="parTrans" cxnId="{55664920-1D95-4E5F-AB2D-FF71BA7CD499}">
      <dgm:prSet/>
      <dgm:spPr/>
      <dgm:t>
        <a:bodyPr/>
        <a:lstStyle/>
        <a:p>
          <a:endParaRPr lang="uk-UA"/>
        </a:p>
      </dgm:t>
    </dgm:pt>
    <dgm:pt modelId="{336AFD32-6E7D-4681-9856-28FB1FED1D5B}" type="sibTrans" cxnId="{55664920-1D95-4E5F-AB2D-FF71BA7CD499}">
      <dgm:prSet/>
      <dgm:spPr/>
      <dgm:t>
        <a:bodyPr/>
        <a:lstStyle/>
        <a:p>
          <a:endParaRPr lang="uk-UA"/>
        </a:p>
      </dgm:t>
    </dgm:pt>
    <dgm:pt modelId="{FF746176-AB29-4899-8248-018264053200}">
      <dgm:prSet/>
      <dgm:spPr/>
      <dgm:t>
        <a:bodyPr/>
        <a:lstStyle/>
        <a:p>
          <a:r>
            <a:rPr lang="uk-UA" i="1" dirty="0"/>
            <a:t>Специфіка галузі</a:t>
          </a:r>
          <a:endParaRPr lang="uk-UA" dirty="0"/>
        </a:p>
      </dgm:t>
    </dgm:pt>
    <dgm:pt modelId="{DC426233-C874-4AA3-803B-231ED93A4F15}" type="parTrans" cxnId="{F37D7853-2C81-4740-AEBB-520F70721ABC}">
      <dgm:prSet/>
      <dgm:spPr/>
      <dgm:t>
        <a:bodyPr/>
        <a:lstStyle/>
        <a:p>
          <a:endParaRPr lang="uk-UA"/>
        </a:p>
      </dgm:t>
    </dgm:pt>
    <dgm:pt modelId="{458EB142-8403-4830-9195-A8BB8845468C}" type="sibTrans" cxnId="{F37D7853-2C81-4740-AEBB-520F70721ABC}">
      <dgm:prSet/>
      <dgm:spPr/>
      <dgm:t>
        <a:bodyPr/>
        <a:lstStyle/>
        <a:p>
          <a:endParaRPr lang="uk-UA"/>
        </a:p>
      </dgm:t>
    </dgm:pt>
    <dgm:pt modelId="{93559E66-C37D-42F1-A6E9-C75A9D6FCDA3}">
      <dgm:prSet/>
      <dgm:spPr/>
      <dgm:t>
        <a:bodyPr/>
        <a:lstStyle/>
        <a:p>
          <a:r>
            <a:rPr lang="uk-UA" i="1" dirty="0"/>
            <a:t>Інтеграція стратегічного бачення, детального аналізу ринку та акценту на </a:t>
          </a:r>
          <a:r>
            <a:rPr lang="uk-UA" i="1" dirty="0" err="1"/>
            <a:t>цифровізації</a:t>
          </a:r>
          <a:endParaRPr lang="uk-UA" dirty="0"/>
        </a:p>
      </dgm:t>
    </dgm:pt>
    <dgm:pt modelId="{C2E62BF2-CC06-4ADE-969B-3A7528FC8A7C}" type="parTrans" cxnId="{EA106D31-CF5C-4D42-9DE8-9E9A50EF9CAC}">
      <dgm:prSet/>
      <dgm:spPr/>
      <dgm:t>
        <a:bodyPr/>
        <a:lstStyle/>
        <a:p>
          <a:endParaRPr lang="uk-UA"/>
        </a:p>
      </dgm:t>
    </dgm:pt>
    <dgm:pt modelId="{5117DE8D-5675-481A-9A93-939E582A5B7D}" type="sibTrans" cxnId="{EA106D31-CF5C-4D42-9DE8-9E9A50EF9CAC}">
      <dgm:prSet/>
      <dgm:spPr/>
      <dgm:t>
        <a:bodyPr/>
        <a:lstStyle/>
        <a:p>
          <a:endParaRPr lang="uk-UA"/>
        </a:p>
      </dgm:t>
    </dgm:pt>
    <dgm:pt modelId="{EA8B227E-98EF-4631-9F4C-691AE881EDE4}">
      <dgm:prSet/>
      <dgm:spPr/>
      <dgm:t>
        <a:bodyPr/>
        <a:lstStyle/>
        <a:p>
          <a:r>
            <a:rPr lang="uk-UA" i="1"/>
            <a:t>Увага на якість послуг</a:t>
          </a:r>
          <a:endParaRPr lang="uk-UA"/>
        </a:p>
      </dgm:t>
    </dgm:pt>
    <dgm:pt modelId="{A3D9AA67-10BC-41DD-A70A-79154A9A6022}" type="parTrans" cxnId="{1DBC47E2-AC77-4354-9F62-908DB2A548A6}">
      <dgm:prSet/>
      <dgm:spPr/>
      <dgm:t>
        <a:bodyPr/>
        <a:lstStyle/>
        <a:p>
          <a:endParaRPr lang="uk-UA"/>
        </a:p>
      </dgm:t>
    </dgm:pt>
    <dgm:pt modelId="{5CB83E33-EBB5-45CD-9DF9-39450417389A}" type="sibTrans" cxnId="{1DBC47E2-AC77-4354-9F62-908DB2A548A6}">
      <dgm:prSet/>
      <dgm:spPr/>
      <dgm:t>
        <a:bodyPr/>
        <a:lstStyle/>
        <a:p>
          <a:endParaRPr lang="uk-UA"/>
        </a:p>
      </dgm:t>
    </dgm:pt>
    <dgm:pt modelId="{8DE3F62E-DAC2-4D1A-ADBC-12566559E28C}">
      <dgm:prSet/>
      <dgm:spPr/>
      <dgm:t>
        <a:bodyPr/>
        <a:lstStyle/>
        <a:p>
          <a:r>
            <a:rPr lang="uk-UA" i="1"/>
            <a:t>Гнучкі рішення для управління ресурсами</a:t>
          </a:r>
          <a:endParaRPr lang="uk-UA"/>
        </a:p>
      </dgm:t>
    </dgm:pt>
    <dgm:pt modelId="{E40544E1-7B7B-477A-8F98-48AA1E438066}" type="parTrans" cxnId="{8B0770B9-58A8-4D46-A11C-FB07C12F4375}">
      <dgm:prSet/>
      <dgm:spPr/>
      <dgm:t>
        <a:bodyPr/>
        <a:lstStyle/>
        <a:p>
          <a:endParaRPr lang="uk-UA"/>
        </a:p>
      </dgm:t>
    </dgm:pt>
    <dgm:pt modelId="{9040B17A-6858-4E66-B0EB-DEC241597591}" type="sibTrans" cxnId="{8B0770B9-58A8-4D46-A11C-FB07C12F4375}">
      <dgm:prSet/>
      <dgm:spPr/>
      <dgm:t>
        <a:bodyPr/>
        <a:lstStyle/>
        <a:p>
          <a:endParaRPr lang="uk-UA"/>
        </a:p>
      </dgm:t>
    </dgm:pt>
    <dgm:pt modelId="{A09F60F9-23A7-4B58-8C44-EB9C30861E91}">
      <dgm:prSet/>
      <dgm:spPr/>
      <dgm:t>
        <a:bodyPr/>
        <a:lstStyle/>
        <a:p>
          <a:r>
            <a:rPr lang="uk-UA" i="1"/>
            <a:t>Адаптація до ринку та впровадження сучасних технологій</a:t>
          </a:r>
          <a:endParaRPr lang="uk-UA"/>
        </a:p>
      </dgm:t>
    </dgm:pt>
    <dgm:pt modelId="{5CE19EEA-8E7C-4BC9-B6AD-D135D3A29AE0}" type="parTrans" cxnId="{5291E378-D61B-42C0-9519-E89162D358C8}">
      <dgm:prSet/>
      <dgm:spPr/>
      <dgm:t>
        <a:bodyPr/>
        <a:lstStyle/>
        <a:p>
          <a:endParaRPr lang="uk-UA"/>
        </a:p>
      </dgm:t>
    </dgm:pt>
    <dgm:pt modelId="{90A157BB-0C99-481B-8D6E-D87B951D81FB}" type="sibTrans" cxnId="{5291E378-D61B-42C0-9519-E89162D358C8}">
      <dgm:prSet/>
      <dgm:spPr/>
      <dgm:t>
        <a:bodyPr/>
        <a:lstStyle/>
        <a:p>
          <a:endParaRPr lang="uk-UA"/>
        </a:p>
      </dgm:t>
    </dgm:pt>
    <dgm:pt modelId="{D3DA00FF-2596-4E88-990D-71420C642421}" type="pres">
      <dgm:prSet presAssocID="{40CE3BA2-2B80-43BA-A4F2-9DF62EDA7EB3}" presName="Name0" presStyleCnt="0">
        <dgm:presLayoutVars>
          <dgm:dir/>
          <dgm:animLvl val="lvl"/>
          <dgm:resizeHandles val="exact"/>
        </dgm:presLayoutVars>
      </dgm:prSet>
      <dgm:spPr/>
    </dgm:pt>
    <dgm:pt modelId="{2F21BE25-9EC3-4002-9735-A11E42A1DDCB}" type="pres">
      <dgm:prSet presAssocID="{8191F208-3C66-4C6E-9836-0CD4D1598FCD}" presName="composite" presStyleCnt="0"/>
      <dgm:spPr/>
    </dgm:pt>
    <dgm:pt modelId="{F49C2390-5A73-4377-9FCA-57462E531F24}" type="pres">
      <dgm:prSet presAssocID="{8191F208-3C66-4C6E-9836-0CD4D1598FCD}" presName="parTx" presStyleLbl="alignNode1" presStyleIdx="0" presStyleCnt="1">
        <dgm:presLayoutVars>
          <dgm:chMax val="0"/>
          <dgm:chPref val="0"/>
          <dgm:bulletEnabled val="1"/>
        </dgm:presLayoutVars>
      </dgm:prSet>
      <dgm:spPr/>
    </dgm:pt>
    <dgm:pt modelId="{6BF5850B-48B3-47E1-A880-45AEF9D56EAC}" type="pres">
      <dgm:prSet presAssocID="{8191F208-3C66-4C6E-9836-0CD4D1598FCD}" presName="desTx" presStyleLbl="alignAccFollowNode1" presStyleIdx="0" presStyleCnt="1">
        <dgm:presLayoutVars>
          <dgm:bulletEnabled val="1"/>
        </dgm:presLayoutVars>
      </dgm:prSet>
      <dgm:spPr/>
    </dgm:pt>
  </dgm:ptLst>
  <dgm:cxnLst>
    <dgm:cxn modelId="{DA109817-5750-4EFF-97C3-EB17FFA84610}" type="presOf" srcId="{8191F208-3C66-4C6E-9836-0CD4D1598FCD}" destId="{F49C2390-5A73-4377-9FCA-57462E531F24}" srcOrd="0" destOrd="0" presId="urn:microsoft.com/office/officeart/2005/8/layout/hList1"/>
    <dgm:cxn modelId="{55664920-1D95-4E5F-AB2D-FF71BA7CD499}" srcId="{40CE3BA2-2B80-43BA-A4F2-9DF62EDA7EB3}" destId="{8191F208-3C66-4C6E-9836-0CD4D1598FCD}" srcOrd="0" destOrd="0" parTransId="{F4AFFD2E-7AD5-42D3-9E00-8461692447FA}" sibTransId="{336AFD32-6E7D-4681-9856-28FB1FED1D5B}"/>
    <dgm:cxn modelId="{EA106D31-CF5C-4D42-9DE8-9E9A50EF9CAC}" srcId="{8191F208-3C66-4C6E-9836-0CD4D1598FCD}" destId="{93559E66-C37D-42F1-A6E9-C75A9D6FCDA3}" srcOrd="1" destOrd="0" parTransId="{C2E62BF2-CC06-4ADE-969B-3A7528FC8A7C}" sibTransId="{5117DE8D-5675-481A-9A93-939E582A5B7D}"/>
    <dgm:cxn modelId="{2D107D52-F832-4B14-9321-C9477764CA92}" type="presOf" srcId="{EA8B227E-98EF-4631-9F4C-691AE881EDE4}" destId="{6BF5850B-48B3-47E1-A880-45AEF9D56EAC}" srcOrd="0" destOrd="2" presId="urn:microsoft.com/office/officeart/2005/8/layout/hList1"/>
    <dgm:cxn modelId="{F37D7853-2C81-4740-AEBB-520F70721ABC}" srcId="{8191F208-3C66-4C6E-9836-0CD4D1598FCD}" destId="{FF746176-AB29-4899-8248-018264053200}" srcOrd="0" destOrd="0" parTransId="{DC426233-C874-4AA3-803B-231ED93A4F15}" sibTransId="{458EB142-8403-4830-9195-A8BB8845468C}"/>
    <dgm:cxn modelId="{F2BD9254-92F7-4A11-92F9-E7C6786D7431}" type="presOf" srcId="{8DE3F62E-DAC2-4D1A-ADBC-12566559E28C}" destId="{6BF5850B-48B3-47E1-A880-45AEF9D56EAC}" srcOrd="0" destOrd="3" presId="urn:microsoft.com/office/officeart/2005/8/layout/hList1"/>
    <dgm:cxn modelId="{5291E378-D61B-42C0-9519-E89162D358C8}" srcId="{8191F208-3C66-4C6E-9836-0CD4D1598FCD}" destId="{A09F60F9-23A7-4B58-8C44-EB9C30861E91}" srcOrd="4" destOrd="0" parTransId="{5CE19EEA-8E7C-4BC9-B6AD-D135D3A29AE0}" sibTransId="{90A157BB-0C99-481B-8D6E-D87B951D81FB}"/>
    <dgm:cxn modelId="{1C7F1E59-BC29-4379-A684-FD500FE95A76}" type="presOf" srcId="{FF746176-AB29-4899-8248-018264053200}" destId="{6BF5850B-48B3-47E1-A880-45AEF9D56EAC}" srcOrd="0" destOrd="0" presId="urn:microsoft.com/office/officeart/2005/8/layout/hList1"/>
    <dgm:cxn modelId="{8B0770B9-58A8-4D46-A11C-FB07C12F4375}" srcId="{8191F208-3C66-4C6E-9836-0CD4D1598FCD}" destId="{8DE3F62E-DAC2-4D1A-ADBC-12566559E28C}" srcOrd="3" destOrd="0" parTransId="{E40544E1-7B7B-477A-8F98-48AA1E438066}" sibTransId="{9040B17A-6858-4E66-B0EB-DEC241597591}"/>
    <dgm:cxn modelId="{F0A8EBBD-CF16-42AF-BBFB-F020E365D1CE}" type="presOf" srcId="{A09F60F9-23A7-4B58-8C44-EB9C30861E91}" destId="{6BF5850B-48B3-47E1-A880-45AEF9D56EAC}" srcOrd="0" destOrd="4" presId="urn:microsoft.com/office/officeart/2005/8/layout/hList1"/>
    <dgm:cxn modelId="{648145C5-5989-4540-AF85-0CB87919CD5A}" type="presOf" srcId="{93559E66-C37D-42F1-A6E9-C75A9D6FCDA3}" destId="{6BF5850B-48B3-47E1-A880-45AEF9D56EAC}" srcOrd="0" destOrd="1" presId="urn:microsoft.com/office/officeart/2005/8/layout/hList1"/>
    <dgm:cxn modelId="{1DBC47E2-AC77-4354-9F62-908DB2A548A6}" srcId="{8191F208-3C66-4C6E-9836-0CD4D1598FCD}" destId="{EA8B227E-98EF-4631-9F4C-691AE881EDE4}" srcOrd="2" destOrd="0" parTransId="{A3D9AA67-10BC-41DD-A70A-79154A9A6022}" sibTransId="{5CB83E33-EBB5-45CD-9DF9-39450417389A}"/>
    <dgm:cxn modelId="{CCFFD3E2-423C-445A-B5F6-0C50AC56453F}" type="presOf" srcId="{40CE3BA2-2B80-43BA-A4F2-9DF62EDA7EB3}" destId="{D3DA00FF-2596-4E88-990D-71420C642421}" srcOrd="0" destOrd="0" presId="urn:microsoft.com/office/officeart/2005/8/layout/hList1"/>
    <dgm:cxn modelId="{6DC2FB3E-F9F9-4ADC-B805-093084C9FBA6}" type="presParOf" srcId="{D3DA00FF-2596-4E88-990D-71420C642421}" destId="{2F21BE25-9EC3-4002-9735-A11E42A1DDCB}" srcOrd="0" destOrd="0" presId="urn:microsoft.com/office/officeart/2005/8/layout/hList1"/>
    <dgm:cxn modelId="{25130D9C-69A4-4132-B3C6-255108C62260}" type="presParOf" srcId="{2F21BE25-9EC3-4002-9735-A11E42A1DDCB}" destId="{F49C2390-5A73-4377-9FCA-57462E531F24}" srcOrd="0" destOrd="0" presId="urn:microsoft.com/office/officeart/2005/8/layout/hList1"/>
    <dgm:cxn modelId="{46E5A441-E7CF-4728-9B37-23AEADFCE48D}" type="presParOf" srcId="{2F21BE25-9EC3-4002-9735-A11E42A1DDCB}" destId="{6BF5850B-48B3-47E1-A880-45AEF9D56EAC}"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C4D1F96-5BBC-4784-9BD2-752CC95FC4C3}"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uk-UA"/>
        </a:p>
      </dgm:t>
    </dgm:pt>
    <dgm:pt modelId="{3BAC528D-85AA-4D16-90C4-F3F3603A0C3D}">
      <dgm:prSet phldrT="[Текст]"/>
      <dgm:spPr/>
      <dgm:t>
        <a:bodyPr/>
        <a:lstStyle/>
        <a:p>
          <a:r>
            <a:rPr lang="uk-UA" dirty="0"/>
            <a:t>Розвиток автосервісу</a:t>
          </a:r>
        </a:p>
      </dgm:t>
    </dgm:pt>
    <dgm:pt modelId="{23F2E7FE-E220-45D2-BB44-AB13DEE4836F}" type="parTrans" cxnId="{86A3DE40-BE9F-4896-92DD-30194909AD06}">
      <dgm:prSet/>
      <dgm:spPr/>
      <dgm:t>
        <a:bodyPr/>
        <a:lstStyle/>
        <a:p>
          <a:endParaRPr lang="uk-UA"/>
        </a:p>
      </dgm:t>
    </dgm:pt>
    <dgm:pt modelId="{1942E552-99BB-46F7-9778-936D63A38282}" type="sibTrans" cxnId="{86A3DE40-BE9F-4896-92DD-30194909AD06}">
      <dgm:prSet/>
      <dgm:spPr/>
      <dgm:t>
        <a:bodyPr/>
        <a:lstStyle/>
        <a:p>
          <a:endParaRPr lang="uk-UA"/>
        </a:p>
      </dgm:t>
    </dgm:pt>
    <dgm:pt modelId="{4336AFB2-F8A2-4EC6-8DEB-6DD358100F18}">
      <dgm:prSet phldrT="[Текст]"/>
      <dgm:spPr/>
      <dgm:t>
        <a:bodyPr/>
        <a:lstStyle/>
        <a:p>
          <a:r>
            <a:rPr lang="uk-UA"/>
            <a:t>Нові послуги (апаратні роботи)</a:t>
          </a:r>
        </a:p>
      </dgm:t>
    </dgm:pt>
    <dgm:pt modelId="{B73705E7-0182-4BBC-9230-A5D23D98E666}" type="parTrans" cxnId="{02663623-69A1-4165-AB66-E8748EE9B48A}">
      <dgm:prSet/>
      <dgm:spPr/>
      <dgm:t>
        <a:bodyPr/>
        <a:lstStyle/>
        <a:p>
          <a:endParaRPr lang="uk-UA"/>
        </a:p>
      </dgm:t>
    </dgm:pt>
    <dgm:pt modelId="{BED98CB4-42D5-4F50-8D86-CE371697B27E}" type="sibTrans" cxnId="{02663623-69A1-4165-AB66-E8748EE9B48A}">
      <dgm:prSet/>
      <dgm:spPr/>
      <dgm:t>
        <a:bodyPr/>
        <a:lstStyle/>
        <a:p>
          <a:endParaRPr lang="uk-UA"/>
        </a:p>
      </dgm:t>
    </dgm:pt>
    <dgm:pt modelId="{9E3F2B3E-F047-4415-820C-1D1A24A809EB}">
      <dgm:prSet phldrT="[Текст]"/>
      <dgm:spPr/>
      <dgm:t>
        <a:bodyPr/>
        <a:lstStyle/>
        <a:p>
          <a:r>
            <a:rPr lang="uk-UA"/>
            <a:t>Впровадження нової системи </a:t>
          </a:r>
          <a:r>
            <a:rPr lang="en-US"/>
            <a:t>CRM</a:t>
          </a:r>
          <a:endParaRPr lang="uk-UA"/>
        </a:p>
      </dgm:t>
    </dgm:pt>
    <dgm:pt modelId="{5A5811BF-533A-4122-B562-9851DD6524C4}" type="parTrans" cxnId="{017E4E5C-21AC-450D-AC52-7032D49480D0}">
      <dgm:prSet/>
      <dgm:spPr/>
      <dgm:t>
        <a:bodyPr/>
        <a:lstStyle/>
        <a:p>
          <a:endParaRPr lang="uk-UA"/>
        </a:p>
      </dgm:t>
    </dgm:pt>
    <dgm:pt modelId="{FC95720C-8806-4EF2-8F55-A6D90FC453D9}" type="sibTrans" cxnId="{017E4E5C-21AC-450D-AC52-7032D49480D0}">
      <dgm:prSet/>
      <dgm:spPr/>
      <dgm:t>
        <a:bodyPr/>
        <a:lstStyle/>
        <a:p>
          <a:endParaRPr lang="uk-UA"/>
        </a:p>
      </dgm:t>
    </dgm:pt>
    <dgm:pt modelId="{91ABD6B8-666C-469A-A86E-0D78C50FC0BC}">
      <dgm:prSet phldrT="[Текст]"/>
      <dgm:spPr/>
      <dgm:t>
        <a:bodyPr/>
        <a:lstStyle/>
        <a:p>
          <a:r>
            <a:rPr lang="uk-UA"/>
            <a:t>Організація роботи з ПДВ</a:t>
          </a:r>
        </a:p>
      </dgm:t>
    </dgm:pt>
    <dgm:pt modelId="{4840FD04-6CC9-4D89-A74E-0D32447ED1C1}" type="parTrans" cxnId="{B263447A-2762-4386-AD90-32158E5CE794}">
      <dgm:prSet/>
      <dgm:spPr/>
      <dgm:t>
        <a:bodyPr/>
        <a:lstStyle/>
        <a:p>
          <a:endParaRPr lang="uk-UA"/>
        </a:p>
      </dgm:t>
    </dgm:pt>
    <dgm:pt modelId="{616EA1EA-643C-45BF-A957-52F800621C15}" type="sibTrans" cxnId="{B263447A-2762-4386-AD90-32158E5CE794}">
      <dgm:prSet/>
      <dgm:spPr/>
      <dgm:t>
        <a:bodyPr/>
        <a:lstStyle/>
        <a:p>
          <a:endParaRPr lang="uk-UA"/>
        </a:p>
      </dgm:t>
    </dgm:pt>
    <dgm:pt modelId="{88C6A82A-3729-40C1-B93F-0177F2B0CF17}">
      <dgm:prSet/>
      <dgm:spPr/>
      <dgm:t>
        <a:bodyPr/>
        <a:lstStyle/>
        <a:p>
          <a:r>
            <a:rPr lang="uk-UA"/>
            <a:t>Нові послуги (субпідряд)</a:t>
          </a:r>
        </a:p>
      </dgm:t>
    </dgm:pt>
    <dgm:pt modelId="{FBC0DDB7-8C05-4E3E-B95E-186E252689AA}" type="parTrans" cxnId="{02E20CB4-A5C2-46E2-BE19-3D3E0614013A}">
      <dgm:prSet/>
      <dgm:spPr/>
      <dgm:t>
        <a:bodyPr/>
        <a:lstStyle/>
        <a:p>
          <a:endParaRPr lang="uk-UA"/>
        </a:p>
      </dgm:t>
    </dgm:pt>
    <dgm:pt modelId="{C87206C8-2E75-4A45-969C-8503C2A94627}" type="sibTrans" cxnId="{02E20CB4-A5C2-46E2-BE19-3D3E0614013A}">
      <dgm:prSet/>
      <dgm:spPr/>
      <dgm:t>
        <a:bodyPr/>
        <a:lstStyle/>
        <a:p>
          <a:endParaRPr lang="uk-UA"/>
        </a:p>
      </dgm:t>
    </dgm:pt>
    <dgm:pt modelId="{D7841644-DA43-4B20-A3E4-3DB9676FC93C}" type="pres">
      <dgm:prSet presAssocID="{2C4D1F96-5BBC-4784-9BD2-752CC95FC4C3}" presName="Name0" presStyleCnt="0">
        <dgm:presLayoutVars>
          <dgm:chPref val="1"/>
          <dgm:dir/>
          <dgm:animOne val="branch"/>
          <dgm:animLvl val="lvl"/>
          <dgm:resizeHandles val="exact"/>
        </dgm:presLayoutVars>
      </dgm:prSet>
      <dgm:spPr/>
    </dgm:pt>
    <dgm:pt modelId="{A51B4427-409F-4B97-929A-2386F20C7F4E}" type="pres">
      <dgm:prSet presAssocID="{3BAC528D-85AA-4D16-90C4-F3F3603A0C3D}" presName="root1" presStyleCnt="0"/>
      <dgm:spPr/>
    </dgm:pt>
    <dgm:pt modelId="{401E1F08-A934-4DA5-A254-DE3E220828F3}" type="pres">
      <dgm:prSet presAssocID="{3BAC528D-85AA-4D16-90C4-F3F3603A0C3D}" presName="LevelOneTextNode" presStyleLbl="node0" presStyleIdx="0" presStyleCnt="1">
        <dgm:presLayoutVars>
          <dgm:chPref val="3"/>
        </dgm:presLayoutVars>
      </dgm:prSet>
      <dgm:spPr/>
    </dgm:pt>
    <dgm:pt modelId="{D449A90D-6A57-4DBA-B97F-25499059698F}" type="pres">
      <dgm:prSet presAssocID="{3BAC528D-85AA-4D16-90C4-F3F3603A0C3D}" presName="level2hierChild" presStyleCnt="0"/>
      <dgm:spPr/>
    </dgm:pt>
    <dgm:pt modelId="{3B86BCD5-55CB-4B23-BB4E-04251166D98E}" type="pres">
      <dgm:prSet presAssocID="{B73705E7-0182-4BBC-9230-A5D23D98E666}" presName="conn2-1" presStyleLbl="parChTrans1D2" presStyleIdx="0" presStyleCnt="4"/>
      <dgm:spPr/>
    </dgm:pt>
    <dgm:pt modelId="{2AAC9D3E-75D0-4488-B858-B0DB503D4CF6}" type="pres">
      <dgm:prSet presAssocID="{B73705E7-0182-4BBC-9230-A5D23D98E666}" presName="connTx" presStyleLbl="parChTrans1D2" presStyleIdx="0" presStyleCnt="4"/>
      <dgm:spPr/>
    </dgm:pt>
    <dgm:pt modelId="{B8704881-97D7-4CAA-A664-C787C214F9FE}" type="pres">
      <dgm:prSet presAssocID="{4336AFB2-F8A2-4EC6-8DEB-6DD358100F18}" presName="root2" presStyleCnt="0"/>
      <dgm:spPr/>
    </dgm:pt>
    <dgm:pt modelId="{A21E0DDB-7CA4-4DB3-8CE5-C589B8FE8CA9}" type="pres">
      <dgm:prSet presAssocID="{4336AFB2-F8A2-4EC6-8DEB-6DD358100F18}" presName="LevelTwoTextNode" presStyleLbl="node2" presStyleIdx="0" presStyleCnt="4">
        <dgm:presLayoutVars>
          <dgm:chPref val="3"/>
        </dgm:presLayoutVars>
      </dgm:prSet>
      <dgm:spPr/>
    </dgm:pt>
    <dgm:pt modelId="{1DF35318-8C39-45B4-A32E-8F41158A12DA}" type="pres">
      <dgm:prSet presAssocID="{4336AFB2-F8A2-4EC6-8DEB-6DD358100F18}" presName="level3hierChild" presStyleCnt="0"/>
      <dgm:spPr/>
    </dgm:pt>
    <dgm:pt modelId="{9D4AB9A9-E868-45CE-A01D-792EA93BFC57}" type="pres">
      <dgm:prSet presAssocID="{FBC0DDB7-8C05-4E3E-B95E-186E252689AA}" presName="conn2-1" presStyleLbl="parChTrans1D2" presStyleIdx="1" presStyleCnt="4"/>
      <dgm:spPr/>
    </dgm:pt>
    <dgm:pt modelId="{197ED234-53F5-4596-A5C8-3695A2653898}" type="pres">
      <dgm:prSet presAssocID="{FBC0DDB7-8C05-4E3E-B95E-186E252689AA}" presName="connTx" presStyleLbl="parChTrans1D2" presStyleIdx="1" presStyleCnt="4"/>
      <dgm:spPr/>
    </dgm:pt>
    <dgm:pt modelId="{33BC020B-8658-4C1B-A339-03622CAE8EE6}" type="pres">
      <dgm:prSet presAssocID="{88C6A82A-3729-40C1-B93F-0177F2B0CF17}" presName="root2" presStyleCnt="0"/>
      <dgm:spPr/>
    </dgm:pt>
    <dgm:pt modelId="{7EC98AE2-AB47-42AD-8CA2-256A1DD1034F}" type="pres">
      <dgm:prSet presAssocID="{88C6A82A-3729-40C1-B93F-0177F2B0CF17}" presName="LevelTwoTextNode" presStyleLbl="node2" presStyleIdx="1" presStyleCnt="4">
        <dgm:presLayoutVars>
          <dgm:chPref val="3"/>
        </dgm:presLayoutVars>
      </dgm:prSet>
      <dgm:spPr/>
    </dgm:pt>
    <dgm:pt modelId="{120C074F-D589-447F-A5ED-54A4C36A2061}" type="pres">
      <dgm:prSet presAssocID="{88C6A82A-3729-40C1-B93F-0177F2B0CF17}" presName="level3hierChild" presStyleCnt="0"/>
      <dgm:spPr/>
    </dgm:pt>
    <dgm:pt modelId="{864898FD-23E7-47EA-AADA-97842E5A479B}" type="pres">
      <dgm:prSet presAssocID="{5A5811BF-533A-4122-B562-9851DD6524C4}" presName="conn2-1" presStyleLbl="parChTrans1D2" presStyleIdx="2" presStyleCnt="4"/>
      <dgm:spPr/>
    </dgm:pt>
    <dgm:pt modelId="{7CB2DFFA-707D-43DA-8D9C-4DB89A5304E9}" type="pres">
      <dgm:prSet presAssocID="{5A5811BF-533A-4122-B562-9851DD6524C4}" presName="connTx" presStyleLbl="parChTrans1D2" presStyleIdx="2" presStyleCnt="4"/>
      <dgm:spPr/>
    </dgm:pt>
    <dgm:pt modelId="{0A4DFA2A-9BBE-4CAF-B1B8-28F86578DC42}" type="pres">
      <dgm:prSet presAssocID="{9E3F2B3E-F047-4415-820C-1D1A24A809EB}" presName="root2" presStyleCnt="0"/>
      <dgm:spPr/>
    </dgm:pt>
    <dgm:pt modelId="{D8729EE6-A738-4F5B-8F3E-18E58AAE75CB}" type="pres">
      <dgm:prSet presAssocID="{9E3F2B3E-F047-4415-820C-1D1A24A809EB}" presName="LevelTwoTextNode" presStyleLbl="node2" presStyleIdx="2" presStyleCnt="4">
        <dgm:presLayoutVars>
          <dgm:chPref val="3"/>
        </dgm:presLayoutVars>
      </dgm:prSet>
      <dgm:spPr/>
    </dgm:pt>
    <dgm:pt modelId="{1907B5BE-FC64-4EC5-AB3F-4AC7ACEB7962}" type="pres">
      <dgm:prSet presAssocID="{9E3F2B3E-F047-4415-820C-1D1A24A809EB}" presName="level3hierChild" presStyleCnt="0"/>
      <dgm:spPr/>
    </dgm:pt>
    <dgm:pt modelId="{6320F7C1-7C6D-4EFF-B4B3-0200CC72DE3A}" type="pres">
      <dgm:prSet presAssocID="{4840FD04-6CC9-4D89-A74E-0D32447ED1C1}" presName="conn2-1" presStyleLbl="parChTrans1D2" presStyleIdx="3" presStyleCnt="4"/>
      <dgm:spPr/>
    </dgm:pt>
    <dgm:pt modelId="{11FD931D-CB90-4365-A071-4FBF81E20901}" type="pres">
      <dgm:prSet presAssocID="{4840FD04-6CC9-4D89-A74E-0D32447ED1C1}" presName="connTx" presStyleLbl="parChTrans1D2" presStyleIdx="3" presStyleCnt="4"/>
      <dgm:spPr/>
    </dgm:pt>
    <dgm:pt modelId="{89E55FE6-84AB-4412-B324-E62FDCE90CC1}" type="pres">
      <dgm:prSet presAssocID="{91ABD6B8-666C-469A-A86E-0D78C50FC0BC}" presName="root2" presStyleCnt="0"/>
      <dgm:spPr/>
    </dgm:pt>
    <dgm:pt modelId="{819BD08B-FB8C-493F-9CCA-4CC683AAEF7F}" type="pres">
      <dgm:prSet presAssocID="{91ABD6B8-666C-469A-A86E-0D78C50FC0BC}" presName="LevelTwoTextNode" presStyleLbl="node2" presStyleIdx="3" presStyleCnt="4">
        <dgm:presLayoutVars>
          <dgm:chPref val="3"/>
        </dgm:presLayoutVars>
      </dgm:prSet>
      <dgm:spPr/>
    </dgm:pt>
    <dgm:pt modelId="{97551B04-0831-4FC1-8DD3-E46522A3DEEB}" type="pres">
      <dgm:prSet presAssocID="{91ABD6B8-666C-469A-A86E-0D78C50FC0BC}" presName="level3hierChild" presStyleCnt="0"/>
      <dgm:spPr/>
    </dgm:pt>
  </dgm:ptLst>
  <dgm:cxnLst>
    <dgm:cxn modelId="{34AC0D07-1792-4177-8299-4FEA36C170D1}" type="presOf" srcId="{5A5811BF-533A-4122-B562-9851DD6524C4}" destId="{7CB2DFFA-707D-43DA-8D9C-4DB89A5304E9}" srcOrd="1" destOrd="0" presId="urn:microsoft.com/office/officeart/2008/layout/HorizontalMultiLevelHierarchy"/>
    <dgm:cxn modelId="{02663623-69A1-4165-AB66-E8748EE9B48A}" srcId="{3BAC528D-85AA-4D16-90C4-F3F3603A0C3D}" destId="{4336AFB2-F8A2-4EC6-8DEB-6DD358100F18}" srcOrd="0" destOrd="0" parTransId="{B73705E7-0182-4BBC-9230-A5D23D98E666}" sibTransId="{BED98CB4-42D5-4F50-8D86-CE371697B27E}"/>
    <dgm:cxn modelId="{2C856134-4351-4D50-B629-0E27412F89AF}" type="presOf" srcId="{4336AFB2-F8A2-4EC6-8DEB-6DD358100F18}" destId="{A21E0DDB-7CA4-4DB3-8CE5-C589B8FE8CA9}" srcOrd="0" destOrd="0" presId="urn:microsoft.com/office/officeart/2008/layout/HorizontalMultiLevelHierarchy"/>
    <dgm:cxn modelId="{191ABF36-A3E8-48D4-90C2-64B020BAEE71}" type="presOf" srcId="{88C6A82A-3729-40C1-B93F-0177F2B0CF17}" destId="{7EC98AE2-AB47-42AD-8CA2-256A1DD1034F}" srcOrd="0" destOrd="0" presId="urn:microsoft.com/office/officeart/2008/layout/HorizontalMultiLevelHierarchy"/>
    <dgm:cxn modelId="{86A3DE40-BE9F-4896-92DD-30194909AD06}" srcId="{2C4D1F96-5BBC-4784-9BD2-752CC95FC4C3}" destId="{3BAC528D-85AA-4D16-90C4-F3F3603A0C3D}" srcOrd="0" destOrd="0" parTransId="{23F2E7FE-E220-45D2-BB44-AB13DEE4836F}" sibTransId="{1942E552-99BB-46F7-9778-936D63A38282}"/>
    <dgm:cxn modelId="{017E4E5C-21AC-450D-AC52-7032D49480D0}" srcId="{3BAC528D-85AA-4D16-90C4-F3F3603A0C3D}" destId="{9E3F2B3E-F047-4415-820C-1D1A24A809EB}" srcOrd="2" destOrd="0" parTransId="{5A5811BF-533A-4122-B562-9851DD6524C4}" sibTransId="{FC95720C-8806-4EF2-8F55-A6D90FC453D9}"/>
    <dgm:cxn modelId="{F7279A5F-DBD0-46B5-9414-767CDFDB5B06}" type="presOf" srcId="{4840FD04-6CC9-4D89-A74E-0D32447ED1C1}" destId="{11FD931D-CB90-4365-A071-4FBF81E20901}" srcOrd="1" destOrd="0" presId="urn:microsoft.com/office/officeart/2008/layout/HorizontalMultiLevelHierarchy"/>
    <dgm:cxn modelId="{BAD5AB4E-9271-48A5-8DB6-D74C3EA93FD1}" type="presOf" srcId="{5A5811BF-533A-4122-B562-9851DD6524C4}" destId="{864898FD-23E7-47EA-AADA-97842E5A479B}" srcOrd="0" destOrd="0" presId="urn:microsoft.com/office/officeart/2008/layout/HorizontalMultiLevelHierarchy"/>
    <dgm:cxn modelId="{0636764F-5A0F-47AD-AC29-8FBF388AD8FF}" type="presOf" srcId="{B73705E7-0182-4BBC-9230-A5D23D98E666}" destId="{2AAC9D3E-75D0-4488-B858-B0DB503D4CF6}" srcOrd="1" destOrd="0" presId="urn:microsoft.com/office/officeart/2008/layout/HorizontalMultiLevelHierarchy"/>
    <dgm:cxn modelId="{95795078-62F8-4FCB-A4A6-A4EC5BFE9C7A}" type="presOf" srcId="{3BAC528D-85AA-4D16-90C4-F3F3603A0C3D}" destId="{401E1F08-A934-4DA5-A254-DE3E220828F3}" srcOrd="0" destOrd="0" presId="urn:microsoft.com/office/officeart/2008/layout/HorizontalMultiLevelHierarchy"/>
    <dgm:cxn modelId="{B263447A-2762-4386-AD90-32158E5CE794}" srcId="{3BAC528D-85AA-4D16-90C4-F3F3603A0C3D}" destId="{91ABD6B8-666C-469A-A86E-0D78C50FC0BC}" srcOrd="3" destOrd="0" parTransId="{4840FD04-6CC9-4D89-A74E-0D32447ED1C1}" sibTransId="{616EA1EA-643C-45BF-A957-52F800621C15}"/>
    <dgm:cxn modelId="{909BA885-0DA1-4DEF-A309-9012C08A51D7}" type="presOf" srcId="{FBC0DDB7-8C05-4E3E-B95E-186E252689AA}" destId="{9D4AB9A9-E868-45CE-A01D-792EA93BFC57}" srcOrd="0" destOrd="0" presId="urn:microsoft.com/office/officeart/2008/layout/HorizontalMultiLevelHierarchy"/>
    <dgm:cxn modelId="{23C9479A-F41A-496C-90A4-0A16A3818969}" type="presOf" srcId="{FBC0DDB7-8C05-4E3E-B95E-186E252689AA}" destId="{197ED234-53F5-4596-A5C8-3695A2653898}" srcOrd="1" destOrd="0" presId="urn:microsoft.com/office/officeart/2008/layout/HorizontalMultiLevelHierarchy"/>
    <dgm:cxn modelId="{9D0BF9AC-1332-4C54-899D-35D9AF81276A}" type="presOf" srcId="{4840FD04-6CC9-4D89-A74E-0D32447ED1C1}" destId="{6320F7C1-7C6D-4EFF-B4B3-0200CC72DE3A}" srcOrd="0" destOrd="0" presId="urn:microsoft.com/office/officeart/2008/layout/HorizontalMultiLevelHierarchy"/>
    <dgm:cxn modelId="{02E20CB4-A5C2-46E2-BE19-3D3E0614013A}" srcId="{3BAC528D-85AA-4D16-90C4-F3F3603A0C3D}" destId="{88C6A82A-3729-40C1-B93F-0177F2B0CF17}" srcOrd="1" destOrd="0" parTransId="{FBC0DDB7-8C05-4E3E-B95E-186E252689AA}" sibTransId="{C87206C8-2E75-4A45-969C-8503C2A94627}"/>
    <dgm:cxn modelId="{3F047DC4-EA5C-48CD-8DFE-5E5C7CD4350A}" type="presOf" srcId="{B73705E7-0182-4BBC-9230-A5D23D98E666}" destId="{3B86BCD5-55CB-4B23-BB4E-04251166D98E}" srcOrd="0" destOrd="0" presId="urn:microsoft.com/office/officeart/2008/layout/HorizontalMultiLevelHierarchy"/>
    <dgm:cxn modelId="{0DF064DB-991A-4785-9260-31D164DDC29D}" type="presOf" srcId="{91ABD6B8-666C-469A-A86E-0D78C50FC0BC}" destId="{819BD08B-FB8C-493F-9CCA-4CC683AAEF7F}" srcOrd="0" destOrd="0" presId="urn:microsoft.com/office/officeart/2008/layout/HorizontalMultiLevelHierarchy"/>
    <dgm:cxn modelId="{E8AC88E0-7529-4AC9-97BE-1C21AF3F5715}" type="presOf" srcId="{9E3F2B3E-F047-4415-820C-1D1A24A809EB}" destId="{D8729EE6-A738-4F5B-8F3E-18E58AAE75CB}" srcOrd="0" destOrd="0" presId="urn:microsoft.com/office/officeart/2008/layout/HorizontalMultiLevelHierarchy"/>
    <dgm:cxn modelId="{57EE36FD-97BA-4B04-8ACD-E7F3A4565E80}" type="presOf" srcId="{2C4D1F96-5BBC-4784-9BD2-752CC95FC4C3}" destId="{D7841644-DA43-4B20-A3E4-3DB9676FC93C}" srcOrd="0" destOrd="0" presId="urn:microsoft.com/office/officeart/2008/layout/HorizontalMultiLevelHierarchy"/>
    <dgm:cxn modelId="{32AC370D-B7C9-4EF9-B7B4-2ED7FB125E86}" type="presParOf" srcId="{D7841644-DA43-4B20-A3E4-3DB9676FC93C}" destId="{A51B4427-409F-4B97-929A-2386F20C7F4E}" srcOrd="0" destOrd="0" presId="urn:microsoft.com/office/officeart/2008/layout/HorizontalMultiLevelHierarchy"/>
    <dgm:cxn modelId="{D968BD4E-49AB-4AEE-9A43-927694C1C330}" type="presParOf" srcId="{A51B4427-409F-4B97-929A-2386F20C7F4E}" destId="{401E1F08-A934-4DA5-A254-DE3E220828F3}" srcOrd="0" destOrd="0" presId="urn:microsoft.com/office/officeart/2008/layout/HorizontalMultiLevelHierarchy"/>
    <dgm:cxn modelId="{1C85A677-ECFF-42B3-AA98-E0FB8E070AB9}" type="presParOf" srcId="{A51B4427-409F-4B97-929A-2386F20C7F4E}" destId="{D449A90D-6A57-4DBA-B97F-25499059698F}" srcOrd="1" destOrd="0" presId="urn:microsoft.com/office/officeart/2008/layout/HorizontalMultiLevelHierarchy"/>
    <dgm:cxn modelId="{B0C3D0DA-2EDA-4DD1-93E4-2E37CEFCEAD5}" type="presParOf" srcId="{D449A90D-6A57-4DBA-B97F-25499059698F}" destId="{3B86BCD5-55CB-4B23-BB4E-04251166D98E}" srcOrd="0" destOrd="0" presId="urn:microsoft.com/office/officeart/2008/layout/HorizontalMultiLevelHierarchy"/>
    <dgm:cxn modelId="{02F01BF2-F5F2-4C76-86F6-8A0976B5C393}" type="presParOf" srcId="{3B86BCD5-55CB-4B23-BB4E-04251166D98E}" destId="{2AAC9D3E-75D0-4488-B858-B0DB503D4CF6}" srcOrd="0" destOrd="0" presId="urn:microsoft.com/office/officeart/2008/layout/HorizontalMultiLevelHierarchy"/>
    <dgm:cxn modelId="{A4CD8C82-8EBF-4950-9A88-8DEBA4167694}" type="presParOf" srcId="{D449A90D-6A57-4DBA-B97F-25499059698F}" destId="{B8704881-97D7-4CAA-A664-C787C214F9FE}" srcOrd="1" destOrd="0" presId="urn:microsoft.com/office/officeart/2008/layout/HorizontalMultiLevelHierarchy"/>
    <dgm:cxn modelId="{E642E222-8E85-4FB5-BA94-DF50F9BC67B5}" type="presParOf" srcId="{B8704881-97D7-4CAA-A664-C787C214F9FE}" destId="{A21E0DDB-7CA4-4DB3-8CE5-C589B8FE8CA9}" srcOrd="0" destOrd="0" presId="urn:microsoft.com/office/officeart/2008/layout/HorizontalMultiLevelHierarchy"/>
    <dgm:cxn modelId="{678850BC-73C3-4C63-ADEA-B03A75D372C8}" type="presParOf" srcId="{B8704881-97D7-4CAA-A664-C787C214F9FE}" destId="{1DF35318-8C39-45B4-A32E-8F41158A12DA}" srcOrd="1" destOrd="0" presId="urn:microsoft.com/office/officeart/2008/layout/HorizontalMultiLevelHierarchy"/>
    <dgm:cxn modelId="{9DA2A3BB-6C68-4BFA-BBD4-33DAB37355DC}" type="presParOf" srcId="{D449A90D-6A57-4DBA-B97F-25499059698F}" destId="{9D4AB9A9-E868-45CE-A01D-792EA93BFC57}" srcOrd="2" destOrd="0" presId="urn:microsoft.com/office/officeart/2008/layout/HorizontalMultiLevelHierarchy"/>
    <dgm:cxn modelId="{F70F38CA-584E-4515-B442-1A9B2F7560C9}" type="presParOf" srcId="{9D4AB9A9-E868-45CE-A01D-792EA93BFC57}" destId="{197ED234-53F5-4596-A5C8-3695A2653898}" srcOrd="0" destOrd="0" presId="urn:microsoft.com/office/officeart/2008/layout/HorizontalMultiLevelHierarchy"/>
    <dgm:cxn modelId="{2B203E34-00D2-44EE-9474-6DCA05390831}" type="presParOf" srcId="{D449A90D-6A57-4DBA-B97F-25499059698F}" destId="{33BC020B-8658-4C1B-A339-03622CAE8EE6}" srcOrd="3" destOrd="0" presId="urn:microsoft.com/office/officeart/2008/layout/HorizontalMultiLevelHierarchy"/>
    <dgm:cxn modelId="{2F896896-EFE3-471F-A337-32C83C4976AF}" type="presParOf" srcId="{33BC020B-8658-4C1B-A339-03622CAE8EE6}" destId="{7EC98AE2-AB47-42AD-8CA2-256A1DD1034F}" srcOrd="0" destOrd="0" presId="urn:microsoft.com/office/officeart/2008/layout/HorizontalMultiLevelHierarchy"/>
    <dgm:cxn modelId="{DD09C31C-43CD-4D2B-90F6-EA2183B306B7}" type="presParOf" srcId="{33BC020B-8658-4C1B-A339-03622CAE8EE6}" destId="{120C074F-D589-447F-A5ED-54A4C36A2061}" srcOrd="1" destOrd="0" presId="urn:microsoft.com/office/officeart/2008/layout/HorizontalMultiLevelHierarchy"/>
    <dgm:cxn modelId="{9A33708A-92EF-4BF0-8D5B-5EB9FA3876BD}" type="presParOf" srcId="{D449A90D-6A57-4DBA-B97F-25499059698F}" destId="{864898FD-23E7-47EA-AADA-97842E5A479B}" srcOrd="4" destOrd="0" presId="urn:microsoft.com/office/officeart/2008/layout/HorizontalMultiLevelHierarchy"/>
    <dgm:cxn modelId="{1C978D43-CB2F-4F70-BE5E-2DC5A8A73630}" type="presParOf" srcId="{864898FD-23E7-47EA-AADA-97842E5A479B}" destId="{7CB2DFFA-707D-43DA-8D9C-4DB89A5304E9}" srcOrd="0" destOrd="0" presId="urn:microsoft.com/office/officeart/2008/layout/HorizontalMultiLevelHierarchy"/>
    <dgm:cxn modelId="{9780874D-9978-433D-93E6-8A379F7BE4AC}" type="presParOf" srcId="{D449A90D-6A57-4DBA-B97F-25499059698F}" destId="{0A4DFA2A-9BBE-4CAF-B1B8-28F86578DC42}" srcOrd="5" destOrd="0" presId="urn:microsoft.com/office/officeart/2008/layout/HorizontalMultiLevelHierarchy"/>
    <dgm:cxn modelId="{CB3EEA4B-46F7-4057-939C-B0B594795A2A}" type="presParOf" srcId="{0A4DFA2A-9BBE-4CAF-B1B8-28F86578DC42}" destId="{D8729EE6-A738-4F5B-8F3E-18E58AAE75CB}" srcOrd="0" destOrd="0" presId="urn:microsoft.com/office/officeart/2008/layout/HorizontalMultiLevelHierarchy"/>
    <dgm:cxn modelId="{9BC4ECEE-2593-4BC6-85C6-96BC85C3F28F}" type="presParOf" srcId="{0A4DFA2A-9BBE-4CAF-B1B8-28F86578DC42}" destId="{1907B5BE-FC64-4EC5-AB3F-4AC7ACEB7962}" srcOrd="1" destOrd="0" presId="urn:microsoft.com/office/officeart/2008/layout/HorizontalMultiLevelHierarchy"/>
    <dgm:cxn modelId="{46CE5E54-CF79-4DCA-8AF2-9D031C2C6AA4}" type="presParOf" srcId="{D449A90D-6A57-4DBA-B97F-25499059698F}" destId="{6320F7C1-7C6D-4EFF-B4B3-0200CC72DE3A}" srcOrd="6" destOrd="0" presId="urn:microsoft.com/office/officeart/2008/layout/HorizontalMultiLevelHierarchy"/>
    <dgm:cxn modelId="{50FF5DCF-7A01-424D-B767-195F15ED1730}" type="presParOf" srcId="{6320F7C1-7C6D-4EFF-B4B3-0200CC72DE3A}" destId="{11FD931D-CB90-4365-A071-4FBF81E20901}" srcOrd="0" destOrd="0" presId="urn:microsoft.com/office/officeart/2008/layout/HorizontalMultiLevelHierarchy"/>
    <dgm:cxn modelId="{205FDE25-5AD6-485F-B8E1-5CC400F36217}" type="presParOf" srcId="{D449A90D-6A57-4DBA-B97F-25499059698F}" destId="{89E55FE6-84AB-4412-B324-E62FDCE90CC1}" srcOrd="7" destOrd="0" presId="urn:microsoft.com/office/officeart/2008/layout/HorizontalMultiLevelHierarchy"/>
    <dgm:cxn modelId="{95042721-DEDE-4AE5-85E1-7E29F6409730}" type="presParOf" srcId="{89E55FE6-84AB-4412-B324-E62FDCE90CC1}" destId="{819BD08B-FB8C-493F-9CCA-4CC683AAEF7F}" srcOrd="0" destOrd="0" presId="urn:microsoft.com/office/officeart/2008/layout/HorizontalMultiLevelHierarchy"/>
    <dgm:cxn modelId="{AB32926B-852E-426E-859F-4093B66075F6}" type="presParOf" srcId="{89E55FE6-84AB-4412-B324-E62FDCE90CC1}" destId="{97551B04-0831-4FC1-8DD3-E46522A3DEEB}"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E80AE7-52A8-44F8-B297-BD3F0C94C0A8}">
      <dsp:nvSpPr>
        <dsp:cNvPr id="0" name=""/>
        <dsp:cNvSpPr/>
      </dsp:nvSpPr>
      <dsp:spPr>
        <a:xfrm rot="10800000">
          <a:off x="2121041" y="1103"/>
          <a:ext cx="7632620" cy="794158"/>
        </a:xfrm>
        <a:prstGeom prst="homePlate">
          <a:avLst/>
        </a:prstGeom>
        <a:solidFill>
          <a:srgbClr val="C9C9F9"/>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50202" tIns="60960" rIns="113792" bIns="60960" numCol="1" spcCol="1270" anchor="ctr" anchorCtr="0">
          <a:noAutofit/>
        </a:bodyPr>
        <a:lstStyle/>
        <a:p>
          <a:pPr marL="0" lvl="0" indent="0" algn="just" defTabSz="711200">
            <a:lnSpc>
              <a:spcPct val="90000"/>
            </a:lnSpc>
            <a:spcBef>
              <a:spcPct val="0"/>
            </a:spcBef>
            <a:spcAft>
              <a:spcPct val="35000"/>
            </a:spcAft>
            <a:buNone/>
          </a:pPr>
          <a:r>
            <a:rPr lang="uk-UA" sz="1600" b="1" i="1" kern="1200" dirty="0">
              <a:solidFill>
                <a:schemeClr val="tx1"/>
              </a:solidFill>
              <a:latin typeface="+mn-lt"/>
              <a:ea typeface="Calibri" panose="020F0502020204030204" pitchFamily="34" charset="0"/>
              <a:cs typeface="Times New Roman" panose="02020603050405020304" pitchFamily="18" charset="0"/>
            </a:rPr>
            <a:t>Д</a:t>
          </a:r>
          <a:r>
            <a:rPr lang="uk-UA" sz="1600" b="1" i="1" kern="1200" dirty="0">
              <a:solidFill>
                <a:schemeClr val="tx1"/>
              </a:solidFill>
              <a:effectLst/>
              <a:latin typeface="+mn-lt"/>
              <a:ea typeface="Calibri" panose="020F0502020204030204" pitchFamily="34" charset="0"/>
              <a:cs typeface="Times New Roman" panose="02020603050405020304" pitchFamily="18" charset="0"/>
            </a:rPr>
            <a:t>одаткові виклики для бізнесу під час воєнного стану вимагають адаптації до нових реалій.</a:t>
          </a:r>
          <a:endParaRPr lang="uk-UA" sz="1600" b="1" i="1" kern="1200" dirty="0">
            <a:solidFill>
              <a:schemeClr val="tx1"/>
            </a:solidFill>
            <a:latin typeface="+mn-lt"/>
            <a:cs typeface="Times New Roman" panose="02020603050405020304" pitchFamily="18" charset="0"/>
          </a:endParaRPr>
        </a:p>
      </dsp:txBody>
      <dsp:txXfrm rot="10800000">
        <a:off x="2319580" y="1103"/>
        <a:ext cx="7434081" cy="794158"/>
      </dsp:txXfrm>
    </dsp:sp>
    <dsp:sp modelId="{C25E1AB9-D12B-408A-96E7-9545DB12D4BF}">
      <dsp:nvSpPr>
        <dsp:cNvPr id="0" name=""/>
        <dsp:cNvSpPr/>
      </dsp:nvSpPr>
      <dsp:spPr>
        <a:xfrm>
          <a:off x="1723962" y="1103"/>
          <a:ext cx="794158" cy="794158"/>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E00E101C-CF8D-4986-8D05-D1626690F5E3}">
      <dsp:nvSpPr>
        <dsp:cNvPr id="0" name=""/>
        <dsp:cNvSpPr/>
      </dsp:nvSpPr>
      <dsp:spPr>
        <a:xfrm rot="10800000">
          <a:off x="2121041" y="1032324"/>
          <a:ext cx="7632620" cy="794158"/>
        </a:xfrm>
        <a:prstGeom prst="homePlate">
          <a:avLst/>
        </a:prstGeom>
        <a:solidFill>
          <a:srgbClr val="C9C9F9"/>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50202" tIns="60960" rIns="113792" bIns="60960" numCol="1" spcCol="1270" anchor="ctr" anchorCtr="0">
          <a:noAutofit/>
        </a:bodyPr>
        <a:lstStyle/>
        <a:p>
          <a:pPr marL="0" lvl="0" indent="0" algn="just" defTabSz="711200">
            <a:lnSpc>
              <a:spcPct val="90000"/>
            </a:lnSpc>
            <a:spcBef>
              <a:spcPct val="0"/>
            </a:spcBef>
            <a:spcAft>
              <a:spcPct val="35000"/>
            </a:spcAft>
            <a:buNone/>
          </a:pPr>
          <a:r>
            <a:rPr lang="uk-UA" sz="1600" b="1" i="1" kern="1200" dirty="0">
              <a:solidFill>
                <a:schemeClr val="tx1"/>
              </a:solidFill>
              <a:effectLst/>
              <a:latin typeface="+mn-lt"/>
              <a:ea typeface="Calibri" panose="020F0502020204030204" pitchFamily="34" charset="0"/>
              <a:cs typeface="Times New Roman" panose="02020603050405020304" pitchFamily="18" charset="0"/>
            </a:rPr>
            <a:t>Порушення логістичних ланцюгів, дефіцит запчастин та матеріалів, обмеження в доступі до кваліфікованих кадрів, а також безпекові загрози створюють значний тиск на бізнес-процеси.</a:t>
          </a:r>
          <a:endParaRPr lang="en-US" sz="1600" b="1" i="1" kern="1200" dirty="0">
            <a:solidFill>
              <a:schemeClr val="tx1"/>
            </a:solidFill>
            <a:effectLst/>
            <a:latin typeface="+mn-lt"/>
            <a:ea typeface="Calibri" panose="020F0502020204030204" pitchFamily="34" charset="0"/>
            <a:cs typeface="Times New Roman" panose="02020603050405020304" pitchFamily="18" charset="0"/>
          </a:endParaRPr>
        </a:p>
      </dsp:txBody>
      <dsp:txXfrm rot="10800000">
        <a:off x="2319580" y="1032324"/>
        <a:ext cx="7434081" cy="794158"/>
      </dsp:txXfrm>
    </dsp:sp>
    <dsp:sp modelId="{261580D9-B1F6-4940-B22B-F15546DA0724}">
      <dsp:nvSpPr>
        <dsp:cNvPr id="0" name=""/>
        <dsp:cNvSpPr/>
      </dsp:nvSpPr>
      <dsp:spPr>
        <a:xfrm>
          <a:off x="1723962" y="1032324"/>
          <a:ext cx="794158" cy="794158"/>
        </a:xfrm>
        <a:prstGeom prst="ellipse">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323035BD-0A56-41FD-AE0C-0344BD77D909}">
      <dsp:nvSpPr>
        <dsp:cNvPr id="0" name=""/>
        <dsp:cNvSpPr/>
      </dsp:nvSpPr>
      <dsp:spPr>
        <a:xfrm rot="10800000">
          <a:off x="2121041" y="2063545"/>
          <a:ext cx="7632620" cy="794158"/>
        </a:xfrm>
        <a:prstGeom prst="homePlate">
          <a:avLst/>
        </a:prstGeom>
        <a:solidFill>
          <a:srgbClr val="C9C9F9"/>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50202" tIns="60960" rIns="113792" bIns="60960" numCol="1" spcCol="1270" anchor="ctr" anchorCtr="0">
          <a:noAutofit/>
        </a:bodyPr>
        <a:lstStyle/>
        <a:p>
          <a:pPr marL="0" lvl="0" indent="0" algn="just" defTabSz="711200">
            <a:lnSpc>
              <a:spcPct val="90000"/>
            </a:lnSpc>
            <a:spcBef>
              <a:spcPct val="0"/>
            </a:spcBef>
            <a:spcAft>
              <a:spcPct val="35000"/>
            </a:spcAft>
            <a:buNone/>
          </a:pPr>
          <a:r>
            <a:rPr lang="uk-UA" sz="1600" b="1" i="1" kern="1200" dirty="0">
              <a:solidFill>
                <a:schemeClr val="tx1"/>
              </a:solidFill>
              <a:latin typeface="+mn-lt"/>
              <a:ea typeface="Calibri" panose="020F0502020204030204" pitchFamily="34" charset="0"/>
              <a:cs typeface="Times New Roman" panose="02020603050405020304" pitchFamily="18" charset="0"/>
            </a:rPr>
            <a:t>П</a:t>
          </a:r>
          <a:r>
            <a:rPr lang="uk-UA" sz="1600" b="1" i="1" kern="1200" dirty="0">
              <a:solidFill>
                <a:schemeClr val="tx1"/>
              </a:solidFill>
              <a:effectLst/>
              <a:latin typeface="+mn-lt"/>
              <a:ea typeface="Calibri" panose="020F0502020204030204" pitchFamily="34" charset="0"/>
              <a:cs typeface="Times New Roman" panose="02020603050405020304" pitchFamily="18" charset="0"/>
            </a:rPr>
            <a:t>отреба у підтримці транспортних засобів для забезпечення мобільності як військових, так і цивільних осіб підвищує важливість надання якісних послуг в цій сфері.</a:t>
          </a:r>
          <a:endParaRPr lang="en-US" sz="1600" b="1" i="1" kern="1200" dirty="0">
            <a:solidFill>
              <a:schemeClr val="tx1"/>
            </a:solidFill>
            <a:effectLst/>
            <a:latin typeface="+mn-lt"/>
            <a:ea typeface="Calibri" panose="020F0502020204030204" pitchFamily="34" charset="0"/>
            <a:cs typeface="Times New Roman" panose="02020603050405020304" pitchFamily="18" charset="0"/>
          </a:endParaRPr>
        </a:p>
      </dsp:txBody>
      <dsp:txXfrm rot="10800000">
        <a:off x="2319580" y="2063545"/>
        <a:ext cx="7434081" cy="794158"/>
      </dsp:txXfrm>
    </dsp:sp>
    <dsp:sp modelId="{9D15A0F1-4425-4110-911C-D15DE27B356D}">
      <dsp:nvSpPr>
        <dsp:cNvPr id="0" name=""/>
        <dsp:cNvSpPr/>
      </dsp:nvSpPr>
      <dsp:spPr>
        <a:xfrm>
          <a:off x="1723962" y="2063545"/>
          <a:ext cx="794158" cy="794158"/>
        </a:xfrm>
        <a:prstGeom prst="ellipse">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1CB8C35B-E0EC-43A4-AC47-96604CF54A15}">
      <dsp:nvSpPr>
        <dsp:cNvPr id="0" name=""/>
        <dsp:cNvSpPr/>
      </dsp:nvSpPr>
      <dsp:spPr>
        <a:xfrm rot="10800000">
          <a:off x="2121041" y="3094766"/>
          <a:ext cx="7632620" cy="794158"/>
        </a:xfrm>
        <a:prstGeom prst="homePlate">
          <a:avLst/>
        </a:prstGeom>
        <a:solidFill>
          <a:srgbClr val="C9C9F9"/>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50202" tIns="60960" rIns="113792" bIns="60960" numCol="1" spcCol="1270" anchor="ctr" anchorCtr="0">
          <a:noAutofit/>
        </a:bodyPr>
        <a:lstStyle/>
        <a:p>
          <a:pPr marL="0" lvl="0" indent="0" algn="just" defTabSz="711200">
            <a:lnSpc>
              <a:spcPct val="90000"/>
            </a:lnSpc>
            <a:spcBef>
              <a:spcPct val="0"/>
            </a:spcBef>
            <a:spcAft>
              <a:spcPct val="35000"/>
            </a:spcAft>
            <a:buNone/>
          </a:pPr>
          <a:r>
            <a:rPr lang="uk-UA" sz="1600" b="1" i="1" kern="1200" dirty="0">
              <a:solidFill>
                <a:schemeClr val="tx1"/>
              </a:solidFill>
              <a:effectLst/>
              <a:latin typeface="+mn-lt"/>
              <a:ea typeface="Calibri" panose="020F0502020204030204" pitchFamily="34" charset="0"/>
              <a:cs typeface="Times New Roman" panose="02020603050405020304" pitchFamily="18" charset="0"/>
            </a:rPr>
            <a:t>Важливим є застосування </a:t>
          </a:r>
          <a:r>
            <a:rPr lang="uk-UA" sz="1600" b="1" i="1" kern="1200" dirty="0" err="1">
              <a:solidFill>
                <a:schemeClr val="tx1"/>
              </a:solidFill>
              <a:effectLst/>
              <a:latin typeface="+mn-lt"/>
              <a:ea typeface="Calibri" panose="020F0502020204030204" pitchFamily="34" charset="0"/>
              <a:cs typeface="Times New Roman" panose="02020603050405020304" pitchFamily="18" charset="0"/>
            </a:rPr>
            <a:t>проєктного</a:t>
          </a:r>
          <a:r>
            <a:rPr lang="uk-UA" sz="1600" b="1" i="1" kern="1200" dirty="0">
              <a:solidFill>
                <a:schemeClr val="tx1"/>
              </a:solidFill>
              <a:effectLst/>
              <a:latin typeface="+mn-lt"/>
              <a:ea typeface="Calibri" panose="020F0502020204030204" pitchFamily="34" charset="0"/>
              <a:cs typeface="Times New Roman" panose="02020603050405020304" pitchFamily="18" charset="0"/>
            </a:rPr>
            <a:t> управління для ефективної організації роботи </a:t>
          </a:r>
          <a:r>
            <a:rPr lang="uk-UA" sz="1600" b="1" i="1" kern="1200" dirty="0" err="1">
              <a:solidFill>
                <a:schemeClr val="tx1"/>
              </a:solidFill>
              <a:effectLst/>
              <a:latin typeface="+mn-lt"/>
              <a:ea typeface="Calibri" panose="020F0502020204030204" pitchFamily="34" charset="0"/>
              <a:cs typeface="Times New Roman" panose="02020603050405020304" pitchFamily="18" charset="0"/>
            </a:rPr>
            <a:t>автосервісів</a:t>
          </a:r>
          <a:r>
            <a:rPr lang="uk-UA" sz="1600" b="1" i="1" kern="1200" dirty="0">
              <a:solidFill>
                <a:schemeClr val="tx1"/>
              </a:solidFill>
              <a:effectLst/>
              <a:latin typeface="+mn-lt"/>
              <a:ea typeface="Calibri" panose="020F0502020204030204" pitchFamily="34" charset="0"/>
              <a:cs typeface="Times New Roman" panose="02020603050405020304" pitchFamily="18" charset="0"/>
            </a:rPr>
            <a:t>, враховуючи не лише стандартні бізнес-методи, але й специфічні вимоги воєнного часу.</a:t>
          </a:r>
          <a:endParaRPr lang="en-US" sz="1600" b="1" i="1" kern="1200" dirty="0">
            <a:solidFill>
              <a:schemeClr val="tx1"/>
            </a:solidFill>
            <a:effectLst/>
            <a:latin typeface="+mn-lt"/>
            <a:ea typeface="Calibri" panose="020F0502020204030204" pitchFamily="34" charset="0"/>
            <a:cs typeface="Times New Roman" panose="02020603050405020304" pitchFamily="18" charset="0"/>
          </a:endParaRPr>
        </a:p>
      </dsp:txBody>
      <dsp:txXfrm rot="10800000">
        <a:off x="2319580" y="3094766"/>
        <a:ext cx="7434081" cy="794158"/>
      </dsp:txXfrm>
    </dsp:sp>
    <dsp:sp modelId="{9AD8D64E-5E91-48AF-A577-B227D9915453}">
      <dsp:nvSpPr>
        <dsp:cNvPr id="0" name=""/>
        <dsp:cNvSpPr/>
      </dsp:nvSpPr>
      <dsp:spPr>
        <a:xfrm>
          <a:off x="1723962" y="3094766"/>
          <a:ext cx="794158" cy="794158"/>
        </a:xfrm>
        <a:prstGeom prst="ellipse">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1047ECC8-C5DE-48FA-B443-C0FB512E8B86}">
      <dsp:nvSpPr>
        <dsp:cNvPr id="0" name=""/>
        <dsp:cNvSpPr/>
      </dsp:nvSpPr>
      <dsp:spPr>
        <a:xfrm rot="10800000">
          <a:off x="2121041" y="4125986"/>
          <a:ext cx="7632620" cy="794158"/>
        </a:xfrm>
        <a:prstGeom prst="homePlate">
          <a:avLst/>
        </a:prstGeom>
        <a:solidFill>
          <a:srgbClr val="C9C9F9"/>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50202" tIns="60960" rIns="113792" bIns="60960" numCol="1" spcCol="1270" anchor="ctr" anchorCtr="0">
          <a:noAutofit/>
        </a:bodyPr>
        <a:lstStyle/>
        <a:p>
          <a:pPr marL="0" lvl="0" indent="0" algn="just" defTabSz="711200">
            <a:lnSpc>
              <a:spcPct val="90000"/>
            </a:lnSpc>
            <a:spcBef>
              <a:spcPct val="0"/>
            </a:spcBef>
            <a:spcAft>
              <a:spcPct val="35000"/>
            </a:spcAft>
            <a:buNone/>
          </a:pPr>
          <a:r>
            <a:rPr lang="uk-UA" sz="1600" b="1" i="1" kern="1200" dirty="0">
              <a:solidFill>
                <a:schemeClr val="tx1"/>
              </a:solidFill>
              <a:effectLst/>
              <a:latin typeface="+mn-lt"/>
              <a:ea typeface="Calibri" panose="020F0502020204030204" pitchFamily="34" charset="0"/>
              <a:cs typeface="Times New Roman" panose="02020603050405020304" pitchFamily="18" charset="0"/>
            </a:rPr>
            <a:t>Використання сучасних технологій, автоматизація процесів та адаптація до нових умов можуть стати ключовими факторами успіху бізнесу в цей складний період.</a:t>
          </a:r>
          <a:endParaRPr lang="uk-UA" sz="1600" b="1" i="1" kern="1200" dirty="0">
            <a:solidFill>
              <a:schemeClr val="tx1"/>
            </a:solidFill>
            <a:latin typeface="+mn-lt"/>
            <a:cs typeface="Times New Roman" panose="02020603050405020304" pitchFamily="18" charset="0"/>
          </a:endParaRPr>
        </a:p>
      </dsp:txBody>
      <dsp:txXfrm rot="10800000">
        <a:off x="2319580" y="4125986"/>
        <a:ext cx="7434081" cy="794158"/>
      </dsp:txXfrm>
    </dsp:sp>
    <dsp:sp modelId="{06D2A9B4-34A3-473B-B97D-FBD267B5EDC2}">
      <dsp:nvSpPr>
        <dsp:cNvPr id="0" name=""/>
        <dsp:cNvSpPr/>
      </dsp:nvSpPr>
      <dsp:spPr>
        <a:xfrm>
          <a:off x="1723962" y="4125986"/>
          <a:ext cx="794158" cy="794158"/>
        </a:xfrm>
        <a:prstGeom prst="ellipse">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395F30-D7AC-4BD2-9A1F-A68621E3413B}">
      <dsp:nvSpPr>
        <dsp:cNvPr id="0" name=""/>
        <dsp:cNvSpPr/>
      </dsp:nvSpPr>
      <dsp:spPr>
        <a:xfrm>
          <a:off x="128315" y="3037"/>
          <a:ext cx="3578795" cy="143151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19050" rIns="0" bIns="19050" numCol="1" spcCol="1270" anchor="ctr" anchorCtr="0">
          <a:noAutofit/>
        </a:bodyPr>
        <a:lstStyle/>
        <a:p>
          <a:pPr marL="0" lvl="0" indent="0" algn="ctr" defTabSz="1333500">
            <a:lnSpc>
              <a:spcPct val="90000"/>
            </a:lnSpc>
            <a:spcBef>
              <a:spcPct val="0"/>
            </a:spcBef>
            <a:spcAft>
              <a:spcPct val="35000"/>
            </a:spcAft>
            <a:buNone/>
          </a:pPr>
          <a:r>
            <a:rPr lang="ru-RU" sz="3000" kern="1200" dirty="0"/>
            <a:t>Мета </a:t>
          </a:r>
          <a:r>
            <a:rPr lang="uk-UA" sz="3000" kern="1200" dirty="0"/>
            <a:t>дослідження</a:t>
          </a:r>
        </a:p>
      </dsp:txBody>
      <dsp:txXfrm>
        <a:off x="844074" y="3037"/>
        <a:ext cx="2147277" cy="1431518"/>
      </dsp:txXfrm>
    </dsp:sp>
    <dsp:sp modelId="{123E2CCF-4885-4F56-8882-715CC0CB14E7}">
      <dsp:nvSpPr>
        <dsp:cNvPr id="0" name=""/>
        <dsp:cNvSpPr/>
      </dsp:nvSpPr>
      <dsp:spPr>
        <a:xfrm>
          <a:off x="3241867" y="124716"/>
          <a:ext cx="7134366" cy="1188160"/>
        </a:xfrm>
        <a:prstGeom prst="chevron">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130" tIns="12065" rIns="0" bIns="12065" numCol="1" spcCol="1270" anchor="ctr" anchorCtr="0">
          <a:noAutofit/>
        </a:bodyPr>
        <a:lstStyle/>
        <a:p>
          <a:pPr marL="0" lvl="0" indent="0" algn="just" defTabSz="844550">
            <a:lnSpc>
              <a:spcPct val="90000"/>
            </a:lnSpc>
            <a:spcBef>
              <a:spcPct val="0"/>
            </a:spcBef>
            <a:spcAft>
              <a:spcPct val="35000"/>
            </a:spcAft>
            <a:buNone/>
          </a:pPr>
          <a:r>
            <a:rPr lang="uk-UA" sz="1900" b="0" i="1" kern="1200" dirty="0"/>
            <a:t>Дослідження теоретико-методологічних підходів щодо </a:t>
          </a:r>
          <a:r>
            <a:rPr lang="uk-UA" sz="1900" b="0" i="1" kern="1200" dirty="0" err="1"/>
            <a:t>проєктного</a:t>
          </a:r>
          <a:r>
            <a:rPr lang="uk-UA" sz="1900" b="0" i="1" kern="1200" dirty="0"/>
            <a:t> бізнес-планування та надання пропозицій застосування сучасних інструментів маркетингу в процесі просування нового бізнес-продукту</a:t>
          </a:r>
        </a:p>
      </dsp:txBody>
      <dsp:txXfrm>
        <a:off x="3835947" y="124716"/>
        <a:ext cx="5946206" cy="1188160"/>
      </dsp:txXfrm>
    </dsp:sp>
    <dsp:sp modelId="{B82195C9-28FF-4C5D-87FE-1031474FF2D7}">
      <dsp:nvSpPr>
        <dsp:cNvPr id="0" name=""/>
        <dsp:cNvSpPr/>
      </dsp:nvSpPr>
      <dsp:spPr>
        <a:xfrm>
          <a:off x="128315" y="1634967"/>
          <a:ext cx="3578795" cy="143151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19050" rIns="0" bIns="19050" numCol="1" spcCol="1270" anchor="ctr" anchorCtr="0">
          <a:noAutofit/>
        </a:bodyPr>
        <a:lstStyle/>
        <a:p>
          <a:pPr marL="0" lvl="0" indent="0" algn="ctr" defTabSz="1333500">
            <a:lnSpc>
              <a:spcPct val="90000"/>
            </a:lnSpc>
            <a:spcBef>
              <a:spcPct val="0"/>
            </a:spcBef>
            <a:spcAft>
              <a:spcPct val="35000"/>
            </a:spcAft>
            <a:buNone/>
          </a:pPr>
          <a:r>
            <a:rPr lang="uk-UA" sz="3000" b="0" kern="1200" dirty="0"/>
            <a:t>Об’єкт</a:t>
          </a:r>
          <a:r>
            <a:rPr lang="uk-UA" sz="3000" b="0" i="1" kern="1200" dirty="0"/>
            <a:t> </a:t>
          </a:r>
          <a:endParaRPr lang="uk-UA" sz="3000" kern="1200" dirty="0"/>
        </a:p>
      </dsp:txBody>
      <dsp:txXfrm>
        <a:off x="844074" y="1634967"/>
        <a:ext cx="2147277" cy="1431518"/>
      </dsp:txXfrm>
    </dsp:sp>
    <dsp:sp modelId="{1956E96F-7568-4AB0-BCCD-679B3CE94FD7}">
      <dsp:nvSpPr>
        <dsp:cNvPr id="0" name=""/>
        <dsp:cNvSpPr/>
      </dsp:nvSpPr>
      <dsp:spPr>
        <a:xfrm>
          <a:off x="3241867" y="1756646"/>
          <a:ext cx="7126376" cy="1188160"/>
        </a:xfrm>
        <a:prstGeom prst="chevron">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130" tIns="12065" rIns="0" bIns="12065" numCol="1" spcCol="1270" anchor="ctr" anchorCtr="0">
          <a:noAutofit/>
        </a:bodyPr>
        <a:lstStyle/>
        <a:p>
          <a:pPr marL="0" lvl="0" indent="0" algn="just" defTabSz="844550">
            <a:lnSpc>
              <a:spcPct val="90000"/>
            </a:lnSpc>
            <a:spcBef>
              <a:spcPct val="0"/>
            </a:spcBef>
            <a:spcAft>
              <a:spcPct val="35000"/>
            </a:spcAft>
            <a:buNone/>
          </a:pPr>
          <a:r>
            <a:rPr lang="uk-UA" sz="1900" b="0" i="1" kern="1200" dirty="0"/>
            <a:t>Процес </a:t>
          </a:r>
          <a:r>
            <a:rPr lang="uk-UA" sz="1900" b="0" i="1" kern="1200" dirty="0" err="1"/>
            <a:t>проєктного</a:t>
          </a:r>
          <a:r>
            <a:rPr lang="uk-UA" sz="1900" b="0" i="1" kern="1200" dirty="0"/>
            <a:t> бізнес-планування суб’єкта господарювання</a:t>
          </a:r>
        </a:p>
      </dsp:txBody>
      <dsp:txXfrm>
        <a:off x="3835947" y="1756646"/>
        <a:ext cx="5938216" cy="1188160"/>
      </dsp:txXfrm>
    </dsp:sp>
    <dsp:sp modelId="{5950D1E7-8408-4AD3-938C-07EFDCFC22A8}">
      <dsp:nvSpPr>
        <dsp:cNvPr id="0" name=""/>
        <dsp:cNvSpPr/>
      </dsp:nvSpPr>
      <dsp:spPr>
        <a:xfrm>
          <a:off x="128315" y="3266898"/>
          <a:ext cx="3578795" cy="143151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19050" rIns="0" bIns="19050" numCol="1" spcCol="1270" anchor="ctr" anchorCtr="0">
          <a:noAutofit/>
        </a:bodyPr>
        <a:lstStyle/>
        <a:p>
          <a:pPr marL="0" lvl="0" indent="0" algn="ctr" defTabSz="1333500">
            <a:lnSpc>
              <a:spcPct val="90000"/>
            </a:lnSpc>
            <a:spcBef>
              <a:spcPct val="0"/>
            </a:spcBef>
            <a:spcAft>
              <a:spcPct val="35000"/>
            </a:spcAft>
            <a:buNone/>
          </a:pPr>
          <a:r>
            <a:rPr lang="uk-UA" sz="3000" b="0" kern="1200" dirty="0"/>
            <a:t>Предмет</a:t>
          </a:r>
          <a:r>
            <a:rPr lang="uk-UA" sz="3000" b="0" i="1" kern="1200" dirty="0"/>
            <a:t> </a:t>
          </a:r>
          <a:endParaRPr lang="uk-UA" sz="3000" kern="1200" dirty="0"/>
        </a:p>
      </dsp:txBody>
      <dsp:txXfrm>
        <a:off x="844074" y="3266898"/>
        <a:ext cx="2147277" cy="1431518"/>
      </dsp:txXfrm>
    </dsp:sp>
    <dsp:sp modelId="{4D632E65-E51D-4C1D-96FA-F2641AFBDA0E}">
      <dsp:nvSpPr>
        <dsp:cNvPr id="0" name=""/>
        <dsp:cNvSpPr/>
      </dsp:nvSpPr>
      <dsp:spPr>
        <a:xfrm>
          <a:off x="3241867" y="3388577"/>
          <a:ext cx="7145416" cy="1188160"/>
        </a:xfrm>
        <a:prstGeom prst="chevron">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130" tIns="12065" rIns="0" bIns="12065" numCol="1" spcCol="1270" anchor="ctr" anchorCtr="0">
          <a:noAutofit/>
        </a:bodyPr>
        <a:lstStyle/>
        <a:p>
          <a:pPr marL="0" lvl="0" indent="0" algn="just" defTabSz="844550">
            <a:lnSpc>
              <a:spcPct val="90000"/>
            </a:lnSpc>
            <a:spcBef>
              <a:spcPct val="0"/>
            </a:spcBef>
            <a:spcAft>
              <a:spcPct val="35000"/>
            </a:spcAft>
            <a:buNone/>
          </a:pPr>
          <a:r>
            <a:rPr lang="uk-UA" sz="1900" b="0" i="1" kern="1200" dirty="0"/>
            <a:t>Розробка бізнес-плану розвитку автосервісу «АВТОСВІТ»</a:t>
          </a:r>
        </a:p>
      </dsp:txBody>
      <dsp:txXfrm>
        <a:off x="3835947" y="3388577"/>
        <a:ext cx="5957256" cy="11881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C246D4-FA14-4D78-9D46-676DCE96049E}">
      <dsp:nvSpPr>
        <dsp:cNvPr id="0" name=""/>
        <dsp:cNvSpPr/>
      </dsp:nvSpPr>
      <dsp:spPr>
        <a:xfrm>
          <a:off x="0" y="176193"/>
          <a:ext cx="10515600" cy="10342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uk-UA" sz="2600" i="1" kern="1200"/>
            <a:t>Розкрито поняття та визначена структура бізнес-плану. Сформовано чітке уявлення про поняття та структуру бізнес-плану:</a:t>
          </a:r>
          <a:endParaRPr lang="uk-UA" sz="2600" kern="1200"/>
        </a:p>
      </dsp:txBody>
      <dsp:txXfrm>
        <a:off x="50489" y="226682"/>
        <a:ext cx="10414622" cy="933302"/>
      </dsp:txXfrm>
    </dsp:sp>
    <dsp:sp modelId="{8F797503-4A00-4E5D-AD38-C6637C806D0D}">
      <dsp:nvSpPr>
        <dsp:cNvPr id="0" name=""/>
        <dsp:cNvSpPr/>
      </dsp:nvSpPr>
      <dsp:spPr>
        <a:xfrm>
          <a:off x="0" y="1210473"/>
          <a:ext cx="10515600" cy="2475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uk-UA" sz="2000" i="1" kern="1200" dirty="0"/>
            <a:t>Бізнес-план є ключовим інструментом стратегічного планування, який допомагає підприємцям оцінити життєздатність бізнес-ідеї, розробити стратегію розвитку та залучити інвесторів. Він містить аналіз ринку, фінансові прогнози, оцінку ризиків та плани реалізації.</a:t>
          </a:r>
          <a:endParaRPr lang="uk-UA" sz="2000" kern="1200" dirty="0"/>
        </a:p>
        <a:p>
          <a:pPr marL="228600" lvl="1" indent="-228600" algn="l" defTabSz="889000">
            <a:lnSpc>
              <a:spcPct val="90000"/>
            </a:lnSpc>
            <a:spcBef>
              <a:spcPct val="0"/>
            </a:spcBef>
            <a:spcAft>
              <a:spcPct val="20000"/>
            </a:spcAft>
            <a:buChar char="•"/>
          </a:pPr>
          <a:r>
            <a:rPr lang="uk-UA" sz="2000" i="1" kern="1200" dirty="0"/>
            <a:t>Структура бізнес-плану залежить від мети його створення та цільової аудиторії, що дозволяє ефективно використовувати ресурси та досягати поставлених цілей.</a:t>
          </a:r>
          <a:endParaRPr lang="uk-UA" sz="2000" kern="1200" dirty="0"/>
        </a:p>
        <a:p>
          <a:pPr marL="228600" lvl="1" indent="-228600" algn="l" defTabSz="889000">
            <a:lnSpc>
              <a:spcPct val="90000"/>
            </a:lnSpc>
            <a:spcBef>
              <a:spcPct val="0"/>
            </a:spcBef>
            <a:spcAft>
              <a:spcPct val="20000"/>
            </a:spcAft>
            <a:buChar char="•"/>
          </a:pPr>
          <a:r>
            <a:rPr lang="uk-UA" sz="2000" i="1" kern="1200"/>
            <a:t>Правильне бізнес-планування сприяє стабільності підприємства, мінімізації ризиків та успішному впровадженню бізнес-ідей.</a:t>
          </a:r>
          <a:endParaRPr lang="uk-UA" sz="2000" kern="1200"/>
        </a:p>
      </dsp:txBody>
      <dsp:txXfrm>
        <a:off x="0" y="1210473"/>
        <a:ext cx="10515600" cy="24757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79F8D5-6393-48A8-85E7-4B6E5328050C}">
      <dsp:nvSpPr>
        <dsp:cNvPr id="0" name=""/>
        <dsp:cNvSpPr/>
      </dsp:nvSpPr>
      <dsp:spPr>
        <a:xfrm rot="5400000">
          <a:off x="6059223" y="-2369630"/>
          <a:ext cx="2398892" cy="73395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uk-UA" sz="1400" i="1" kern="1200" dirty="0"/>
            <a:t>Сучасні методики можна розділити на міжнародні, державні та корпоративні, залежно від їхнього призначення та масштабів застосування.</a:t>
          </a:r>
          <a:endParaRPr lang="uk-UA" sz="1400" kern="1200" dirty="0"/>
        </a:p>
        <a:p>
          <a:pPr marL="114300" lvl="1" indent="-114300" algn="l" defTabSz="622300">
            <a:lnSpc>
              <a:spcPct val="90000"/>
            </a:lnSpc>
            <a:spcBef>
              <a:spcPct val="0"/>
            </a:spcBef>
            <a:spcAft>
              <a:spcPct val="15000"/>
            </a:spcAft>
            <a:buChar char="•"/>
          </a:pPr>
          <a:r>
            <a:rPr lang="uk-UA" sz="1400" i="1" kern="1200" dirty="0"/>
            <a:t>Найбільш поширеними є методики </a:t>
          </a:r>
          <a:r>
            <a:rPr lang="en-US" sz="1400" i="1" kern="1200" dirty="0"/>
            <a:t>UNIDO, EBRD, KPMG, TACIS, Ernst &amp; Young, Goldman Sachs </a:t>
          </a:r>
          <a:r>
            <a:rPr lang="uk-UA" sz="1400" i="1" kern="1200" dirty="0"/>
            <a:t>і </a:t>
          </a:r>
          <a:r>
            <a:rPr lang="en-US" sz="1400" i="1" kern="1200" dirty="0"/>
            <a:t>Deloitte, </a:t>
          </a:r>
          <a:r>
            <a:rPr lang="uk-UA" sz="1400" i="1" kern="1200" dirty="0"/>
            <a:t>кожна з яких має власні особливості, зокрема акцент на фінансовій стійкості, аналізі ризиків та стратегічному плануванні.</a:t>
          </a:r>
          <a:endParaRPr lang="uk-UA" sz="1400" kern="1200" dirty="0"/>
        </a:p>
        <a:p>
          <a:pPr marL="114300" lvl="1" indent="-114300" algn="l" defTabSz="622300">
            <a:lnSpc>
              <a:spcPct val="90000"/>
            </a:lnSpc>
            <a:spcBef>
              <a:spcPct val="0"/>
            </a:spcBef>
            <a:spcAft>
              <a:spcPct val="15000"/>
            </a:spcAft>
            <a:buChar char="•"/>
          </a:pPr>
          <a:r>
            <a:rPr lang="uk-UA" sz="1400" i="1" kern="1200"/>
            <a:t>В Україні офіційно затверджені методичні рекомендації Міністерства економіки, що базуються на міжнародному досвіді.</a:t>
          </a:r>
          <a:endParaRPr lang="uk-UA" sz="1400" kern="1200"/>
        </a:p>
        <a:p>
          <a:pPr marL="114300" lvl="1" indent="-114300" algn="l" defTabSz="622300">
            <a:lnSpc>
              <a:spcPct val="90000"/>
            </a:lnSpc>
            <a:spcBef>
              <a:spcPct val="0"/>
            </a:spcBef>
            <a:spcAft>
              <a:spcPct val="15000"/>
            </a:spcAft>
            <a:buChar char="•"/>
          </a:pPr>
          <a:r>
            <a:rPr lang="uk-UA" sz="1400" i="1" kern="1200" dirty="0"/>
            <a:t>Методика </a:t>
          </a:r>
          <a:r>
            <a:rPr lang="en-US" sz="1400" i="1" kern="1200" dirty="0"/>
            <a:t>UNIDO </a:t>
          </a:r>
          <a:r>
            <a:rPr lang="uk-UA" sz="1400" i="1" kern="1200" dirty="0"/>
            <a:t>вважається найдетальнішою та універсальною, оскільки забезпечує комплексний підхід до бізнес-планування, що дозволяє ефективно оцінювати інвестиційні </a:t>
          </a:r>
          <a:r>
            <a:rPr lang="uk-UA" sz="1400" i="1" kern="1200" dirty="0" err="1"/>
            <a:t>проєкти</a:t>
          </a:r>
          <a:r>
            <a:rPr lang="uk-UA" sz="1400" i="1" kern="1200" dirty="0"/>
            <a:t>.</a:t>
          </a:r>
          <a:endParaRPr lang="uk-UA" sz="1400" kern="1200" dirty="0"/>
        </a:p>
      </dsp:txBody>
      <dsp:txXfrm rot="-5400000">
        <a:off x="3588877" y="217820"/>
        <a:ext cx="7222480" cy="2164684"/>
      </dsp:txXfrm>
    </dsp:sp>
    <dsp:sp modelId="{1EF1F01F-6573-498F-B9EF-5D662B969231}">
      <dsp:nvSpPr>
        <dsp:cNvPr id="0" name=""/>
        <dsp:cNvSpPr/>
      </dsp:nvSpPr>
      <dsp:spPr>
        <a:xfrm>
          <a:off x="124144" y="0"/>
          <a:ext cx="3049239" cy="260032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uk-UA" sz="1400" i="1" kern="1200" dirty="0"/>
            <a:t>Проведено аналіз </a:t>
          </a:r>
          <a:r>
            <a:rPr lang="uk-UA" sz="1400" i="1" kern="1200" dirty="0" err="1"/>
            <a:t>методик</a:t>
          </a:r>
          <a:r>
            <a:rPr lang="uk-UA" sz="1400" i="1" kern="1200" dirty="0"/>
            <a:t> бізнес-планування. Виявлено різноманіття підходів, які можуть бути адаптовані до специфіки різних галузей, зокрема сфери послуг, що підкреслює важливість гнучкості при виборі методики для бізнес-плану в залежності від конкретних умов та потреб підприємства.</a:t>
          </a:r>
          <a:endParaRPr lang="uk-UA" sz="1400" kern="1200" dirty="0"/>
        </a:p>
      </dsp:txBody>
      <dsp:txXfrm>
        <a:off x="251081" y="126937"/>
        <a:ext cx="2795365" cy="234645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9C2390-5A73-4377-9FCA-57462E531F24}">
      <dsp:nvSpPr>
        <dsp:cNvPr id="0" name=""/>
        <dsp:cNvSpPr/>
      </dsp:nvSpPr>
      <dsp:spPr>
        <a:xfrm>
          <a:off x="0" y="114635"/>
          <a:ext cx="9791205" cy="117085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uk-UA" sz="2300" i="1" kern="1200"/>
            <a:t>Досліджено особливості бізнес-планування у сфері послуг. Доведено, що ефективне бізнес-планування у сфері послуг вимагає врахування наступних аспектів:</a:t>
          </a:r>
          <a:endParaRPr lang="uk-UA" sz="2300" kern="1200"/>
        </a:p>
      </dsp:txBody>
      <dsp:txXfrm>
        <a:off x="0" y="114635"/>
        <a:ext cx="9791205" cy="1170850"/>
      </dsp:txXfrm>
    </dsp:sp>
    <dsp:sp modelId="{6BF5850B-48B3-47E1-A880-45AEF9D56EAC}">
      <dsp:nvSpPr>
        <dsp:cNvPr id="0" name=""/>
        <dsp:cNvSpPr/>
      </dsp:nvSpPr>
      <dsp:spPr>
        <a:xfrm>
          <a:off x="0" y="1285486"/>
          <a:ext cx="9791205" cy="246226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uk-UA" sz="2300" i="1" kern="1200" dirty="0"/>
            <a:t>Специфіка галузі</a:t>
          </a:r>
          <a:endParaRPr lang="uk-UA" sz="2300" kern="1200" dirty="0"/>
        </a:p>
        <a:p>
          <a:pPr marL="228600" lvl="1" indent="-228600" algn="l" defTabSz="1022350">
            <a:lnSpc>
              <a:spcPct val="90000"/>
            </a:lnSpc>
            <a:spcBef>
              <a:spcPct val="0"/>
            </a:spcBef>
            <a:spcAft>
              <a:spcPct val="15000"/>
            </a:spcAft>
            <a:buChar char="•"/>
          </a:pPr>
          <a:r>
            <a:rPr lang="uk-UA" sz="2300" i="1" kern="1200" dirty="0"/>
            <a:t>Інтеграція стратегічного бачення, детального аналізу ринку та акценту на </a:t>
          </a:r>
          <a:r>
            <a:rPr lang="uk-UA" sz="2300" i="1" kern="1200" dirty="0" err="1"/>
            <a:t>цифровізації</a:t>
          </a:r>
          <a:endParaRPr lang="uk-UA" sz="2300" kern="1200" dirty="0"/>
        </a:p>
        <a:p>
          <a:pPr marL="228600" lvl="1" indent="-228600" algn="l" defTabSz="1022350">
            <a:lnSpc>
              <a:spcPct val="90000"/>
            </a:lnSpc>
            <a:spcBef>
              <a:spcPct val="0"/>
            </a:spcBef>
            <a:spcAft>
              <a:spcPct val="15000"/>
            </a:spcAft>
            <a:buChar char="•"/>
          </a:pPr>
          <a:r>
            <a:rPr lang="uk-UA" sz="2300" i="1" kern="1200"/>
            <a:t>Увага на якість послуг</a:t>
          </a:r>
          <a:endParaRPr lang="uk-UA" sz="2300" kern="1200"/>
        </a:p>
        <a:p>
          <a:pPr marL="228600" lvl="1" indent="-228600" algn="l" defTabSz="1022350">
            <a:lnSpc>
              <a:spcPct val="90000"/>
            </a:lnSpc>
            <a:spcBef>
              <a:spcPct val="0"/>
            </a:spcBef>
            <a:spcAft>
              <a:spcPct val="15000"/>
            </a:spcAft>
            <a:buChar char="•"/>
          </a:pPr>
          <a:r>
            <a:rPr lang="uk-UA" sz="2300" i="1" kern="1200"/>
            <a:t>Гнучкі рішення для управління ресурсами</a:t>
          </a:r>
          <a:endParaRPr lang="uk-UA" sz="2300" kern="1200"/>
        </a:p>
        <a:p>
          <a:pPr marL="228600" lvl="1" indent="-228600" algn="l" defTabSz="1022350">
            <a:lnSpc>
              <a:spcPct val="90000"/>
            </a:lnSpc>
            <a:spcBef>
              <a:spcPct val="0"/>
            </a:spcBef>
            <a:spcAft>
              <a:spcPct val="15000"/>
            </a:spcAft>
            <a:buChar char="•"/>
          </a:pPr>
          <a:r>
            <a:rPr lang="uk-UA" sz="2300" i="1" kern="1200"/>
            <a:t>Адаптація до ринку та впровадження сучасних технологій</a:t>
          </a:r>
          <a:endParaRPr lang="uk-UA" sz="2300" kern="1200"/>
        </a:p>
      </dsp:txBody>
      <dsp:txXfrm>
        <a:off x="0" y="1285486"/>
        <a:ext cx="9791205" cy="246226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20F7C1-7C6D-4EFF-B4B3-0200CC72DE3A}">
      <dsp:nvSpPr>
        <dsp:cNvPr id="0" name=""/>
        <dsp:cNvSpPr/>
      </dsp:nvSpPr>
      <dsp:spPr>
        <a:xfrm>
          <a:off x="1623658" y="1405890"/>
          <a:ext cx="350460" cy="1001696"/>
        </a:xfrm>
        <a:custGeom>
          <a:avLst/>
          <a:gdLst/>
          <a:ahLst/>
          <a:cxnLst/>
          <a:rect l="0" t="0" r="0" b="0"/>
          <a:pathLst>
            <a:path>
              <a:moveTo>
                <a:pt x="0" y="0"/>
              </a:moveTo>
              <a:lnTo>
                <a:pt x="175230" y="0"/>
              </a:lnTo>
              <a:lnTo>
                <a:pt x="175230" y="1001696"/>
              </a:lnTo>
              <a:lnTo>
                <a:pt x="350460" y="100169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uk-UA" sz="500" kern="1200"/>
        </a:p>
      </dsp:txBody>
      <dsp:txXfrm>
        <a:off x="1772357" y="1880207"/>
        <a:ext cx="53061" cy="53061"/>
      </dsp:txXfrm>
    </dsp:sp>
    <dsp:sp modelId="{864898FD-23E7-47EA-AADA-97842E5A479B}">
      <dsp:nvSpPr>
        <dsp:cNvPr id="0" name=""/>
        <dsp:cNvSpPr/>
      </dsp:nvSpPr>
      <dsp:spPr>
        <a:xfrm>
          <a:off x="1623658" y="1405890"/>
          <a:ext cx="350460" cy="333898"/>
        </a:xfrm>
        <a:custGeom>
          <a:avLst/>
          <a:gdLst/>
          <a:ahLst/>
          <a:cxnLst/>
          <a:rect l="0" t="0" r="0" b="0"/>
          <a:pathLst>
            <a:path>
              <a:moveTo>
                <a:pt x="0" y="0"/>
              </a:moveTo>
              <a:lnTo>
                <a:pt x="175230" y="0"/>
              </a:lnTo>
              <a:lnTo>
                <a:pt x="175230" y="333898"/>
              </a:lnTo>
              <a:lnTo>
                <a:pt x="350460" y="33389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uk-UA" sz="500" kern="1200"/>
        </a:p>
      </dsp:txBody>
      <dsp:txXfrm>
        <a:off x="1786787" y="1560738"/>
        <a:ext cx="24202" cy="24202"/>
      </dsp:txXfrm>
    </dsp:sp>
    <dsp:sp modelId="{9D4AB9A9-E868-45CE-A01D-792EA93BFC57}">
      <dsp:nvSpPr>
        <dsp:cNvPr id="0" name=""/>
        <dsp:cNvSpPr/>
      </dsp:nvSpPr>
      <dsp:spPr>
        <a:xfrm>
          <a:off x="1623658" y="1071991"/>
          <a:ext cx="350460" cy="333898"/>
        </a:xfrm>
        <a:custGeom>
          <a:avLst/>
          <a:gdLst/>
          <a:ahLst/>
          <a:cxnLst/>
          <a:rect l="0" t="0" r="0" b="0"/>
          <a:pathLst>
            <a:path>
              <a:moveTo>
                <a:pt x="0" y="333898"/>
              </a:moveTo>
              <a:lnTo>
                <a:pt x="175230" y="333898"/>
              </a:lnTo>
              <a:lnTo>
                <a:pt x="175230" y="0"/>
              </a:lnTo>
              <a:lnTo>
                <a:pt x="35046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uk-UA" sz="500" kern="1200"/>
        </a:p>
      </dsp:txBody>
      <dsp:txXfrm>
        <a:off x="1786787" y="1226839"/>
        <a:ext cx="24202" cy="24202"/>
      </dsp:txXfrm>
    </dsp:sp>
    <dsp:sp modelId="{3B86BCD5-55CB-4B23-BB4E-04251166D98E}">
      <dsp:nvSpPr>
        <dsp:cNvPr id="0" name=""/>
        <dsp:cNvSpPr/>
      </dsp:nvSpPr>
      <dsp:spPr>
        <a:xfrm>
          <a:off x="1623658" y="404193"/>
          <a:ext cx="350460" cy="1001696"/>
        </a:xfrm>
        <a:custGeom>
          <a:avLst/>
          <a:gdLst/>
          <a:ahLst/>
          <a:cxnLst/>
          <a:rect l="0" t="0" r="0" b="0"/>
          <a:pathLst>
            <a:path>
              <a:moveTo>
                <a:pt x="0" y="1001696"/>
              </a:moveTo>
              <a:lnTo>
                <a:pt x="175230" y="1001696"/>
              </a:lnTo>
              <a:lnTo>
                <a:pt x="175230" y="0"/>
              </a:lnTo>
              <a:lnTo>
                <a:pt x="35046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uk-UA" sz="500" kern="1200"/>
        </a:p>
      </dsp:txBody>
      <dsp:txXfrm>
        <a:off x="1772357" y="878510"/>
        <a:ext cx="53061" cy="53061"/>
      </dsp:txXfrm>
    </dsp:sp>
    <dsp:sp modelId="{401E1F08-A934-4DA5-A254-DE3E220828F3}">
      <dsp:nvSpPr>
        <dsp:cNvPr id="0" name=""/>
        <dsp:cNvSpPr/>
      </dsp:nvSpPr>
      <dsp:spPr>
        <a:xfrm rot="16200000">
          <a:off x="-49350" y="1138770"/>
          <a:ext cx="2811780" cy="53423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uk-UA" sz="2400" kern="1200" dirty="0"/>
            <a:t>Розвиток автосервісу</a:t>
          </a:r>
        </a:p>
      </dsp:txBody>
      <dsp:txXfrm>
        <a:off x="-49350" y="1138770"/>
        <a:ext cx="2811780" cy="534238"/>
      </dsp:txXfrm>
    </dsp:sp>
    <dsp:sp modelId="{A21E0DDB-7CA4-4DB3-8CE5-C589B8FE8CA9}">
      <dsp:nvSpPr>
        <dsp:cNvPr id="0" name=""/>
        <dsp:cNvSpPr/>
      </dsp:nvSpPr>
      <dsp:spPr>
        <a:xfrm>
          <a:off x="1974118" y="137074"/>
          <a:ext cx="1752301" cy="53423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uk-UA" sz="1600" kern="1200"/>
            <a:t>Нові послуги (апаратні роботи)</a:t>
          </a:r>
        </a:p>
      </dsp:txBody>
      <dsp:txXfrm>
        <a:off x="1974118" y="137074"/>
        <a:ext cx="1752301" cy="534238"/>
      </dsp:txXfrm>
    </dsp:sp>
    <dsp:sp modelId="{7EC98AE2-AB47-42AD-8CA2-256A1DD1034F}">
      <dsp:nvSpPr>
        <dsp:cNvPr id="0" name=""/>
        <dsp:cNvSpPr/>
      </dsp:nvSpPr>
      <dsp:spPr>
        <a:xfrm>
          <a:off x="1974118" y="804872"/>
          <a:ext cx="1752301" cy="53423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uk-UA" sz="1600" kern="1200"/>
            <a:t>Нові послуги (субпідряд)</a:t>
          </a:r>
        </a:p>
      </dsp:txBody>
      <dsp:txXfrm>
        <a:off x="1974118" y="804872"/>
        <a:ext cx="1752301" cy="534238"/>
      </dsp:txXfrm>
    </dsp:sp>
    <dsp:sp modelId="{D8729EE6-A738-4F5B-8F3E-18E58AAE75CB}">
      <dsp:nvSpPr>
        <dsp:cNvPr id="0" name=""/>
        <dsp:cNvSpPr/>
      </dsp:nvSpPr>
      <dsp:spPr>
        <a:xfrm>
          <a:off x="1974118" y="1472669"/>
          <a:ext cx="1752301" cy="53423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uk-UA" sz="1600" kern="1200"/>
            <a:t>Впровадження нової системи </a:t>
          </a:r>
          <a:r>
            <a:rPr lang="en-US" sz="1600" kern="1200"/>
            <a:t>CRM</a:t>
          </a:r>
          <a:endParaRPr lang="uk-UA" sz="1600" kern="1200"/>
        </a:p>
      </dsp:txBody>
      <dsp:txXfrm>
        <a:off x="1974118" y="1472669"/>
        <a:ext cx="1752301" cy="534238"/>
      </dsp:txXfrm>
    </dsp:sp>
    <dsp:sp modelId="{819BD08B-FB8C-493F-9CCA-4CC683AAEF7F}">
      <dsp:nvSpPr>
        <dsp:cNvPr id="0" name=""/>
        <dsp:cNvSpPr/>
      </dsp:nvSpPr>
      <dsp:spPr>
        <a:xfrm>
          <a:off x="1974118" y="2140467"/>
          <a:ext cx="1752301" cy="53423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uk-UA" sz="1600" kern="1200"/>
            <a:t>Організація роботи з ПДВ</a:t>
          </a:r>
        </a:p>
      </dsp:txBody>
      <dsp:txXfrm>
        <a:off x="1974118" y="2140467"/>
        <a:ext cx="1752301" cy="534238"/>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DD60EE-56F5-466B-9528-A851ED713CB1}" type="datetimeFigureOut">
              <a:rPr lang="uk-UA" smtClean="0"/>
              <a:t>08.02.2025</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1820C3-6C0F-4CAD-9DF4-46705A081B27}" type="slidenum">
              <a:rPr lang="uk-UA" smtClean="0"/>
              <a:t>‹#›</a:t>
            </a:fld>
            <a:endParaRPr lang="uk-UA"/>
          </a:p>
        </p:txBody>
      </p:sp>
    </p:spTree>
    <p:extLst>
      <p:ext uri="{BB962C8B-B14F-4D97-AF65-F5344CB8AC3E}">
        <p14:creationId xmlns:p14="http://schemas.microsoft.com/office/powerpoint/2010/main" val="1362273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468DD58-DB10-B74B-B122-90C79E1AB54D}"/>
              </a:ext>
            </a:extLst>
          </p:cNvPr>
          <p:cNvPicPr>
            <a:picLocks noChangeAspect="1"/>
          </p:cNvPicPr>
          <p:nvPr/>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31B6B637-9BBC-A746-A123-DA9D7235E28C}"/>
              </a:ext>
            </a:extLst>
          </p:cNvPr>
          <p:cNvSpPr>
            <a:spLocks noGrp="1"/>
          </p:cNvSpPr>
          <p:nvPr>
            <p:ph type="ctrTitle"/>
          </p:nvPr>
        </p:nvSpPr>
        <p:spPr>
          <a:xfrm>
            <a:off x="2913413" y="586582"/>
            <a:ext cx="8213766" cy="2387600"/>
          </a:xfrm>
        </p:spPr>
        <p:txBody>
          <a:bodyPr anchor="b"/>
          <a:lstStyle>
            <a:lvl1pPr algn="l">
              <a:defRPr sz="6000">
                <a:solidFill>
                  <a:schemeClr val="bg1"/>
                </a:solidFill>
              </a:defRPr>
            </a:lvl1pPr>
          </a:lstStyle>
          <a:p>
            <a:r>
              <a:rPr lang="ru-RU"/>
              <a:t>Образец заголовка</a:t>
            </a:r>
            <a:endParaRPr lang="en-UA" dirty="0"/>
          </a:p>
        </p:txBody>
      </p:sp>
      <p:sp>
        <p:nvSpPr>
          <p:cNvPr id="3" name="Subtitle 2">
            <a:extLst>
              <a:ext uri="{FF2B5EF4-FFF2-40B4-BE49-F238E27FC236}">
                <a16:creationId xmlns:a16="http://schemas.microsoft.com/office/drawing/2014/main" id="{608A1883-B08D-BD4A-B1A4-564CFBF69671}"/>
              </a:ext>
            </a:extLst>
          </p:cNvPr>
          <p:cNvSpPr>
            <a:spLocks noGrp="1"/>
          </p:cNvSpPr>
          <p:nvPr>
            <p:ph type="subTitle" idx="1"/>
          </p:nvPr>
        </p:nvSpPr>
        <p:spPr>
          <a:xfrm>
            <a:off x="2913413" y="3066257"/>
            <a:ext cx="8213766"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A"/>
          </a:p>
        </p:txBody>
      </p:sp>
      <p:sp>
        <p:nvSpPr>
          <p:cNvPr id="4" name="Date Placeholder 3">
            <a:extLst>
              <a:ext uri="{FF2B5EF4-FFF2-40B4-BE49-F238E27FC236}">
                <a16:creationId xmlns:a16="http://schemas.microsoft.com/office/drawing/2014/main" id="{7A60FEBF-FC68-5940-8408-7AA92F26FA8D}"/>
              </a:ext>
            </a:extLst>
          </p:cNvPr>
          <p:cNvSpPr>
            <a:spLocks noGrp="1"/>
          </p:cNvSpPr>
          <p:nvPr>
            <p:ph type="dt" sz="half" idx="10"/>
          </p:nvPr>
        </p:nvSpPr>
        <p:spPr/>
        <p:txBody>
          <a:bodyPr/>
          <a:lstStyle/>
          <a:p>
            <a:fld id="{B351DF20-47FA-4EC9-BE67-EE0BCEA43D11}" type="datetime1">
              <a:rPr lang="uk-UA" smtClean="0"/>
              <a:t>08.02.2025</a:t>
            </a:fld>
            <a:endParaRPr lang="uk-UA"/>
          </a:p>
        </p:txBody>
      </p:sp>
      <p:sp>
        <p:nvSpPr>
          <p:cNvPr id="5" name="Footer Placeholder 4">
            <a:extLst>
              <a:ext uri="{FF2B5EF4-FFF2-40B4-BE49-F238E27FC236}">
                <a16:creationId xmlns:a16="http://schemas.microsoft.com/office/drawing/2014/main" id="{76AF05D3-01BF-8A42-B5E2-AA2327A4FC38}"/>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id="{B1A25D76-1EFE-FA4C-8D0F-96E4026445FE}"/>
              </a:ext>
            </a:extLst>
          </p:cNvPr>
          <p:cNvSpPr>
            <a:spLocks noGrp="1"/>
          </p:cNvSpPr>
          <p:nvPr>
            <p:ph type="sldNum" sz="quarter" idx="12"/>
          </p:nvPr>
        </p:nvSpPr>
        <p:spPr/>
        <p:txBody>
          <a:bodyPr/>
          <a:lstStyle/>
          <a:p>
            <a:fld id="{4B7873BC-934F-46C8-9AA8-23CE239AC33B}" type="slidenum">
              <a:rPr lang="uk-UA" smtClean="0"/>
              <a:t>‹#›</a:t>
            </a:fld>
            <a:endParaRPr lang="uk-UA"/>
          </a:p>
        </p:txBody>
      </p:sp>
    </p:spTree>
    <p:extLst>
      <p:ext uri="{BB962C8B-B14F-4D97-AF65-F5344CB8AC3E}">
        <p14:creationId xmlns:p14="http://schemas.microsoft.com/office/powerpoint/2010/main" val="2310140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C0DE8-5326-0240-93CC-CE2DBE7A8DB3}"/>
              </a:ext>
            </a:extLst>
          </p:cNvPr>
          <p:cNvSpPr>
            <a:spLocks noGrp="1"/>
          </p:cNvSpPr>
          <p:nvPr>
            <p:ph type="title"/>
          </p:nvPr>
        </p:nvSpPr>
        <p:spPr/>
        <p:txBody>
          <a:bodyPr/>
          <a:lstStyle/>
          <a:p>
            <a:r>
              <a:rPr lang="ru-RU"/>
              <a:t>Образец заголовка</a:t>
            </a:r>
            <a:endParaRPr lang="en-UA"/>
          </a:p>
        </p:txBody>
      </p:sp>
      <p:sp>
        <p:nvSpPr>
          <p:cNvPr id="3" name="Vertical Text Placeholder 2">
            <a:extLst>
              <a:ext uri="{FF2B5EF4-FFF2-40B4-BE49-F238E27FC236}">
                <a16:creationId xmlns:a16="http://schemas.microsoft.com/office/drawing/2014/main" id="{490DD616-202F-0C4A-8498-BAF9B802293F}"/>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A"/>
          </a:p>
        </p:txBody>
      </p:sp>
      <p:sp>
        <p:nvSpPr>
          <p:cNvPr id="4" name="Date Placeholder 3">
            <a:extLst>
              <a:ext uri="{FF2B5EF4-FFF2-40B4-BE49-F238E27FC236}">
                <a16:creationId xmlns:a16="http://schemas.microsoft.com/office/drawing/2014/main" id="{9BB97C6E-BA0B-9142-9BD9-D114451280B7}"/>
              </a:ext>
            </a:extLst>
          </p:cNvPr>
          <p:cNvSpPr>
            <a:spLocks noGrp="1"/>
          </p:cNvSpPr>
          <p:nvPr>
            <p:ph type="dt" sz="half" idx="10"/>
          </p:nvPr>
        </p:nvSpPr>
        <p:spPr/>
        <p:txBody>
          <a:bodyPr/>
          <a:lstStyle/>
          <a:p>
            <a:fld id="{853D3C70-75F6-4009-A8BF-EBA61EFE3480}" type="datetime1">
              <a:rPr lang="uk-UA" smtClean="0"/>
              <a:t>08.02.2025</a:t>
            </a:fld>
            <a:endParaRPr lang="uk-UA"/>
          </a:p>
        </p:txBody>
      </p:sp>
      <p:sp>
        <p:nvSpPr>
          <p:cNvPr id="5" name="Footer Placeholder 4">
            <a:extLst>
              <a:ext uri="{FF2B5EF4-FFF2-40B4-BE49-F238E27FC236}">
                <a16:creationId xmlns:a16="http://schemas.microsoft.com/office/drawing/2014/main" id="{6A5F3C7A-3D05-004B-8719-DCFDE50D3DEB}"/>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id="{49B22C74-F7E3-4149-A59E-138439A0B20C}"/>
              </a:ext>
            </a:extLst>
          </p:cNvPr>
          <p:cNvSpPr>
            <a:spLocks noGrp="1"/>
          </p:cNvSpPr>
          <p:nvPr>
            <p:ph type="sldNum" sz="quarter" idx="12"/>
          </p:nvPr>
        </p:nvSpPr>
        <p:spPr/>
        <p:txBody>
          <a:bodyPr/>
          <a:lstStyle/>
          <a:p>
            <a:fld id="{4B7873BC-934F-46C8-9AA8-23CE239AC33B}" type="slidenum">
              <a:rPr lang="uk-UA" smtClean="0"/>
              <a:t>‹#›</a:t>
            </a:fld>
            <a:endParaRPr lang="uk-UA"/>
          </a:p>
        </p:txBody>
      </p:sp>
    </p:spTree>
    <p:extLst>
      <p:ext uri="{BB962C8B-B14F-4D97-AF65-F5344CB8AC3E}">
        <p14:creationId xmlns:p14="http://schemas.microsoft.com/office/powerpoint/2010/main" val="3407968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8EC024-114A-2E49-87A2-3A1B102C0D91}"/>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en-UA"/>
          </a:p>
        </p:txBody>
      </p:sp>
      <p:sp>
        <p:nvSpPr>
          <p:cNvPr id="3" name="Vertical Text Placeholder 2">
            <a:extLst>
              <a:ext uri="{FF2B5EF4-FFF2-40B4-BE49-F238E27FC236}">
                <a16:creationId xmlns:a16="http://schemas.microsoft.com/office/drawing/2014/main" id="{D6AF4E8B-9B93-B841-9A41-58F2A8F7FD2F}"/>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A"/>
          </a:p>
        </p:txBody>
      </p:sp>
      <p:sp>
        <p:nvSpPr>
          <p:cNvPr id="4" name="Date Placeholder 3">
            <a:extLst>
              <a:ext uri="{FF2B5EF4-FFF2-40B4-BE49-F238E27FC236}">
                <a16:creationId xmlns:a16="http://schemas.microsoft.com/office/drawing/2014/main" id="{4E097BB6-C721-A64C-9FED-ADB1BC398AD7}"/>
              </a:ext>
            </a:extLst>
          </p:cNvPr>
          <p:cNvSpPr>
            <a:spLocks noGrp="1"/>
          </p:cNvSpPr>
          <p:nvPr>
            <p:ph type="dt" sz="half" idx="10"/>
          </p:nvPr>
        </p:nvSpPr>
        <p:spPr/>
        <p:txBody>
          <a:bodyPr/>
          <a:lstStyle/>
          <a:p>
            <a:fld id="{4EA08D11-9C3D-432F-B74D-26F030DECD1A}" type="datetime1">
              <a:rPr lang="uk-UA" smtClean="0"/>
              <a:t>08.02.2025</a:t>
            </a:fld>
            <a:endParaRPr lang="uk-UA"/>
          </a:p>
        </p:txBody>
      </p:sp>
      <p:sp>
        <p:nvSpPr>
          <p:cNvPr id="5" name="Footer Placeholder 4">
            <a:extLst>
              <a:ext uri="{FF2B5EF4-FFF2-40B4-BE49-F238E27FC236}">
                <a16:creationId xmlns:a16="http://schemas.microsoft.com/office/drawing/2014/main" id="{05D44087-0D6B-DF46-B616-004152490015}"/>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id="{7D8BF165-B5F1-A84D-AD5D-2D894A7AC3F3}"/>
              </a:ext>
            </a:extLst>
          </p:cNvPr>
          <p:cNvSpPr>
            <a:spLocks noGrp="1"/>
          </p:cNvSpPr>
          <p:nvPr>
            <p:ph type="sldNum" sz="quarter" idx="12"/>
          </p:nvPr>
        </p:nvSpPr>
        <p:spPr/>
        <p:txBody>
          <a:bodyPr/>
          <a:lstStyle/>
          <a:p>
            <a:fld id="{4B7873BC-934F-46C8-9AA8-23CE239AC33B}" type="slidenum">
              <a:rPr lang="uk-UA" smtClean="0"/>
              <a:t>‹#›</a:t>
            </a:fld>
            <a:endParaRPr lang="uk-UA"/>
          </a:p>
        </p:txBody>
      </p:sp>
    </p:spTree>
    <p:extLst>
      <p:ext uri="{BB962C8B-B14F-4D97-AF65-F5344CB8AC3E}">
        <p14:creationId xmlns:p14="http://schemas.microsoft.com/office/powerpoint/2010/main" val="1312311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11493-70DA-4F40-B18B-018827575C12}"/>
              </a:ext>
            </a:extLst>
          </p:cNvPr>
          <p:cNvSpPr>
            <a:spLocks noGrp="1"/>
          </p:cNvSpPr>
          <p:nvPr>
            <p:ph type="title"/>
          </p:nvPr>
        </p:nvSpPr>
        <p:spPr/>
        <p:txBody>
          <a:bodyPr/>
          <a:lstStyle/>
          <a:p>
            <a:r>
              <a:rPr lang="ru-RU"/>
              <a:t>Образец заголовка</a:t>
            </a:r>
            <a:endParaRPr lang="en-UA"/>
          </a:p>
        </p:txBody>
      </p:sp>
      <p:sp>
        <p:nvSpPr>
          <p:cNvPr id="3" name="Content Placeholder 2">
            <a:extLst>
              <a:ext uri="{FF2B5EF4-FFF2-40B4-BE49-F238E27FC236}">
                <a16:creationId xmlns:a16="http://schemas.microsoft.com/office/drawing/2014/main" id="{C7BE5BD0-B7A8-9B40-9AB5-0DBA90DF111C}"/>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A"/>
          </a:p>
        </p:txBody>
      </p:sp>
      <p:sp>
        <p:nvSpPr>
          <p:cNvPr id="4" name="Date Placeholder 3">
            <a:extLst>
              <a:ext uri="{FF2B5EF4-FFF2-40B4-BE49-F238E27FC236}">
                <a16:creationId xmlns:a16="http://schemas.microsoft.com/office/drawing/2014/main" id="{0DFF31A1-DADB-F64A-BEBA-6AC48E90C9C7}"/>
              </a:ext>
            </a:extLst>
          </p:cNvPr>
          <p:cNvSpPr>
            <a:spLocks noGrp="1"/>
          </p:cNvSpPr>
          <p:nvPr>
            <p:ph type="dt" sz="half" idx="10"/>
          </p:nvPr>
        </p:nvSpPr>
        <p:spPr/>
        <p:txBody>
          <a:bodyPr/>
          <a:lstStyle/>
          <a:p>
            <a:fld id="{BC07CCB3-6CB6-41DD-B431-E9C858CA39E3}" type="datetime1">
              <a:rPr lang="uk-UA" smtClean="0"/>
              <a:t>08.02.2025</a:t>
            </a:fld>
            <a:endParaRPr lang="uk-UA"/>
          </a:p>
        </p:txBody>
      </p:sp>
      <p:sp>
        <p:nvSpPr>
          <p:cNvPr id="5" name="Footer Placeholder 4">
            <a:extLst>
              <a:ext uri="{FF2B5EF4-FFF2-40B4-BE49-F238E27FC236}">
                <a16:creationId xmlns:a16="http://schemas.microsoft.com/office/drawing/2014/main" id="{289FB6A0-DAF0-7E47-B97C-1959E2BBCF67}"/>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id="{98980F65-48DE-0F47-9AE4-8C5274D64A6F}"/>
              </a:ext>
            </a:extLst>
          </p:cNvPr>
          <p:cNvSpPr>
            <a:spLocks noGrp="1"/>
          </p:cNvSpPr>
          <p:nvPr>
            <p:ph type="sldNum" sz="quarter" idx="12"/>
          </p:nvPr>
        </p:nvSpPr>
        <p:spPr/>
        <p:txBody>
          <a:bodyPr/>
          <a:lstStyle/>
          <a:p>
            <a:fld id="{4B7873BC-934F-46C8-9AA8-23CE239AC33B}" type="slidenum">
              <a:rPr lang="uk-UA" smtClean="0"/>
              <a:t>‹#›</a:t>
            </a:fld>
            <a:endParaRPr lang="uk-UA"/>
          </a:p>
        </p:txBody>
      </p:sp>
    </p:spTree>
    <p:extLst>
      <p:ext uri="{BB962C8B-B14F-4D97-AF65-F5344CB8AC3E}">
        <p14:creationId xmlns:p14="http://schemas.microsoft.com/office/powerpoint/2010/main" val="1483582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B9028-A6A0-AA47-9A85-DE2BD943F686}"/>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A"/>
          </a:p>
        </p:txBody>
      </p:sp>
      <p:sp>
        <p:nvSpPr>
          <p:cNvPr id="3" name="Text Placeholder 2">
            <a:extLst>
              <a:ext uri="{FF2B5EF4-FFF2-40B4-BE49-F238E27FC236}">
                <a16:creationId xmlns:a16="http://schemas.microsoft.com/office/drawing/2014/main" id="{9D621057-B7A1-0B4B-A6BB-93C07AA5B9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a:extLst>
              <a:ext uri="{FF2B5EF4-FFF2-40B4-BE49-F238E27FC236}">
                <a16:creationId xmlns:a16="http://schemas.microsoft.com/office/drawing/2014/main" id="{F34FD353-3005-AA44-B1F8-3D8F2C4F1782}"/>
              </a:ext>
            </a:extLst>
          </p:cNvPr>
          <p:cNvSpPr>
            <a:spLocks noGrp="1"/>
          </p:cNvSpPr>
          <p:nvPr>
            <p:ph type="dt" sz="half" idx="10"/>
          </p:nvPr>
        </p:nvSpPr>
        <p:spPr/>
        <p:txBody>
          <a:bodyPr/>
          <a:lstStyle/>
          <a:p>
            <a:fld id="{4ED60788-7D87-40DF-8025-9FC43CC8FF98}" type="datetime1">
              <a:rPr lang="uk-UA" smtClean="0"/>
              <a:t>08.02.2025</a:t>
            </a:fld>
            <a:endParaRPr lang="uk-UA"/>
          </a:p>
        </p:txBody>
      </p:sp>
      <p:sp>
        <p:nvSpPr>
          <p:cNvPr id="5" name="Footer Placeholder 4">
            <a:extLst>
              <a:ext uri="{FF2B5EF4-FFF2-40B4-BE49-F238E27FC236}">
                <a16:creationId xmlns:a16="http://schemas.microsoft.com/office/drawing/2014/main" id="{35D10EE7-DEB6-C649-9E53-AE8EB744F797}"/>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id="{371665B2-6583-FA49-ABAE-8323C6A9CAE8}"/>
              </a:ext>
            </a:extLst>
          </p:cNvPr>
          <p:cNvSpPr>
            <a:spLocks noGrp="1"/>
          </p:cNvSpPr>
          <p:nvPr>
            <p:ph type="sldNum" sz="quarter" idx="12"/>
          </p:nvPr>
        </p:nvSpPr>
        <p:spPr/>
        <p:txBody>
          <a:bodyPr/>
          <a:lstStyle/>
          <a:p>
            <a:fld id="{4B7873BC-934F-46C8-9AA8-23CE239AC33B}" type="slidenum">
              <a:rPr lang="uk-UA" smtClean="0"/>
              <a:t>‹#›</a:t>
            </a:fld>
            <a:endParaRPr lang="uk-UA"/>
          </a:p>
        </p:txBody>
      </p:sp>
    </p:spTree>
    <p:extLst>
      <p:ext uri="{BB962C8B-B14F-4D97-AF65-F5344CB8AC3E}">
        <p14:creationId xmlns:p14="http://schemas.microsoft.com/office/powerpoint/2010/main" val="2953729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06745-F536-7049-8D0D-BB50A7F7BFFA}"/>
              </a:ext>
            </a:extLst>
          </p:cNvPr>
          <p:cNvSpPr>
            <a:spLocks noGrp="1"/>
          </p:cNvSpPr>
          <p:nvPr>
            <p:ph type="title"/>
          </p:nvPr>
        </p:nvSpPr>
        <p:spPr/>
        <p:txBody>
          <a:bodyPr/>
          <a:lstStyle/>
          <a:p>
            <a:r>
              <a:rPr lang="ru-RU"/>
              <a:t>Образец заголовка</a:t>
            </a:r>
            <a:endParaRPr lang="en-UA"/>
          </a:p>
        </p:txBody>
      </p:sp>
      <p:sp>
        <p:nvSpPr>
          <p:cNvPr id="3" name="Content Placeholder 2">
            <a:extLst>
              <a:ext uri="{FF2B5EF4-FFF2-40B4-BE49-F238E27FC236}">
                <a16:creationId xmlns:a16="http://schemas.microsoft.com/office/drawing/2014/main" id="{A9870B58-8BE0-5846-9A24-A91FA16732F9}"/>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A"/>
          </a:p>
        </p:txBody>
      </p:sp>
      <p:sp>
        <p:nvSpPr>
          <p:cNvPr id="4" name="Content Placeholder 3">
            <a:extLst>
              <a:ext uri="{FF2B5EF4-FFF2-40B4-BE49-F238E27FC236}">
                <a16:creationId xmlns:a16="http://schemas.microsoft.com/office/drawing/2014/main" id="{321F5A85-5AB6-394A-98C8-B73B3ECE8794}"/>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A"/>
          </a:p>
        </p:txBody>
      </p:sp>
      <p:sp>
        <p:nvSpPr>
          <p:cNvPr id="5" name="Date Placeholder 4">
            <a:extLst>
              <a:ext uri="{FF2B5EF4-FFF2-40B4-BE49-F238E27FC236}">
                <a16:creationId xmlns:a16="http://schemas.microsoft.com/office/drawing/2014/main" id="{C1FB91D8-BE0E-B54E-914A-3B00872C97C4}"/>
              </a:ext>
            </a:extLst>
          </p:cNvPr>
          <p:cNvSpPr>
            <a:spLocks noGrp="1"/>
          </p:cNvSpPr>
          <p:nvPr>
            <p:ph type="dt" sz="half" idx="10"/>
          </p:nvPr>
        </p:nvSpPr>
        <p:spPr/>
        <p:txBody>
          <a:bodyPr/>
          <a:lstStyle/>
          <a:p>
            <a:fld id="{8168C19E-5028-417C-AF91-5E591F7A3570}" type="datetime1">
              <a:rPr lang="uk-UA" smtClean="0"/>
              <a:t>08.02.2025</a:t>
            </a:fld>
            <a:endParaRPr lang="uk-UA"/>
          </a:p>
        </p:txBody>
      </p:sp>
      <p:sp>
        <p:nvSpPr>
          <p:cNvPr id="6" name="Footer Placeholder 5">
            <a:extLst>
              <a:ext uri="{FF2B5EF4-FFF2-40B4-BE49-F238E27FC236}">
                <a16:creationId xmlns:a16="http://schemas.microsoft.com/office/drawing/2014/main" id="{2F51DFF1-3F28-444E-A843-913451B16CD1}"/>
              </a:ext>
            </a:extLst>
          </p:cNvPr>
          <p:cNvSpPr>
            <a:spLocks noGrp="1"/>
          </p:cNvSpPr>
          <p:nvPr>
            <p:ph type="ftr" sz="quarter" idx="11"/>
          </p:nvPr>
        </p:nvSpPr>
        <p:spPr/>
        <p:txBody>
          <a:bodyPr/>
          <a:lstStyle/>
          <a:p>
            <a:endParaRPr lang="uk-UA"/>
          </a:p>
        </p:txBody>
      </p:sp>
      <p:sp>
        <p:nvSpPr>
          <p:cNvPr id="7" name="Slide Number Placeholder 6">
            <a:extLst>
              <a:ext uri="{FF2B5EF4-FFF2-40B4-BE49-F238E27FC236}">
                <a16:creationId xmlns:a16="http://schemas.microsoft.com/office/drawing/2014/main" id="{01C61945-5F70-514E-9CD4-56885BC4027F}"/>
              </a:ext>
            </a:extLst>
          </p:cNvPr>
          <p:cNvSpPr>
            <a:spLocks noGrp="1"/>
          </p:cNvSpPr>
          <p:nvPr>
            <p:ph type="sldNum" sz="quarter" idx="12"/>
          </p:nvPr>
        </p:nvSpPr>
        <p:spPr/>
        <p:txBody>
          <a:bodyPr/>
          <a:lstStyle/>
          <a:p>
            <a:fld id="{4B7873BC-934F-46C8-9AA8-23CE239AC33B}" type="slidenum">
              <a:rPr lang="uk-UA" smtClean="0"/>
              <a:t>‹#›</a:t>
            </a:fld>
            <a:endParaRPr lang="uk-UA"/>
          </a:p>
        </p:txBody>
      </p:sp>
    </p:spTree>
    <p:extLst>
      <p:ext uri="{BB962C8B-B14F-4D97-AF65-F5344CB8AC3E}">
        <p14:creationId xmlns:p14="http://schemas.microsoft.com/office/powerpoint/2010/main" val="3712605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9C012-00B0-E945-B698-3733663AF96F}"/>
              </a:ext>
            </a:extLst>
          </p:cNvPr>
          <p:cNvSpPr>
            <a:spLocks noGrp="1"/>
          </p:cNvSpPr>
          <p:nvPr>
            <p:ph type="title"/>
          </p:nvPr>
        </p:nvSpPr>
        <p:spPr>
          <a:xfrm>
            <a:off x="839788" y="365125"/>
            <a:ext cx="10515600" cy="1325563"/>
          </a:xfrm>
        </p:spPr>
        <p:txBody>
          <a:bodyPr/>
          <a:lstStyle/>
          <a:p>
            <a:r>
              <a:rPr lang="ru-RU"/>
              <a:t>Образец заголовка</a:t>
            </a:r>
            <a:endParaRPr lang="en-UA"/>
          </a:p>
        </p:txBody>
      </p:sp>
      <p:sp>
        <p:nvSpPr>
          <p:cNvPr id="3" name="Text Placeholder 2">
            <a:extLst>
              <a:ext uri="{FF2B5EF4-FFF2-40B4-BE49-F238E27FC236}">
                <a16:creationId xmlns:a16="http://schemas.microsoft.com/office/drawing/2014/main" id="{AAC8B6CC-5B99-1046-94CB-3910E562FB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a:extLst>
              <a:ext uri="{FF2B5EF4-FFF2-40B4-BE49-F238E27FC236}">
                <a16:creationId xmlns:a16="http://schemas.microsoft.com/office/drawing/2014/main" id="{416B4E02-4DAF-FC4B-9DF6-5739BC1D88CD}"/>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A"/>
          </a:p>
        </p:txBody>
      </p:sp>
      <p:sp>
        <p:nvSpPr>
          <p:cNvPr id="5" name="Text Placeholder 4">
            <a:extLst>
              <a:ext uri="{FF2B5EF4-FFF2-40B4-BE49-F238E27FC236}">
                <a16:creationId xmlns:a16="http://schemas.microsoft.com/office/drawing/2014/main" id="{D57E5243-C7C1-884A-82EC-322F5A062F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a:extLst>
              <a:ext uri="{FF2B5EF4-FFF2-40B4-BE49-F238E27FC236}">
                <a16:creationId xmlns:a16="http://schemas.microsoft.com/office/drawing/2014/main" id="{E3083453-DE2C-D544-9E7C-F711443EB009}"/>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A"/>
          </a:p>
        </p:txBody>
      </p:sp>
      <p:sp>
        <p:nvSpPr>
          <p:cNvPr id="7" name="Date Placeholder 6">
            <a:extLst>
              <a:ext uri="{FF2B5EF4-FFF2-40B4-BE49-F238E27FC236}">
                <a16:creationId xmlns:a16="http://schemas.microsoft.com/office/drawing/2014/main" id="{9571954B-3EBC-B744-8F53-7075B00CA8BD}"/>
              </a:ext>
            </a:extLst>
          </p:cNvPr>
          <p:cNvSpPr>
            <a:spLocks noGrp="1"/>
          </p:cNvSpPr>
          <p:nvPr>
            <p:ph type="dt" sz="half" idx="10"/>
          </p:nvPr>
        </p:nvSpPr>
        <p:spPr/>
        <p:txBody>
          <a:bodyPr/>
          <a:lstStyle/>
          <a:p>
            <a:fld id="{15B6C6A4-CA5A-428D-819F-E3A985DBEC3A}" type="datetime1">
              <a:rPr lang="uk-UA" smtClean="0"/>
              <a:t>08.02.2025</a:t>
            </a:fld>
            <a:endParaRPr lang="uk-UA"/>
          </a:p>
        </p:txBody>
      </p:sp>
      <p:sp>
        <p:nvSpPr>
          <p:cNvPr id="8" name="Footer Placeholder 7">
            <a:extLst>
              <a:ext uri="{FF2B5EF4-FFF2-40B4-BE49-F238E27FC236}">
                <a16:creationId xmlns:a16="http://schemas.microsoft.com/office/drawing/2014/main" id="{1A4E7285-82AA-A848-856A-64686C102827}"/>
              </a:ext>
            </a:extLst>
          </p:cNvPr>
          <p:cNvSpPr>
            <a:spLocks noGrp="1"/>
          </p:cNvSpPr>
          <p:nvPr>
            <p:ph type="ftr" sz="quarter" idx="11"/>
          </p:nvPr>
        </p:nvSpPr>
        <p:spPr/>
        <p:txBody>
          <a:bodyPr/>
          <a:lstStyle/>
          <a:p>
            <a:endParaRPr lang="uk-UA"/>
          </a:p>
        </p:txBody>
      </p:sp>
      <p:sp>
        <p:nvSpPr>
          <p:cNvPr id="9" name="Slide Number Placeholder 8">
            <a:extLst>
              <a:ext uri="{FF2B5EF4-FFF2-40B4-BE49-F238E27FC236}">
                <a16:creationId xmlns:a16="http://schemas.microsoft.com/office/drawing/2014/main" id="{08E984CD-E115-DA48-BA47-B54C3B521551}"/>
              </a:ext>
            </a:extLst>
          </p:cNvPr>
          <p:cNvSpPr>
            <a:spLocks noGrp="1"/>
          </p:cNvSpPr>
          <p:nvPr>
            <p:ph type="sldNum" sz="quarter" idx="12"/>
          </p:nvPr>
        </p:nvSpPr>
        <p:spPr/>
        <p:txBody>
          <a:bodyPr/>
          <a:lstStyle/>
          <a:p>
            <a:fld id="{4B7873BC-934F-46C8-9AA8-23CE239AC33B}" type="slidenum">
              <a:rPr lang="uk-UA" smtClean="0"/>
              <a:t>‹#›</a:t>
            </a:fld>
            <a:endParaRPr lang="uk-UA"/>
          </a:p>
        </p:txBody>
      </p:sp>
    </p:spTree>
    <p:extLst>
      <p:ext uri="{BB962C8B-B14F-4D97-AF65-F5344CB8AC3E}">
        <p14:creationId xmlns:p14="http://schemas.microsoft.com/office/powerpoint/2010/main" val="891183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258A6-642A-BF40-9958-4533E852F172}"/>
              </a:ext>
            </a:extLst>
          </p:cNvPr>
          <p:cNvSpPr>
            <a:spLocks noGrp="1"/>
          </p:cNvSpPr>
          <p:nvPr>
            <p:ph type="title"/>
          </p:nvPr>
        </p:nvSpPr>
        <p:spPr/>
        <p:txBody>
          <a:bodyPr/>
          <a:lstStyle/>
          <a:p>
            <a:r>
              <a:rPr lang="ru-RU"/>
              <a:t>Образец заголовка</a:t>
            </a:r>
            <a:endParaRPr lang="en-UA"/>
          </a:p>
        </p:txBody>
      </p:sp>
      <p:sp>
        <p:nvSpPr>
          <p:cNvPr id="3" name="Date Placeholder 2">
            <a:extLst>
              <a:ext uri="{FF2B5EF4-FFF2-40B4-BE49-F238E27FC236}">
                <a16:creationId xmlns:a16="http://schemas.microsoft.com/office/drawing/2014/main" id="{BEFA18D4-4CEF-7D40-B6A4-7A86F448312C}"/>
              </a:ext>
            </a:extLst>
          </p:cNvPr>
          <p:cNvSpPr>
            <a:spLocks noGrp="1"/>
          </p:cNvSpPr>
          <p:nvPr>
            <p:ph type="dt" sz="half" idx="10"/>
          </p:nvPr>
        </p:nvSpPr>
        <p:spPr/>
        <p:txBody>
          <a:bodyPr/>
          <a:lstStyle/>
          <a:p>
            <a:fld id="{5CAA13B6-77E0-41CB-B868-9067B3E7FF87}" type="datetime1">
              <a:rPr lang="uk-UA" smtClean="0"/>
              <a:t>08.02.2025</a:t>
            </a:fld>
            <a:endParaRPr lang="uk-UA"/>
          </a:p>
        </p:txBody>
      </p:sp>
      <p:sp>
        <p:nvSpPr>
          <p:cNvPr id="4" name="Footer Placeholder 3">
            <a:extLst>
              <a:ext uri="{FF2B5EF4-FFF2-40B4-BE49-F238E27FC236}">
                <a16:creationId xmlns:a16="http://schemas.microsoft.com/office/drawing/2014/main" id="{27689032-E3AA-E245-853E-A73CAA107E40}"/>
              </a:ext>
            </a:extLst>
          </p:cNvPr>
          <p:cNvSpPr>
            <a:spLocks noGrp="1"/>
          </p:cNvSpPr>
          <p:nvPr>
            <p:ph type="ftr" sz="quarter" idx="11"/>
          </p:nvPr>
        </p:nvSpPr>
        <p:spPr/>
        <p:txBody>
          <a:bodyPr/>
          <a:lstStyle/>
          <a:p>
            <a:endParaRPr lang="uk-UA"/>
          </a:p>
        </p:txBody>
      </p:sp>
      <p:sp>
        <p:nvSpPr>
          <p:cNvPr id="5" name="Slide Number Placeholder 4">
            <a:extLst>
              <a:ext uri="{FF2B5EF4-FFF2-40B4-BE49-F238E27FC236}">
                <a16:creationId xmlns:a16="http://schemas.microsoft.com/office/drawing/2014/main" id="{C97AAB9C-695D-F84B-9246-DB6248F9A355}"/>
              </a:ext>
            </a:extLst>
          </p:cNvPr>
          <p:cNvSpPr>
            <a:spLocks noGrp="1"/>
          </p:cNvSpPr>
          <p:nvPr>
            <p:ph type="sldNum" sz="quarter" idx="12"/>
          </p:nvPr>
        </p:nvSpPr>
        <p:spPr/>
        <p:txBody>
          <a:bodyPr/>
          <a:lstStyle/>
          <a:p>
            <a:fld id="{4B7873BC-934F-46C8-9AA8-23CE239AC33B}" type="slidenum">
              <a:rPr lang="uk-UA" smtClean="0"/>
              <a:t>‹#›</a:t>
            </a:fld>
            <a:endParaRPr lang="uk-UA"/>
          </a:p>
        </p:txBody>
      </p:sp>
    </p:spTree>
    <p:extLst>
      <p:ext uri="{BB962C8B-B14F-4D97-AF65-F5344CB8AC3E}">
        <p14:creationId xmlns:p14="http://schemas.microsoft.com/office/powerpoint/2010/main" val="2888320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27275D3-2908-3247-B605-5B971188DA59}"/>
              </a:ext>
            </a:extLst>
          </p:cNvPr>
          <p:cNvSpPr>
            <a:spLocks noGrp="1"/>
          </p:cNvSpPr>
          <p:nvPr>
            <p:ph type="dt" sz="half" idx="10"/>
          </p:nvPr>
        </p:nvSpPr>
        <p:spPr/>
        <p:txBody>
          <a:bodyPr/>
          <a:lstStyle/>
          <a:p>
            <a:fld id="{F6D31A29-F9B8-4D7D-9443-1ED29CFE5B75}" type="datetime1">
              <a:rPr lang="uk-UA" smtClean="0"/>
              <a:t>08.02.2025</a:t>
            </a:fld>
            <a:endParaRPr lang="uk-UA"/>
          </a:p>
        </p:txBody>
      </p:sp>
      <p:sp>
        <p:nvSpPr>
          <p:cNvPr id="3" name="Footer Placeholder 2">
            <a:extLst>
              <a:ext uri="{FF2B5EF4-FFF2-40B4-BE49-F238E27FC236}">
                <a16:creationId xmlns:a16="http://schemas.microsoft.com/office/drawing/2014/main" id="{997BBEC9-CBCD-D94B-9ADA-44F9C9DD0F6B}"/>
              </a:ext>
            </a:extLst>
          </p:cNvPr>
          <p:cNvSpPr>
            <a:spLocks noGrp="1"/>
          </p:cNvSpPr>
          <p:nvPr>
            <p:ph type="ftr" sz="quarter" idx="11"/>
          </p:nvPr>
        </p:nvSpPr>
        <p:spPr/>
        <p:txBody>
          <a:bodyPr/>
          <a:lstStyle/>
          <a:p>
            <a:endParaRPr lang="uk-UA"/>
          </a:p>
        </p:txBody>
      </p:sp>
      <p:sp>
        <p:nvSpPr>
          <p:cNvPr id="4" name="Slide Number Placeholder 3">
            <a:extLst>
              <a:ext uri="{FF2B5EF4-FFF2-40B4-BE49-F238E27FC236}">
                <a16:creationId xmlns:a16="http://schemas.microsoft.com/office/drawing/2014/main" id="{7AA8A520-85A8-8D46-8B9C-866EC1EA5804}"/>
              </a:ext>
            </a:extLst>
          </p:cNvPr>
          <p:cNvSpPr>
            <a:spLocks noGrp="1"/>
          </p:cNvSpPr>
          <p:nvPr>
            <p:ph type="sldNum" sz="quarter" idx="12"/>
          </p:nvPr>
        </p:nvSpPr>
        <p:spPr/>
        <p:txBody>
          <a:bodyPr/>
          <a:lstStyle/>
          <a:p>
            <a:fld id="{4B7873BC-934F-46C8-9AA8-23CE239AC33B}" type="slidenum">
              <a:rPr lang="uk-UA" smtClean="0"/>
              <a:t>‹#›</a:t>
            </a:fld>
            <a:endParaRPr lang="uk-UA"/>
          </a:p>
        </p:txBody>
      </p:sp>
    </p:spTree>
    <p:extLst>
      <p:ext uri="{BB962C8B-B14F-4D97-AF65-F5344CB8AC3E}">
        <p14:creationId xmlns:p14="http://schemas.microsoft.com/office/powerpoint/2010/main" val="4209064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56170-6B83-DE46-BBCD-20AB77EF1E37}"/>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A"/>
          </a:p>
        </p:txBody>
      </p:sp>
      <p:sp>
        <p:nvSpPr>
          <p:cNvPr id="3" name="Content Placeholder 2">
            <a:extLst>
              <a:ext uri="{FF2B5EF4-FFF2-40B4-BE49-F238E27FC236}">
                <a16:creationId xmlns:a16="http://schemas.microsoft.com/office/drawing/2014/main" id="{6C26FED9-D619-DF49-9B1D-6E39769475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A"/>
          </a:p>
        </p:txBody>
      </p:sp>
      <p:sp>
        <p:nvSpPr>
          <p:cNvPr id="4" name="Text Placeholder 3">
            <a:extLst>
              <a:ext uri="{FF2B5EF4-FFF2-40B4-BE49-F238E27FC236}">
                <a16:creationId xmlns:a16="http://schemas.microsoft.com/office/drawing/2014/main" id="{2B90FE7C-8051-964D-99B3-CF35F9C568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a:extLst>
              <a:ext uri="{FF2B5EF4-FFF2-40B4-BE49-F238E27FC236}">
                <a16:creationId xmlns:a16="http://schemas.microsoft.com/office/drawing/2014/main" id="{23FCFFFE-88C3-FA49-BC3F-79D32E1D1116}"/>
              </a:ext>
            </a:extLst>
          </p:cNvPr>
          <p:cNvSpPr>
            <a:spLocks noGrp="1"/>
          </p:cNvSpPr>
          <p:nvPr>
            <p:ph type="dt" sz="half" idx="10"/>
          </p:nvPr>
        </p:nvSpPr>
        <p:spPr/>
        <p:txBody>
          <a:bodyPr/>
          <a:lstStyle/>
          <a:p>
            <a:fld id="{41FFEA99-A05C-4764-973C-9BB5A91C70A5}" type="datetime1">
              <a:rPr lang="uk-UA" smtClean="0"/>
              <a:t>08.02.2025</a:t>
            </a:fld>
            <a:endParaRPr lang="uk-UA"/>
          </a:p>
        </p:txBody>
      </p:sp>
      <p:sp>
        <p:nvSpPr>
          <p:cNvPr id="6" name="Footer Placeholder 5">
            <a:extLst>
              <a:ext uri="{FF2B5EF4-FFF2-40B4-BE49-F238E27FC236}">
                <a16:creationId xmlns:a16="http://schemas.microsoft.com/office/drawing/2014/main" id="{CCB94432-4D8B-5B4F-A3A7-59742BD10295}"/>
              </a:ext>
            </a:extLst>
          </p:cNvPr>
          <p:cNvSpPr>
            <a:spLocks noGrp="1"/>
          </p:cNvSpPr>
          <p:nvPr>
            <p:ph type="ftr" sz="quarter" idx="11"/>
          </p:nvPr>
        </p:nvSpPr>
        <p:spPr/>
        <p:txBody>
          <a:bodyPr/>
          <a:lstStyle/>
          <a:p>
            <a:endParaRPr lang="uk-UA"/>
          </a:p>
        </p:txBody>
      </p:sp>
      <p:sp>
        <p:nvSpPr>
          <p:cNvPr id="7" name="Slide Number Placeholder 6">
            <a:extLst>
              <a:ext uri="{FF2B5EF4-FFF2-40B4-BE49-F238E27FC236}">
                <a16:creationId xmlns:a16="http://schemas.microsoft.com/office/drawing/2014/main" id="{F860719C-C737-3741-9BBB-4D0034D0BFFD}"/>
              </a:ext>
            </a:extLst>
          </p:cNvPr>
          <p:cNvSpPr>
            <a:spLocks noGrp="1"/>
          </p:cNvSpPr>
          <p:nvPr>
            <p:ph type="sldNum" sz="quarter" idx="12"/>
          </p:nvPr>
        </p:nvSpPr>
        <p:spPr/>
        <p:txBody>
          <a:bodyPr/>
          <a:lstStyle/>
          <a:p>
            <a:fld id="{4B7873BC-934F-46C8-9AA8-23CE239AC33B}" type="slidenum">
              <a:rPr lang="uk-UA" smtClean="0"/>
              <a:t>‹#›</a:t>
            </a:fld>
            <a:endParaRPr lang="uk-UA"/>
          </a:p>
        </p:txBody>
      </p:sp>
    </p:spTree>
    <p:extLst>
      <p:ext uri="{BB962C8B-B14F-4D97-AF65-F5344CB8AC3E}">
        <p14:creationId xmlns:p14="http://schemas.microsoft.com/office/powerpoint/2010/main" val="3084351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D62D0-2513-9841-ABC7-CDDA248657D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A"/>
          </a:p>
        </p:txBody>
      </p:sp>
      <p:sp>
        <p:nvSpPr>
          <p:cNvPr id="3" name="Picture Placeholder 2">
            <a:extLst>
              <a:ext uri="{FF2B5EF4-FFF2-40B4-BE49-F238E27FC236}">
                <a16:creationId xmlns:a16="http://schemas.microsoft.com/office/drawing/2014/main" id="{5AA366AA-3FC8-B943-BE0C-AA130D2663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A"/>
          </a:p>
        </p:txBody>
      </p:sp>
      <p:sp>
        <p:nvSpPr>
          <p:cNvPr id="4" name="Text Placeholder 3">
            <a:extLst>
              <a:ext uri="{FF2B5EF4-FFF2-40B4-BE49-F238E27FC236}">
                <a16:creationId xmlns:a16="http://schemas.microsoft.com/office/drawing/2014/main" id="{0574131E-00F8-2F44-8CB7-E507EDF93C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a:extLst>
              <a:ext uri="{FF2B5EF4-FFF2-40B4-BE49-F238E27FC236}">
                <a16:creationId xmlns:a16="http://schemas.microsoft.com/office/drawing/2014/main" id="{0BC94AA6-6713-014A-9DD1-54A1159D9B5F}"/>
              </a:ext>
            </a:extLst>
          </p:cNvPr>
          <p:cNvSpPr>
            <a:spLocks noGrp="1"/>
          </p:cNvSpPr>
          <p:nvPr>
            <p:ph type="dt" sz="half" idx="10"/>
          </p:nvPr>
        </p:nvSpPr>
        <p:spPr/>
        <p:txBody>
          <a:bodyPr/>
          <a:lstStyle/>
          <a:p>
            <a:fld id="{C94BF18F-97FB-4142-9379-8EAA3791EE46}" type="datetime1">
              <a:rPr lang="uk-UA" smtClean="0"/>
              <a:t>08.02.2025</a:t>
            </a:fld>
            <a:endParaRPr lang="uk-UA"/>
          </a:p>
        </p:txBody>
      </p:sp>
      <p:sp>
        <p:nvSpPr>
          <p:cNvPr id="6" name="Footer Placeholder 5">
            <a:extLst>
              <a:ext uri="{FF2B5EF4-FFF2-40B4-BE49-F238E27FC236}">
                <a16:creationId xmlns:a16="http://schemas.microsoft.com/office/drawing/2014/main" id="{D324C64A-03C8-7C48-8C9B-2621E4889E89}"/>
              </a:ext>
            </a:extLst>
          </p:cNvPr>
          <p:cNvSpPr>
            <a:spLocks noGrp="1"/>
          </p:cNvSpPr>
          <p:nvPr>
            <p:ph type="ftr" sz="quarter" idx="11"/>
          </p:nvPr>
        </p:nvSpPr>
        <p:spPr/>
        <p:txBody>
          <a:bodyPr/>
          <a:lstStyle/>
          <a:p>
            <a:endParaRPr lang="uk-UA"/>
          </a:p>
        </p:txBody>
      </p:sp>
      <p:sp>
        <p:nvSpPr>
          <p:cNvPr id="7" name="Slide Number Placeholder 6">
            <a:extLst>
              <a:ext uri="{FF2B5EF4-FFF2-40B4-BE49-F238E27FC236}">
                <a16:creationId xmlns:a16="http://schemas.microsoft.com/office/drawing/2014/main" id="{F9E5F111-4F7D-D441-B9CA-7C93C02D6540}"/>
              </a:ext>
            </a:extLst>
          </p:cNvPr>
          <p:cNvSpPr>
            <a:spLocks noGrp="1"/>
          </p:cNvSpPr>
          <p:nvPr>
            <p:ph type="sldNum" sz="quarter" idx="12"/>
          </p:nvPr>
        </p:nvSpPr>
        <p:spPr/>
        <p:txBody>
          <a:bodyPr/>
          <a:lstStyle/>
          <a:p>
            <a:fld id="{4B7873BC-934F-46C8-9AA8-23CE239AC33B}" type="slidenum">
              <a:rPr lang="uk-UA" smtClean="0"/>
              <a:t>‹#›</a:t>
            </a:fld>
            <a:endParaRPr lang="uk-UA"/>
          </a:p>
        </p:txBody>
      </p:sp>
    </p:spTree>
    <p:extLst>
      <p:ext uri="{BB962C8B-B14F-4D97-AF65-F5344CB8AC3E}">
        <p14:creationId xmlns:p14="http://schemas.microsoft.com/office/powerpoint/2010/main" val="3102848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1ED96A1-01DB-3F4E-9A1D-BE8F965E246F}"/>
              </a:ext>
            </a:extLst>
          </p:cNvPr>
          <p:cNvPicPr>
            <a:picLocks noChangeAspect="1"/>
          </p:cNvPicPr>
          <p:nvPr/>
        </p:nvPicPr>
        <p:blipFill>
          <a:blip r:embed="rId13"/>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D7573516-973B-2249-A644-F27551981626}"/>
              </a:ext>
            </a:extLst>
          </p:cNvPr>
          <p:cNvSpPr>
            <a:spLocks noGrp="1"/>
          </p:cNvSpPr>
          <p:nvPr>
            <p:ph type="title"/>
          </p:nvPr>
        </p:nvSpPr>
        <p:spPr>
          <a:xfrm>
            <a:off x="1562595" y="136526"/>
            <a:ext cx="10515600" cy="773112"/>
          </a:xfrm>
          <a:prstGeom prst="rect">
            <a:avLst/>
          </a:prstGeom>
        </p:spPr>
        <p:txBody>
          <a:bodyPr vert="horz" lIns="91440" tIns="45720" rIns="91440" bIns="45720" rtlCol="0" anchor="ctr">
            <a:normAutofit/>
          </a:bodyPr>
          <a:lstStyle/>
          <a:p>
            <a:r>
              <a:rPr lang="ru-RU"/>
              <a:t>Образец заголовка</a:t>
            </a:r>
            <a:endParaRPr lang="en-UA" dirty="0"/>
          </a:p>
        </p:txBody>
      </p:sp>
      <p:sp>
        <p:nvSpPr>
          <p:cNvPr id="3" name="Text Placeholder 2">
            <a:extLst>
              <a:ext uri="{FF2B5EF4-FFF2-40B4-BE49-F238E27FC236}">
                <a16:creationId xmlns:a16="http://schemas.microsoft.com/office/drawing/2014/main" id="{F66F80DC-44A3-154D-BC99-BF2A84FB3A55}"/>
              </a:ext>
            </a:extLst>
          </p:cNvPr>
          <p:cNvSpPr>
            <a:spLocks noGrp="1"/>
          </p:cNvSpPr>
          <p:nvPr>
            <p:ph type="body" idx="1"/>
          </p:nvPr>
        </p:nvSpPr>
        <p:spPr>
          <a:xfrm>
            <a:off x="1562595" y="1246909"/>
            <a:ext cx="10515600" cy="4701454"/>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A"/>
          </a:p>
        </p:txBody>
      </p:sp>
      <p:sp>
        <p:nvSpPr>
          <p:cNvPr id="4" name="Date Placeholder 3">
            <a:extLst>
              <a:ext uri="{FF2B5EF4-FFF2-40B4-BE49-F238E27FC236}">
                <a16:creationId xmlns:a16="http://schemas.microsoft.com/office/drawing/2014/main" id="{307741BF-604F-7D49-9946-889C3E68D3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25A677-92B4-425D-A05B-12A639FF265D}" type="datetime1">
              <a:rPr lang="uk-UA" smtClean="0"/>
              <a:t>08.02.2025</a:t>
            </a:fld>
            <a:endParaRPr lang="uk-UA"/>
          </a:p>
        </p:txBody>
      </p:sp>
      <p:sp>
        <p:nvSpPr>
          <p:cNvPr id="5" name="Footer Placeholder 4">
            <a:extLst>
              <a:ext uri="{FF2B5EF4-FFF2-40B4-BE49-F238E27FC236}">
                <a16:creationId xmlns:a16="http://schemas.microsoft.com/office/drawing/2014/main" id="{610DCCA2-3C6B-3D47-A0E6-7C4CCBDF58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Slide Number Placeholder 5">
            <a:extLst>
              <a:ext uri="{FF2B5EF4-FFF2-40B4-BE49-F238E27FC236}">
                <a16:creationId xmlns:a16="http://schemas.microsoft.com/office/drawing/2014/main" id="{B5440882-C990-BE40-9BCA-2271ADF5C5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7873BC-934F-46C8-9AA8-23CE239AC33B}" type="slidenum">
              <a:rPr lang="uk-UA" smtClean="0"/>
              <a:t>‹#›</a:t>
            </a:fld>
            <a:endParaRPr lang="uk-UA"/>
          </a:p>
        </p:txBody>
      </p:sp>
    </p:spTree>
    <p:extLst>
      <p:ext uri="{BB962C8B-B14F-4D97-AF65-F5344CB8AC3E}">
        <p14:creationId xmlns:p14="http://schemas.microsoft.com/office/powerpoint/2010/main" val="1067813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72F21E-E450-4297-9ADB-96BA5D68AA8B}"/>
              </a:ext>
            </a:extLst>
          </p:cNvPr>
          <p:cNvSpPr>
            <a:spLocks noGrp="1"/>
          </p:cNvSpPr>
          <p:nvPr>
            <p:ph type="ctrTitle"/>
          </p:nvPr>
        </p:nvSpPr>
        <p:spPr/>
        <p:txBody>
          <a:bodyPr>
            <a:normAutofit fontScale="90000"/>
          </a:bodyPr>
          <a:lstStyle/>
          <a:p>
            <a:r>
              <a:rPr lang="uk-UA" dirty="0">
                <a:solidFill>
                  <a:schemeClr val="accent2">
                    <a:lumMod val="60000"/>
                    <a:lumOff val="40000"/>
                  </a:schemeClr>
                </a:solidFill>
              </a:rPr>
              <a:t>БІЗНЕС-ПЛАН РОЗВИТКУ АВТОСЕРВІСУ «АВТОСВІТ»</a:t>
            </a:r>
          </a:p>
        </p:txBody>
      </p:sp>
      <p:sp>
        <p:nvSpPr>
          <p:cNvPr id="3" name="Подзаголовок 2">
            <a:extLst>
              <a:ext uri="{FF2B5EF4-FFF2-40B4-BE49-F238E27FC236}">
                <a16:creationId xmlns:a16="http://schemas.microsoft.com/office/drawing/2014/main" id="{2D71F8BB-02DB-452A-9BB2-17D327C8ED79}"/>
              </a:ext>
            </a:extLst>
          </p:cNvPr>
          <p:cNvSpPr>
            <a:spLocks noGrp="1"/>
          </p:cNvSpPr>
          <p:nvPr>
            <p:ph type="subTitle" idx="1"/>
          </p:nvPr>
        </p:nvSpPr>
        <p:spPr>
          <a:xfrm>
            <a:off x="2913413" y="3055938"/>
            <a:ext cx="8213766" cy="1655762"/>
          </a:xfrm>
        </p:spPr>
        <p:txBody>
          <a:bodyPr/>
          <a:lstStyle/>
          <a:p>
            <a:r>
              <a:rPr lang="uk-UA" b="1" dirty="0" err="1"/>
              <a:t>Жмаєв</a:t>
            </a:r>
            <a:r>
              <a:rPr lang="uk-UA" b="1" dirty="0"/>
              <a:t> Олексій Анатолійович</a:t>
            </a:r>
          </a:p>
        </p:txBody>
      </p:sp>
      <p:sp>
        <p:nvSpPr>
          <p:cNvPr id="6" name="TextBox 5">
            <a:extLst>
              <a:ext uri="{FF2B5EF4-FFF2-40B4-BE49-F238E27FC236}">
                <a16:creationId xmlns:a16="http://schemas.microsoft.com/office/drawing/2014/main" id="{8FEAEEDE-4F21-40C7-AB89-8E0F6670CC50}"/>
              </a:ext>
            </a:extLst>
          </p:cNvPr>
          <p:cNvSpPr txBox="1"/>
          <p:nvPr/>
        </p:nvSpPr>
        <p:spPr>
          <a:xfrm>
            <a:off x="1543050" y="3883819"/>
            <a:ext cx="9944100" cy="2492990"/>
          </a:xfrm>
          <a:prstGeom prst="rect">
            <a:avLst/>
          </a:prstGeom>
          <a:noFill/>
        </p:spPr>
        <p:txBody>
          <a:bodyPr wrap="square" rtlCol="0">
            <a:spAutoFit/>
          </a:bodyPr>
          <a:lstStyle/>
          <a:p>
            <a:pPr algn="ctr"/>
            <a:r>
              <a:rPr lang="uk-UA" sz="3600" dirty="0">
                <a:solidFill>
                  <a:schemeClr val="accent1">
                    <a:lumMod val="75000"/>
                  </a:schemeClr>
                </a:solidFill>
              </a:rPr>
              <a:t>КВАЛІФІКАЦІЙНА РОБОТА</a:t>
            </a:r>
            <a:endParaRPr lang="en-US" sz="3600" dirty="0">
              <a:solidFill>
                <a:schemeClr val="accent1">
                  <a:lumMod val="75000"/>
                </a:schemeClr>
              </a:solidFill>
            </a:endParaRPr>
          </a:p>
          <a:p>
            <a:pPr algn="ctr"/>
            <a:r>
              <a:rPr lang="uk-UA" sz="2400" dirty="0">
                <a:solidFill>
                  <a:schemeClr val="accent1">
                    <a:lumMod val="75000"/>
                  </a:schemeClr>
                </a:solidFill>
              </a:rPr>
              <a:t>на здобуття освітнього ступеня магістр</a:t>
            </a:r>
          </a:p>
          <a:p>
            <a:pPr algn="ctr"/>
            <a:endParaRPr lang="en-US" sz="2400" dirty="0"/>
          </a:p>
          <a:p>
            <a:pPr algn="ctr"/>
            <a:r>
              <a:rPr lang="uk-UA" sz="2400" i="1" dirty="0"/>
              <a:t>Спеціальність 073 – Менеджмент ОПП «Управління </a:t>
            </a:r>
            <a:r>
              <a:rPr lang="uk-UA" sz="2400" i="1" dirty="0" err="1"/>
              <a:t>проєктами</a:t>
            </a:r>
            <a:r>
              <a:rPr lang="uk-UA" sz="2400" i="1" dirty="0"/>
              <a:t>»</a:t>
            </a:r>
          </a:p>
          <a:p>
            <a:pPr algn="ctr"/>
            <a:r>
              <a:rPr lang="uk-UA" sz="2400" i="1" dirty="0"/>
              <a:t>Науковий керівник –  кандидат наук з державного управління,</a:t>
            </a:r>
          </a:p>
          <a:p>
            <a:pPr algn="ctr"/>
            <a:r>
              <a:rPr lang="uk-UA" sz="2400" i="1" dirty="0"/>
              <a:t>доцент Ковтун О.А.</a:t>
            </a:r>
          </a:p>
        </p:txBody>
      </p:sp>
      <p:sp>
        <p:nvSpPr>
          <p:cNvPr id="7" name="TextBox 6">
            <a:extLst>
              <a:ext uri="{FF2B5EF4-FFF2-40B4-BE49-F238E27FC236}">
                <a16:creationId xmlns:a16="http://schemas.microsoft.com/office/drawing/2014/main" id="{5B97C98B-CB22-4FA1-AA4D-04EC4E920D17}"/>
              </a:ext>
            </a:extLst>
          </p:cNvPr>
          <p:cNvSpPr txBox="1"/>
          <p:nvPr/>
        </p:nvSpPr>
        <p:spPr>
          <a:xfrm>
            <a:off x="3505200" y="1"/>
            <a:ext cx="6019800" cy="830997"/>
          </a:xfrm>
          <a:prstGeom prst="rect">
            <a:avLst/>
          </a:prstGeom>
          <a:noFill/>
        </p:spPr>
        <p:txBody>
          <a:bodyPr wrap="square" rtlCol="0">
            <a:spAutoFit/>
          </a:bodyPr>
          <a:lstStyle/>
          <a:p>
            <a:pPr algn="ctr" eaLnBrk="0" hangingPunct="0">
              <a:defRPr/>
            </a:pPr>
            <a:r>
              <a:rPr lang="uk-UA" altLang="ru-RU" sz="1200" dirty="0">
                <a:latin typeface="Calibri" panose="020F0502020204030204" pitchFamily="34" charset="0"/>
                <a:ea typeface="+mn-ea"/>
                <a:cs typeface="Arial" panose="020B0604020202020204" pitchFamily="34" charset="0"/>
              </a:rPr>
              <a:t>Національна академія педагогічних наук України</a:t>
            </a:r>
            <a:br>
              <a:rPr lang="uk-UA" altLang="ru-RU" sz="1200" dirty="0">
                <a:latin typeface="Calibri" panose="020F0502020204030204" pitchFamily="34" charset="0"/>
                <a:ea typeface="+mn-ea"/>
                <a:cs typeface="Arial" panose="020B0604020202020204" pitchFamily="34" charset="0"/>
              </a:rPr>
            </a:br>
            <a:r>
              <a:rPr lang="uk-UA" altLang="ru-RU" sz="1200" dirty="0">
                <a:latin typeface="Calibri" panose="020F0502020204030204" pitchFamily="34" charset="0"/>
                <a:ea typeface="+mn-ea"/>
                <a:cs typeface="Arial" panose="020B0604020202020204" pitchFamily="34" charset="0"/>
              </a:rPr>
              <a:t>ДЗВО «УНІВЕРСИТЕТ МЕНЕДЖМЕНТУ ОСВІТИ»</a:t>
            </a:r>
            <a:br>
              <a:rPr lang="uk-UA" altLang="ru-RU" sz="1200" dirty="0">
                <a:latin typeface="Calibri" panose="020F0502020204030204" pitchFamily="34" charset="0"/>
                <a:ea typeface="+mn-ea"/>
                <a:cs typeface="Arial" panose="020B0604020202020204" pitchFamily="34" charset="0"/>
              </a:rPr>
            </a:br>
            <a:r>
              <a:rPr lang="uk-UA" altLang="ru-RU" sz="1200" dirty="0">
                <a:latin typeface="Calibri" panose="020F0502020204030204" pitchFamily="34" charset="0"/>
                <a:ea typeface="+mn-ea"/>
                <a:cs typeface="Arial" panose="020B0604020202020204" pitchFamily="34" charset="0"/>
              </a:rPr>
              <a:t>Навчально-науковий інститут менеджменту та психології</a:t>
            </a:r>
          </a:p>
          <a:p>
            <a:pPr algn="ctr" eaLnBrk="0" hangingPunct="0">
              <a:defRPr/>
            </a:pPr>
            <a:r>
              <a:rPr lang="uk-UA" altLang="ru-RU" sz="1200" u="sng" dirty="0">
                <a:latin typeface="Calibri" panose="020F0502020204030204" pitchFamily="34" charset="0"/>
                <a:ea typeface="+mn-ea"/>
                <a:cs typeface="Arial" panose="020B0604020202020204" pitchFamily="34" charset="0"/>
              </a:rPr>
              <a:t>КАФЕДРА ПУБЛІЧНОГО УПРАВЛІННЯ І ПРОЄКТНОГО МЕНЕДЖМЕНТУ</a:t>
            </a:r>
            <a:endParaRPr lang="uk-UA" altLang="uk-UA" sz="1200" u="sng" dirty="0">
              <a:latin typeface="Calibri" panose="020F0502020204030204" pitchFamily="34" charset="0"/>
              <a:ea typeface="+mn-ea"/>
              <a:cs typeface="Arial" panose="020B0604020202020204" pitchFamily="34" charset="0"/>
            </a:endParaRPr>
          </a:p>
        </p:txBody>
      </p:sp>
      <p:pic>
        <p:nvPicPr>
          <p:cNvPr id="1026" name="Picture 2" descr="Університет менеджменту освіти">
            <a:extLst>
              <a:ext uri="{FF2B5EF4-FFF2-40B4-BE49-F238E27FC236}">
                <a16:creationId xmlns:a16="http://schemas.microsoft.com/office/drawing/2014/main" id="{B093952E-872C-4886-84AD-C16D242B4B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3070" y="158324"/>
            <a:ext cx="1565701" cy="1565701"/>
          </a:xfrm>
          <a:prstGeom prst="rect">
            <a:avLst/>
          </a:prstGeom>
          <a:noFill/>
          <a:extLst>
            <a:ext uri="{909E8E84-426E-40DD-AFC4-6F175D3DCCD1}">
              <a14:hiddenFill xmlns:a14="http://schemas.microsoft.com/office/drawing/2010/main">
                <a:solidFill>
                  <a:srgbClr val="FFFFFF"/>
                </a:solidFill>
              </a14:hiddenFill>
            </a:ext>
          </a:extLst>
        </p:spPr>
      </p:pic>
      <p:sp>
        <p:nvSpPr>
          <p:cNvPr id="4" name="Номер слайда 3">
            <a:extLst>
              <a:ext uri="{FF2B5EF4-FFF2-40B4-BE49-F238E27FC236}">
                <a16:creationId xmlns:a16="http://schemas.microsoft.com/office/drawing/2014/main" id="{DBC58CA5-4926-4152-ACC4-7393FF74A528}"/>
              </a:ext>
            </a:extLst>
          </p:cNvPr>
          <p:cNvSpPr>
            <a:spLocks noGrp="1"/>
          </p:cNvSpPr>
          <p:nvPr>
            <p:ph type="sldNum" sz="quarter" idx="12"/>
          </p:nvPr>
        </p:nvSpPr>
        <p:spPr/>
        <p:txBody>
          <a:bodyPr/>
          <a:lstStyle/>
          <a:p>
            <a:fld id="{4B7873BC-934F-46C8-9AA8-23CE239AC33B}" type="slidenum">
              <a:rPr lang="uk-UA" smtClean="0"/>
              <a:t>1</a:t>
            </a:fld>
            <a:endParaRPr lang="uk-UA"/>
          </a:p>
        </p:txBody>
      </p:sp>
    </p:spTree>
    <p:extLst>
      <p:ext uri="{BB962C8B-B14F-4D97-AF65-F5344CB8AC3E}">
        <p14:creationId xmlns:p14="http://schemas.microsoft.com/office/powerpoint/2010/main" val="4014746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6EFC8D-1EFF-4B38-BFE3-32B31B06E3A8}"/>
              </a:ext>
            </a:extLst>
          </p:cNvPr>
          <p:cNvSpPr>
            <a:spLocks noGrp="1"/>
          </p:cNvSpPr>
          <p:nvPr>
            <p:ph type="title"/>
          </p:nvPr>
        </p:nvSpPr>
        <p:spPr>
          <a:xfrm>
            <a:off x="1562595" y="136525"/>
            <a:ext cx="10515600" cy="1511299"/>
          </a:xfrm>
        </p:spPr>
        <p:txBody>
          <a:bodyPr>
            <a:noAutofit/>
          </a:bodyPr>
          <a:lstStyle/>
          <a:p>
            <a:r>
              <a:rPr lang="uk-UA" b="1" dirty="0">
                <a:effectLst>
                  <a:outerShdw blurRad="38100" dist="38100" dir="2700000" algn="tl">
                    <a:srgbClr val="000000">
                      <a:alpha val="43137"/>
                    </a:srgbClr>
                  </a:outerShdw>
                </a:effectLst>
              </a:rPr>
              <a:t>Завдання 7: сформулювати місію, бачення та мету розвитку автосервісу</a:t>
            </a:r>
            <a:endParaRPr lang="uk-UA" dirty="0"/>
          </a:p>
        </p:txBody>
      </p:sp>
      <p:sp>
        <p:nvSpPr>
          <p:cNvPr id="3" name="Объект 2">
            <a:extLst>
              <a:ext uri="{FF2B5EF4-FFF2-40B4-BE49-F238E27FC236}">
                <a16:creationId xmlns:a16="http://schemas.microsoft.com/office/drawing/2014/main" id="{38FA7313-B0C8-4F35-BA35-E89ED2747BC4}"/>
              </a:ext>
            </a:extLst>
          </p:cNvPr>
          <p:cNvSpPr>
            <a:spLocks noGrp="1"/>
          </p:cNvSpPr>
          <p:nvPr>
            <p:ph idx="1"/>
          </p:nvPr>
        </p:nvSpPr>
        <p:spPr>
          <a:xfrm>
            <a:off x="1143000" y="1800225"/>
            <a:ext cx="4814390" cy="4921250"/>
          </a:xfrm>
        </p:spPr>
        <p:txBody>
          <a:bodyPr>
            <a:noAutofit/>
          </a:bodyPr>
          <a:lstStyle/>
          <a:p>
            <a:pPr marL="0" indent="0" algn="just">
              <a:buNone/>
            </a:pPr>
            <a:r>
              <a:rPr lang="uk-UA" sz="1400" i="1" dirty="0"/>
              <a:t>Сформульовано місію, бачення та мету розвитку автосервісу. Окреслено основні напрями розвитку, спрямовані на забезпечення зменшення залежності від персоналу, розширення послуг, автоматизацію процесів та підвищення конкурентоспроможності, що дозволяє стати провідним автосервісом у регіоні та забезпечити стійке зростання прибутку та лояльності клієнтів.</a:t>
            </a:r>
          </a:p>
          <a:p>
            <a:pPr marL="0" indent="0" algn="just">
              <a:buNone/>
            </a:pPr>
            <a:r>
              <a:rPr lang="uk-UA" sz="1400" b="1" i="1" dirty="0"/>
              <a:t>Місія</a:t>
            </a:r>
            <a:r>
              <a:rPr lang="uk-UA" sz="1400" i="1" dirty="0"/>
              <a:t> автосервісу «АВТОСВІТ»: «Наша місія – професійний ремонт та обслуговування сучасних автомобілів різних марок і моделей в найкоротші терміни за доступною ціною для забезпечення мобільності та безпеки автовласників».</a:t>
            </a:r>
          </a:p>
          <a:p>
            <a:pPr marL="0" indent="0" algn="just">
              <a:buNone/>
            </a:pPr>
            <a:r>
              <a:rPr lang="ru-RU" sz="1400" b="1" i="1" dirty="0" err="1"/>
              <a:t>Бачення</a:t>
            </a:r>
            <a:r>
              <a:rPr lang="ru-RU" sz="1400" i="1" dirty="0"/>
              <a:t>: «Наше </a:t>
            </a:r>
            <a:r>
              <a:rPr lang="ru-RU" sz="1400" i="1" dirty="0" err="1"/>
              <a:t>бачення</a:t>
            </a:r>
            <a:r>
              <a:rPr lang="ru-RU" sz="1400" i="1" dirty="0"/>
              <a:t> – бути </a:t>
            </a:r>
            <a:r>
              <a:rPr lang="ru-RU" sz="1400" i="1" dirty="0" err="1"/>
              <a:t>кращим</a:t>
            </a:r>
            <a:r>
              <a:rPr lang="ru-RU" sz="1400" i="1" dirty="0"/>
              <a:t> </a:t>
            </a:r>
            <a:r>
              <a:rPr lang="ru-RU" sz="1400" i="1" dirty="0" err="1"/>
              <a:t>автосервісом</a:t>
            </a:r>
            <a:r>
              <a:rPr lang="ru-RU" sz="1400" i="1" dirty="0"/>
              <a:t> для </a:t>
            </a:r>
            <a:r>
              <a:rPr lang="ru-RU" sz="1400" i="1" dirty="0" err="1"/>
              <a:t>сучасних</a:t>
            </a:r>
            <a:r>
              <a:rPr lang="ru-RU" sz="1400" i="1" dirty="0"/>
              <a:t> </a:t>
            </a:r>
            <a:r>
              <a:rPr lang="ru-RU" sz="1400" i="1" dirty="0" err="1"/>
              <a:t>автомобілів</a:t>
            </a:r>
            <a:r>
              <a:rPr lang="ru-RU" sz="1400" i="1" dirty="0"/>
              <a:t> не </a:t>
            </a:r>
            <a:r>
              <a:rPr lang="ru-RU" sz="1400" i="1" dirty="0" err="1"/>
              <a:t>тільки</a:t>
            </a:r>
            <a:r>
              <a:rPr lang="ru-RU" sz="1400" i="1" dirty="0"/>
              <a:t> у </a:t>
            </a:r>
            <a:r>
              <a:rPr lang="ru-RU" sz="1400" i="1" dirty="0" err="1"/>
              <a:t>Баришівці</a:t>
            </a:r>
            <a:r>
              <a:rPr lang="ru-RU" sz="1400" i="1" dirty="0"/>
              <a:t>». </a:t>
            </a:r>
          </a:p>
          <a:p>
            <a:pPr marL="0" indent="0" algn="just">
              <a:buNone/>
            </a:pPr>
            <a:r>
              <a:rPr lang="uk-UA" sz="1400" b="1" i="1" dirty="0"/>
              <a:t>Мета</a:t>
            </a:r>
            <a:r>
              <a:rPr lang="uk-UA" sz="1400" i="1" dirty="0"/>
              <a:t> розвитку автосервісу «АВТОСВІТ» полягає в збільшенні прибутку, підвищенні конкурентоспроможності та зменшенні ризиків, пов’язаних з мобілізацією працівників, через впровадження нових послуг, автоматизованих процесів та розвиток співпраці з іншими СТО. Це дозволить знизити залежність від висококваліфікованих працівників, а також забезпечити стабільне функціонування бізнесу в умовах непередбачуваних змін.</a:t>
            </a:r>
          </a:p>
        </p:txBody>
      </p:sp>
      <p:sp>
        <p:nvSpPr>
          <p:cNvPr id="4" name="Номер слайда 3">
            <a:extLst>
              <a:ext uri="{FF2B5EF4-FFF2-40B4-BE49-F238E27FC236}">
                <a16:creationId xmlns:a16="http://schemas.microsoft.com/office/drawing/2014/main" id="{2D56D49D-4CA0-4669-AC86-7618776AC025}"/>
              </a:ext>
            </a:extLst>
          </p:cNvPr>
          <p:cNvSpPr>
            <a:spLocks noGrp="1"/>
          </p:cNvSpPr>
          <p:nvPr>
            <p:ph type="sldNum" sz="quarter" idx="12"/>
          </p:nvPr>
        </p:nvSpPr>
        <p:spPr/>
        <p:txBody>
          <a:bodyPr/>
          <a:lstStyle/>
          <a:p>
            <a:fld id="{4B7873BC-934F-46C8-9AA8-23CE239AC33B}" type="slidenum">
              <a:rPr lang="uk-UA" smtClean="0"/>
              <a:t>10</a:t>
            </a:fld>
            <a:endParaRPr lang="uk-UA"/>
          </a:p>
        </p:txBody>
      </p:sp>
      <p:graphicFrame>
        <p:nvGraphicFramePr>
          <p:cNvPr id="6" name="Таблица 5">
            <a:extLst>
              <a:ext uri="{FF2B5EF4-FFF2-40B4-BE49-F238E27FC236}">
                <a16:creationId xmlns:a16="http://schemas.microsoft.com/office/drawing/2014/main" id="{C477AD1E-A633-45A7-833F-635A6F323D1D}"/>
              </a:ext>
            </a:extLst>
          </p:cNvPr>
          <p:cNvGraphicFramePr>
            <a:graphicFrameLocks noGrp="1"/>
          </p:cNvGraphicFramePr>
          <p:nvPr>
            <p:extLst>
              <p:ext uri="{D42A27DB-BD31-4B8C-83A1-F6EECF244321}">
                <p14:modId xmlns:p14="http://schemas.microsoft.com/office/powerpoint/2010/main" val="1669224857"/>
              </p:ext>
            </p:extLst>
          </p:nvPr>
        </p:nvGraphicFramePr>
        <p:xfrm>
          <a:off x="6095999" y="1881187"/>
          <a:ext cx="5591175" cy="4471616"/>
        </p:xfrm>
        <a:graphic>
          <a:graphicData uri="http://schemas.openxmlformats.org/drawingml/2006/table">
            <a:tbl>
              <a:tblPr firstRow="1" firstCol="1" bandRow="1">
                <a:tableStyleId>{5C22544A-7EE6-4342-B048-85BDC9FD1C3A}</a:tableStyleId>
              </a:tblPr>
              <a:tblGrid>
                <a:gridCol w="1274223">
                  <a:extLst>
                    <a:ext uri="{9D8B030D-6E8A-4147-A177-3AD203B41FA5}">
                      <a16:colId xmlns:a16="http://schemas.microsoft.com/office/drawing/2014/main" val="3512840843"/>
                    </a:ext>
                  </a:extLst>
                </a:gridCol>
                <a:gridCol w="4316952">
                  <a:extLst>
                    <a:ext uri="{9D8B030D-6E8A-4147-A177-3AD203B41FA5}">
                      <a16:colId xmlns:a16="http://schemas.microsoft.com/office/drawing/2014/main" val="2401171845"/>
                    </a:ext>
                  </a:extLst>
                </a:gridCol>
              </a:tblGrid>
              <a:tr h="265376">
                <a:tc>
                  <a:txBody>
                    <a:bodyPr/>
                    <a:lstStyle/>
                    <a:p>
                      <a:pPr marL="457200" algn="just">
                        <a:lnSpc>
                          <a:spcPct val="107000"/>
                        </a:lnSpc>
                      </a:pPr>
                      <a:r>
                        <a:rPr lang="uk-UA" sz="1200" dirty="0">
                          <a:effectLst/>
                        </a:rPr>
                        <a:t>Складові</a:t>
                      </a:r>
                      <a:endParaRPr lang="uk-U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499" marR="41499" marT="0" marB="0" anchor="ctr"/>
                </a:tc>
                <a:tc>
                  <a:txBody>
                    <a:bodyPr/>
                    <a:lstStyle/>
                    <a:p>
                      <a:pPr marL="457200" algn="just">
                        <a:lnSpc>
                          <a:spcPct val="107000"/>
                        </a:lnSpc>
                        <a:spcAft>
                          <a:spcPts val="800"/>
                        </a:spcAft>
                      </a:pPr>
                      <a:r>
                        <a:rPr lang="uk-UA" sz="1200" dirty="0">
                          <a:effectLst/>
                        </a:rPr>
                        <a:t>Зміст</a:t>
                      </a:r>
                      <a:endParaRPr lang="uk-U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499" marR="41499" marT="0" marB="0" anchor="ctr"/>
                </a:tc>
                <a:extLst>
                  <a:ext uri="{0D108BD9-81ED-4DB2-BD59-A6C34878D82A}">
                    <a16:rowId xmlns:a16="http://schemas.microsoft.com/office/drawing/2014/main" val="1009106393"/>
                  </a:ext>
                </a:extLst>
              </a:tr>
              <a:tr h="1439978">
                <a:tc>
                  <a:txBody>
                    <a:bodyPr/>
                    <a:lstStyle/>
                    <a:p>
                      <a:pPr marL="457200" algn="just">
                        <a:lnSpc>
                          <a:spcPct val="107000"/>
                        </a:lnSpc>
                      </a:pPr>
                      <a:r>
                        <a:rPr lang="uk-UA" sz="1200" dirty="0">
                          <a:solidFill>
                            <a:schemeClr val="tx1"/>
                          </a:solidFill>
                          <a:effectLst/>
                        </a:rPr>
                        <a:t>Товари та послуги</a:t>
                      </a:r>
                      <a:endParaRPr lang="uk-UA"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99" marR="41499" marT="0" marB="0">
                    <a:solidFill>
                      <a:srgbClr val="D0D0F3"/>
                    </a:solidFill>
                  </a:tcPr>
                </a:tc>
                <a:tc>
                  <a:txBody>
                    <a:bodyPr/>
                    <a:lstStyle/>
                    <a:p>
                      <a:pPr marL="457200" algn="just">
                        <a:lnSpc>
                          <a:spcPct val="100000"/>
                        </a:lnSpc>
                        <a:spcAft>
                          <a:spcPts val="800"/>
                        </a:spcAft>
                      </a:pPr>
                      <a:r>
                        <a:rPr lang="uk-UA" sz="1200" dirty="0">
                          <a:effectLst/>
                        </a:rPr>
                        <a:t>Надання послуг з ТО та ремонту автомобілів на 4 постах, а також реалізацію якісних автозапчастин та аксесуарів через власний магазин. СТО забезпечує конкурентні переваги завдяки доступності комплексу послуг в одному місці, оперативності виконання робіт, використанню сучасного обладнання, висококваліфікованого персоналу та формуванню позитивного іміджу серед місцевих клієнтів.</a:t>
                      </a:r>
                      <a:endParaRPr lang="uk-U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499" marR="41499" marT="0" marB="0"/>
                </a:tc>
                <a:extLst>
                  <a:ext uri="{0D108BD9-81ED-4DB2-BD59-A6C34878D82A}">
                    <a16:rowId xmlns:a16="http://schemas.microsoft.com/office/drawing/2014/main" val="651080529"/>
                  </a:ext>
                </a:extLst>
              </a:tr>
              <a:tr h="719989">
                <a:tc>
                  <a:txBody>
                    <a:bodyPr/>
                    <a:lstStyle/>
                    <a:p>
                      <a:pPr marL="457200" algn="just">
                        <a:lnSpc>
                          <a:spcPct val="107000"/>
                        </a:lnSpc>
                      </a:pPr>
                      <a:r>
                        <a:rPr lang="uk-UA" sz="1200" dirty="0">
                          <a:solidFill>
                            <a:schemeClr val="tx1"/>
                          </a:solidFill>
                          <a:effectLst/>
                        </a:rPr>
                        <a:t>Цільова аудиторія</a:t>
                      </a:r>
                      <a:endParaRPr lang="uk-UA"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99" marR="41499" marT="0" marB="0">
                    <a:solidFill>
                      <a:srgbClr val="E9E9F9"/>
                    </a:solidFill>
                  </a:tcPr>
                </a:tc>
                <a:tc>
                  <a:txBody>
                    <a:bodyPr/>
                    <a:lstStyle/>
                    <a:p>
                      <a:pPr marL="457200" lvl="0" algn="just">
                        <a:lnSpc>
                          <a:spcPct val="100000"/>
                        </a:lnSpc>
                        <a:spcAft>
                          <a:spcPts val="800"/>
                        </a:spcAft>
                      </a:pPr>
                      <a:r>
                        <a:rPr lang="uk-UA" sz="1200" dirty="0">
                          <a:effectLst/>
                        </a:rPr>
                        <a:t>Місцеві автовласники із низьким та середнім рінями доходів; невеликі підприємства, що використовують автотранспорт у своїй діяльності; військовослужбовці, волонтери та організації, що допомагають ЗСУ.</a:t>
                      </a:r>
                      <a:endParaRPr lang="uk-U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499" marR="41499" marT="0" marB="0"/>
                </a:tc>
                <a:extLst>
                  <a:ext uri="{0D108BD9-81ED-4DB2-BD59-A6C34878D82A}">
                    <a16:rowId xmlns:a16="http://schemas.microsoft.com/office/drawing/2014/main" val="1379723088"/>
                  </a:ext>
                </a:extLst>
              </a:tr>
              <a:tr h="899986">
                <a:tc>
                  <a:txBody>
                    <a:bodyPr/>
                    <a:lstStyle/>
                    <a:p>
                      <a:pPr marL="457200" algn="just">
                        <a:lnSpc>
                          <a:spcPct val="107000"/>
                        </a:lnSpc>
                      </a:pPr>
                      <a:r>
                        <a:rPr lang="uk-UA" sz="1200" dirty="0">
                          <a:solidFill>
                            <a:schemeClr val="tx1"/>
                          </a:solidFill>
                          <a:effectLst/>
                        </a:rPr>
                        <a:t>Технології</a:t>
                      </a:r>
                      <a:endParaRPr lang="uk-UA"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99" marR="41499" marT="0" marB="0">
                    <a:solidFill>
                      <a:srgbClr val="D0D0F3"/>
                    </a:solidFill>
                  </a:tcPr>
                </a:tc>
                <a:tc>
                  <a:txBody>
                    <a:bodyPr/>
                    <a:lstStyle/>
                    <a:p>
                      <a:pPr marL="457200" algn="just">
                        <a:lnSpc>
                          <a:spcPct val="100000"/>
                        </a:lnSpc>
                        <a:spcAft>
                          <a:spcPts val="800"/>
                        </a:spcAft>
                      </a:pPr>
                      <a:r>
                        <a:rPr lang="uk-UA" sz="1200" dirty="0">
                          <a:effectLst/>
                        </a:rPr>
                        <a:t>Поєднання сучасних технологій, зокрема діагностики електрообладнання та 3D розвал-сходження, із традиційними перевіреними рішеннями, що забезпечує високу якість обслуговування та доступність для клієнтів із різними фінансовими можливостями.</a:t>
                      </a:r>
                      <a:endParaRPr lang="uk-U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499" marR="41499" marT="0" marB="0"/>
                </a:tc>
                <a:extLst>
                  <a:ext uri="{0D108BD9-81ED-4DB2-BD59-A6C34878D82A}">
                    <a16:rowId xmlns:a16="http://schemas.microsoft.com/office/drawing/2014/main" val="1788361450"/>
                  </a:ext>
                </a:extLst>
              </a:tr>
              <a:tr h="719989">
                <a:tc>
                  <a:txBody>
                    <a:bodyPr/>
                    <a:lstStyle/>
                    <a:p>
                      <a:pPr marL="457200" algn="just">
                        <a:lnSpc>
                          <a:spcPct val="107000"/>
                        </a:lnSpc>
                      </a:pPr>
                      <a:r>
                        <a:rPr lang="uk-UA" sz="1200" dirty="0">
                          <a:solidFill>
                            <a:schemeClr val="tx1"/>
                          </a:solidFill>
                          <a:effectLst/>
                        </a:rPr>
                        <a:t>Конкурентні переваги</a:t>
                      </a:r>
                      <a:endParaRPr lang="uk-UA"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99" marR="41499" marT="0" marB="0">
                    <a:solidFill>
                      <a:srgbClr val="E9E9F9"/>
                    </a:solidFill>
                  </a:tcPr>
                </a:tc>
                <a:tc>
                  <a:txBody>
                    <a:bodyPr/>
                    <a:lstStyle/>
                    <a:p>
                      <a:pPr marL="457200" algn="just">
                        <a:lnSpc>
                          <a:spcPct val="100000"/>
                        </a:lnSpc>
                        <a:spcAft>
                          <a:spcPts val="800"/>
                        </a:spcAft>
                      </a:pPr>
                      <a:r>
                        <a:rPr lang="uk-UA" sz="1200" dirty="0">
                          <a:effectLst/>
                        </a:rPr>
                        <a:t>Зручне розташування, наявність магазину автозапчастин, просторої </a:t>
                      </a:r>
                      <a:r>
                        <a:rPr lang="uk-UA" sz="1200" dirty="0" err="1">
                          <a:effectLst/>
                        </a:rPr>
                        <a:t>парковки</a:t>
                      </a:r>
                      <a:r>
                        <a:rPr lang="uk-UA" sz="1200" dirty="0">
                          <a:effectLst/>
                        </a:rPr>
                        <a:t>, сучасне обладнання та висококваліфікований персонал, що забезпечує клієнтам швидке, зручне та якісне обслуговування.</a:t>
                      </a:r>
                      <a:endParaRPr lang="uk-U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499" marR="41499" marT="0" marB="0"/>
                </a:tc>
                <a:extLst>
                  <a:ext uri="{0D108BD9-81ED-4DB2-BD59-A6C34878D82A}">
                    <a16:rowId xmlns:a16="http://schemas.microsoft.com/office/drawing/2014/main" val="1670982006"/>
                  </a:ext>
                </a:extLst>
              </a:tr>
              <a:tr h="359995">
                <a:tc>
                  <a:txBody>
                    <a:bodyPr/>
                    <a:lstStyle/>
                    <a:p>
                      <a:pPr marL="457200" algn="just">
                        <a:lnSpc>
                          <a:spcPct val="107000"/>
                        </a:lnSpc>
                      </a:pPr>
                      <a:r>
                        <a:rPr lang="uk-UA" sz="1200" dirty="0">
                          <a:solidFill>
                            <a:schemeClr val="tx1"/>
                          </a:solidFill>
                          <a:effectLst/>
                        </a:rPr>
                        <a:t>Філософія</a:t>
                      </a:r>
                      <a:endParaRPr lang="uk-UA"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99" marR="41499" marT="0" marB="0">
                    <a:solidFill>
                      <a:srgbClr val="D0D0F3"/>
                    </a:solidFill>
                  </a:tcPr>
                </a:tc>
                <a:tc>
                  <a:txBody>
                    <a:bodyPr/>
                    <a:lstStyle/>
                    <a:p>
                      <a:pPr marL="457200" algn="just">
                        <a:lnSpc>
                          <a:spcPct val="100000"/>
                        </a:lnSpc>
                        <a:spcAft>
                          <a:spcPts val="800"/>
                        </a:spcAft>
                      </a:pPr>
                      <a:r>
                        <a:rPr lang="uk-UA" sz="1200" dirty="0">
                          <a:effectLst/>
                        </a:rPr>
                        <a:t>Зосередженість на якості, чесності та задоволенні потреб клієнтів.</a:t>
                      </a:r>
                      <a:endParaRPr lang="uk-U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499" marR="41499" marT="0" marB="0"/>
                </a:tc>
                <a:extLst>
                  <a:ext uri="{0D108BD9-81ED-4DB2-BD59-A6C34878D82A}">
                    <a16:rowId xmlns:a16="http://schemas.microsoft.com/office/drawing/2014/main" val="3711392311"/>
                  </a:ext>
                </a:extLst>
              </a:tr>
            </a:tbl>
          </a:graphicData>
        </a:graphic>
      </p:graphicFrame>
      <p:sp>
        <p:nvSpPr>
          <p:cNvPr id="8" name="TextBox 7">
            <a:extLst>
              <a:ext uri="{FF2B5EF4-FFF2-40B4-BE49-F238E27FC236}">
                <a16:creationId xmlns:a16="http://schemas.microsoft.com/office/drawing/2014/main" id="{B2720B86-E8D2-435A-A58A-5A8994B333CE}"/>
              </a:ext>
            </a:extLst>
          </p:cNvPr>
          <p:cNvSpPr txBox="1"/>
          <p:nvPr/>
        </p:nvSpPr>
        <p:spPr>
          <a:xfrm>
            <a:off x="5843586" y="1500249"/>
            <a:ext cx="6096000" cy="380938"/>
          </a:xfrm>
          <a:prstGeom prst="rect">
            <a:avLst/>
          </a:prstGeom>
          <a:noFill/>
        </p:spPr>
        <p:txBody>
          <a:bodyPr wrap="square">
            <a:spAutoFit/>
          </a:bodyPr>
          <a:lstStyle/>
          <a:p>
            <a:pPr algn="ctr">
              <a:lnSpc>
                <a:spcPct val="150000"/>
              </a:lnSpc>
              <a:spcAft>
                <a:spcPts val="80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Складові місії автосервісу «АВТОСВІТ»</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7011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6EFC8D-1EFF-4B38-BFE3-32B31B06E3A8}"/>
              </a:ext>
            </a:extLst>
          </p:cNvPr>
          <p:cNvSpPr>
            <a:spLocks noGrp="1"/>
          </p:cNvSpPr>
          <p:nvPr>
            <p:ph type="title"/>
          </p:nvPr>
        </p:nvSpPr>
        <p:spPr>
          <a:xfrm>
            <a:off x="1562595" y="136525"/>
            <a:ext cx="10515600" cy="1511299"/>
          </a:xfrm>
        </p:spPr>
        <p:txBody>
          <a:bodyPr>
            <a:noAutofit/>
          </a:bodyPr>
          <a:lstStyle/>
          <a:p>
            <a:r>
              <a:rPr lang="uk-UA" b="1" dirty="0">
                <a:effectLst>
                  <a:outerShdw blurRad="38100" dist="38100" dir="2700000" algn="tl">
                    <a:srgbClr val="000000">
                      <a:alpha val="43137"/>
                    </a:srgbClr>
                  </a:outerShdw>
                </a:effectLst>
              </a:rPr>
              <a:t>Завдання 8: </a:t>
            </a:r>
            <a:r>
              <a:rPr lang="uk-UA" b="1"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Розробити та обґрунтувати виробничу складову бізнес-плану</a:t>
            </a:r>
            <a:endParaRPr lang="uk-UA" dirty="0"/>
          </a:p>
        </p:txBody>
      </p:sp>
      <p:sp>
        <p:nvSpPr>
          <p:cNvPr id="3" name="Объект 2">
            <a:extLst>
              <a:ext uri="{FF2B5EF4-FFF2-40B4-BE49-F238E27FC236}">
                <a16:creationId xmlns:a16="http://schemas.microsoft.com/office/drawing/2014/main" id="{38FA7313-B0C8-4F35-BA35-E89ED2747BC4}"/>
              </a:ext>
            </a:extLst>
          </p:cNvPr>
          <p:cNvSpPr>
            <a:spLocks noGrp="1"/>
          </p:cNvSpPr>
          <p:nvPr>
            <p:ph idx="1"/>
          </p:nvPr>
        </p:nvSpPr>
        <p:spPr>
          <a:xfrm>
            <a:off x="1562595" y="2085975"/>
            <a:ext cx="10515600" cy="3862387"/>
          </a:xfrm>
        </p:spPr>
        <p:txBody>
          <a:bodyPr>
            <a:normAutofit/>
          </a:bodyPr>
          <a:lstStyle/>
          <a:p>
            <a:pPr marL="0" indent="0">
              <a:buNone/>
            </a:pPr>
            <a:r>
              <a:rPr lang="ru-RU" sz="2000" i="1" dirty="0" err="1"/>
              <a:t>Розроблено</a:t>
            </a:r>
            <a:r>
              <a:rPr lang="ru-RU" sz="2000" i="1" dirty="0"/>
              <a:t> та </a:t>
            </a:r>
            <a:r>
              <a:rPr lang="ru-RU" sz="2000" i="1" dirty="0" err="1"/>
              <a:t>обґрунтовано</a:t>
            </a:r>
            <a:r>
              <a:rPr lang="ru-RU" sz="2000" i="1" dirty="0"/>
              <a:t> </a:t>
            </a:r>
            <a:r>
              <a:rPr lang="ru-RU" sz="2000" i="1" dirty="0" err="1"/>
              <a:t>виробничу</a:t>
            </a:r>
            <a:r>
              <a:rPr lang="ru-RU" sz="2000" i="1" dirty="0"/>
              <a:t> </a:t>
            </a:r>
            <a:r>
              <a:rPr lang="ru-RU" sz="2000" i="1" dirty="0" err="1"/>
              <a:t>складову</a:t>
            </a:r>
            <a:r>
              <a:rPr lang="ru-RU" sz="2000" i="1" dirty="0"/>
              <a:t> </a:t>
            </a:r>
            <a:r>
              <a:rPr lang="ru-RU" sz="2000" i="1" dirty="0" err="1"/>
              <a:t>бізнес</a:t>
            </a:r>
            <a:r>
              <a:rPr lang="ru-RU" sz="2000" i="1" dirty="0"/>
              <a:t>-плану. </a:t>
            </a:r>
            <a:r>
              <a:rPr lang="ru-RU" sz="2000" i="1" dirty="0" err="1"/>
              <a:t>Визначено</a:t>
            </a:r>
            <a:r>
              <a:rPr lang="ru-RU" sz="2000" i="1" dirty="0"/>
              <a:t> та описано </a:t>
            </a:r>
            <a:r>
              <a:rPr lang="ru-RU" sz="2000" i="1" dirty="0" err="1"/>
              <a:t>ключові</a:t>
            </a:r>
            <a:r>
              <a:rPr lang="ru-RU" sz="2000" i="1" dirty="0"/>
              <a:t> </a:t>
            </a:r>
            <a:r>
              <a:rPr lang="ru-RU" sz="2000" i="1" dirty="0" err="1"/>
              <a:t>стратегічні</a:t>
            </a:r>
            <a:r>
              <a:rPr lang="ru-RU" sz="2000" i="1" dirty="0"/>
              <a:t> </a:t>
            </a:r>
            <a:r>
              <a:rPr lang="ru-RU" sz="2000" i="1" dirty="0" err="1"/>
              <a:t>елементи</a:t>
            </a:r>
            <a:r>
              <a:rPr lang="ru-RU" sz="2000" i="1" dirty="0"/>
              <a:t> для </a:t>
            </a:r>
            <a:r>
              <a:rPr lang="ru-RU" sz="2000" i="1" dirty="0" err="1"/>
              <a:t>підвищення</a:t>
            </a:r>
            <a:r>
              <a:rPr lang="ru-RU" sz="2000" i="1" dirty="0"/>
              <a:t> </a:t>
            </a:r>
            <a:r>
              <a:rPr lang="ru-RU" sz="2000" i="1" dirty="0" err="1"/>
              <a:t>ефективності</a:t>
            </a:r>
            <a:r>
              <a:rPr lang="ru-RU" sz="2000" i="1" dirty="0"/>
              <a:t> </a:t>
            </a:r>
            <a:r>
              <a:rPr lang="ru-RU" sz="2000" i="1" dirty="0" err="1"/>
              <a:t>роботи</a:t>
            </a:r>
            <a:r>
              <a:rPr lang="ru-RU" sz="2000" i="1" dirty="0"/>
              <a:t> </a:t>
            </a:r>
            <a:r>
              <a:rPr lang="ru-RU" sz="2000" i="1" dirty="0" err="1"/>
              <a:t>автосервісу</a:t>
            </a:r>
            <a:r>
              <a:rPr lang="ru-RU" sz="2000" i="1" dirty="0"/>
              <a:t>.</a:t>
            </a:r>
          </a:p>
          <a:p>
            <a:pPr marL="0" indent="0">
              <a:buNone/>
            </a:pPr>
            <a:endParaRPr lang="ru-RU" sz="2000" i="1" dirty="0"/>
          </a:p>
          <a:p>
            <a:pPr marL="0" indent="0">
              <a:buNone/>
            </a:pPr>
            <a:endParaRPr lang="uk-UA" sz="2000" i="1" dirty="0"/>
          </a:p>
        </p:txBody>
      </p:sp>
      <p:graphicFrame>
        <p:nvGraphicFramePr>
          <p:cNvPr id="4" name="Схема 3">
            <a:extLst>
              <a:ext uri="{FF2B5EF4-FFF2-40B4-BE49-F238E27FC236}">
                <a16:creationId xmlns:a16="http://schemas.microsoft.com/office/drawing/2014/main" id="{EEA35482-1F39-4355-8027-4CEA6A44951A}"/>
              </a:ext>
            </a:extLst>
          </p:cNvPr>
          <p:cNvGraphicFramePr/>
          <p:nvPr>
            <p:extLst>
              <p:ext uri="{D42A27DB-BD31-4B8C-83A1-F6EECF244321}">
                <p14:modId xmlns:p14="http://schemas.microsoft.com/office/powerpoint/2010/main" val="3352764655"/>
              </p:ext>
            </p:extLst>
          </p:nvPr>
        </p:nvGraphicFramePr>
        <p:xfrm>
          <a:off x="3688080" y="3318510"/>
          <a:ext cx="4815840" cy="28117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Номер слайда 4">
            <a:extLst>
              <a:ext uri="{FF2B5EF4-FFF2-40B4-BE49-F238E27FC236}">
                <a16:creationId xmlns:a16="http://schemas.microsoft.com/office/drawing/2014/main" id="{2BE3CCC6-F09D-4E45-8F5B-1B34E20AD9E6}"/>
              </a:ext>
            </a:extLst>
          </p:cNvPr>
          <p:cNvSpPr>
            <a:spLocks noGrp="1"/>
          </p:cNvSpPr>
          <p:nvPr>
            <p:ph type="sldNum" sz="quarter" idx="12"/>
          </p:nvPr>
        </p:nvSpPr>
        <p:spPr/>
        <p:txBody>
          <a:bodyPr/>
          <a:lstStyle/>
          <a:p>
            <a:fld id="{4B7873BC-934F-46C8-9AA8-23CE239AC33B}" type="slidenum">
              <a:rPr lang="uk-UA" smtClean="0"/>
              <a:t>11</a:t>
            </a:fld>
            <a:endParaRPr lang="uk-UA"/>
          </a:p>
        </p:txBody>
      </p:sp>
    </p:spTree>
    <p:extLst>
      <p:ext uri="{BB962C8B-B14F-4D97-AF65-F5344CB8AC3E}">
        <p14:creationId xmlns:p14="http://schemas.microsoft.com/office/powerpoint/2010/main" val="3303880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6EFC8D-1EFF-4B38-BFE3-32B31B06E3A8}"/>
              </a:ext>
            </a:extLst>
          </p:cNvPr>
          <p:cNvSpPr>
            <a:spLocks noGrp="1"/>
          </p:cNvSpPr>
          <p:nvPr>
            <p:ph type="title"/>
          </p:nvPr>
        </p:nvSpPr>
        <p:spPr>
          <a:xfrm>
            <a:off x="1562595" y="136525"/>
            <a:ext cx="10515600" cy="1511299"/>
          </a:xfrm>
        </p:spPr>
        <p:txBody>
          <a:bodyPr>
            <a:noAutofit/>
          </a:bodyPr>
          <a:lstStyle/>
          <a:p>
            <a:r>
              <a:rPr lang="uk-UA" b="1" dirty="0">
                <a:effectLst>
                  <a:outerShdw blurRad="38100" dist="38100" dir="2700000" algn="tl">
                    <a:srgbClr val="000000">
                      <a:alpha val="43137"/>
                    </a:srgbClr>
                  </a:outerShdw>
                </a:effectLst>
              </a:rPr>
              <a:t>Завдання 9: </a:t>
            </a:r>
            <a:r>
              <a:rPr lang="uk-UA" b="1"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Розрахувати бюджет бізнес-плану</a:t>
            </a:r>
            <a:endParaRPr lang="uk-UA" dirty="0"/>
          </a:p>
        </p:txBody>
      </p:sp>
      <p:sp>
        <p:nvSpPr>
          <p:cNvPr id="3" name="Объект 2">
            <a:extLst>
              <a:ext uri="{FF2B5EF4-FFF2-40B4-BE49-F238E27FC236}">
                <a16:creationId xmlns:a16="http://schemas.microsoft.com/office/drawing/2014/main" id="{38FA7313-B0C8-4F35-BA35-E89ED2747BC4}"/>
              </a:ext>
            </a:extLst>
          </p:cNvPr>
          <p:cNvSpPr>
            <a:spLocks noGrp="1"/>
          </p:cNvSpPr>
          <p:nvPr>
            <p:ph idx="1"/>
          </p:nvPr>
        </p:nvSpPr>
        <p:spPr>
          <a:xfrm>
            <a:off x="1209675" y="1562101"/>
            <a:ext cx="10868520" cy="2096563"/>
          </a:xfrm>
        </p:spPr>
        <p:txBody>
          <a:bodyPr>
            <a:noAutofit/>
          </a:bodyPr>
          <a:lstStyle/>
          <a:p>
            <a:pPr marL="0" indent="0">
              <a:buNone/>
            </a:pPr>
            <a:r>
              <a:rPr lang="uk-UA" sz="1800" b="1" i="1" dirty="0"/>
              <a:t>Проведено розрахунок бюджету бізнес-плану. Підтверджено ефективність запропонованих заходів для розвитку автосервісу «АВТОСВІТ», які забезпечуватимуть фінансову стабільність навіть у складних умовах:</a:t>
            </a:r>
          </a:p>
          <a:p>
            <a:pPr>
              <a:lnSpc>
                <a:spcPct val="100000"/>
              </a:lnSpc>
            </a:pPr>
            <a:r>
              <a:rPr lang="uk-UA" sz="1800" i="1" dirty="0"/>
              <a:t>автоматизації процесів та використання сучасного обладнання</a:t>
            </a:r>
            <a:r>
              <a:rPr lang="en-US" sz="1800" i="1" dirty="0"/>
              <a:t>;</a:t>
            </a:r>
            <a:endParaRPr lang="uk-UA" sz="1800" i="1" dirty="0"/>
          </a:p>
          <a:p>
            <a:pPr>
              <a:lnSpc>
                <a:spcPct val="100000"/>
              </a:lnSpc>
            </a:pPr>
            <a:r>
              <a:rPr lang="uk-UA" sz="1800" i="1" dirty="0"/>
              <a:t>розширення спектра послуг та залучення субпідрядників</a:t>
            </a:r>
            <a:r>
              <a:rPr lang="en-US" sz="1800" i="1" dirty="0"/>
              <a:t>;</a:t>
            </a:r>
            <a:endParaRPr lang="uk-UA" sz="1800" i="1" dirty="0"/>
          </a:p>
          <a:p>
            <a:pPr>
              <a:lnSpc>
                <a:spcPct val="100000"/>
              </a:lnSpc>
            </a:pPr>
            <a:r>
              <a:rPr lang="uk-UA" sz="1800" i="1" dirty="0"/>
              <a:t>залучення нових сегментів клієнтів</a:t>
            </a:r>
            <a:r>
              <a:rPr lang="en-US" sz="1800" i="1" dirty="0"/>
              <a:t>.</a:t>
            </a:r>
            <a:endParaRPr lang="uk-UA" sz="1800" i="1" dirty="0"/>
          </a:p>
        </p:txBody>
      </p:sp>
      <p:sp>
        <p:nvSpPr>
          <p:cNvPr id="4" name="Номер слайда 3">
            <a:extLst>
              <a:ext uri="{FF2B5EF4-FFF2-40B4-BE49-F238E27FC236}">
                <a16:creationId xmlns:a16="http://schemas.microsoft.com/office/drawing/2014/main" id="{12A10854-5E3B-4A8D-81EC-B0B7EF39D5C8}"/>
              </a:ext>
            </a:extLst>
          </p:cNvPr>
          <p:cNvSpPr>
            <a:spLocks noGrp="1"/>
          </p:cNvSpPr>
          <p:nvPr>
            <p:ph type="sldNum" sz="quarter" idx="12"/>
          </p:nvPr>
        </p:nvSpPr>
        <p:spPr/>
        <p:txBody>
          <a:bodyPr/>
          <a:lstStyle/>
          <a:p>
            <a:fld id="{4B7873BC-934F-46C8-9AA8-23CE239AC33B}" type="slidenum">
              <a:rPr lang="uk-UA" smtClean="0"/>
              <a:t>12</a:t>
            </a:fld>
            <a:endParaRPr lang="uk-UA"/>
          </a:p>
        </p:txBody>
      </p:sp>
      <p:graphicFrame>
        <p:nvGraphicFramePr>
          <p:cNvPr id="5" name="Таблица 4">
            <a:extLst>
              <a:ext uri="{FF2B5EF4-FFF2-40B4-BE49-F238E27FC236}">
                <a16:creationId xmlns:a16="http://schemas.microsoft.com/office/drawing/2014/main" id="{0500ABFD-25E0-4BE9-94C8-34C9C5BA979E}"/>
              </a:ext>
            </a:extLst>
          </p:cNvPr>
          <p:cNvGraphicFramePr>
            <a:graphicFrameLocks noGrp="1"/>
          </p:cNvGraphicFramePr>
          <p:nvPr>
            <p:extLst>
              <p:ext uri="{D42A27DB-BD31-4B8C-83A1-F6EECF244321}">
                <p14:modId xmlns:p14="http://schemas.microsoft.com/office/powerpoint/2010/main" val="4066052301"/>
              </p:ext>
            </p:extLst>
          </p:nvPr>
        </p:nvGraphicFramePr>
        <p:xfrm>
          <a:off x="2105026" y="4191000"/>
          <a:ext cx="8648699" cy="2521318"/>
        </p:xfrm>
        <a:graphic>
          <a:graphicData uri="http://schemas.openxmlformats.org/drawingml/2006/table">
            <a:tbl>
              <a:tblPr firstRow="1" firstCol="1" bandRow="1">
                <a:tableStyleId>{5C22544A-7EE6-4342-B048-85BDC9FD1C3A}</a:tableStyleId>
              </a:tblPr>
              <a:tblGrid>
                <a:gridCol w="2504959">
                  <a:extLst>
                    <a:ext uri="{9D8B030D-6E8A-4147-A177-3AD203B41FA5}">
                      <a16:colId xmlns:a16="http://schemas.microsoft.com/office/drawing/2014/main" val="353925632"/>
                    </a:ext>
                  </a:extLst>
                </a:gridCol>
                <a:gridCol w="852564">
                  <a:extLst>
                    <a:ext uri="{9D8B030D-6E8A-4147-A177-3AD203B41FA5}">
                      <a16:colId xmlns:a16="http://schemas.microsoft.com/office/drawing/2014/main" val="3047921541"/>
                    </a:ext>
                  </a:extLst>
                </a:gridCol>
                <a:gridCol w="2153385">
                  <a:extLst>
                    <a:ext uri="{9D8B030D-6E8A-4147-A177-3AD203B41FA5}">
                      <a16:colId xmlns:a16="http://schemas.microsoft.com/office/drawing/2014/main" val="3009307228"/>
                    </a:ext>
                  </a:extLst>
                </a:gridCol>
                <a:gridCol w="1001983">
                  <a:extLst>
                    <a:ext uri="{9D8B030D-6E8A-4147-A177-3AD203B41FA5}">
                      <a16:colId xmlns:a16="http://schemas.microsoft.com/office/drawing/2014/main" val="1330803966"/>
                    </a:ext>
                  </a:extLst>
                </a:gridCol>
                <a:gridCol w="1037141">
                  <a:extLst>
                    <a:ext uri="{9D8B030D-6E8A-4147-A177-3AD203B41FA5}">
                      <a16:colId xmlns:a16="http://schemas.microsoft.com/office/drawing/2014/main" val="3201558932"/>
                    </a:ext>
                  </a:extLst>
                </a:gridCol>
                <a:gridCol w="1098667">
                  <a:extLst>
                    <a:ext uri="{9D8B030D-6E8A-4147-A177-3AD203B41FA5}">
                      <a16:colId xmlns:a16="http://schemas.microsoft.com/office/drawing/2014/main" val="607018383"/>
                    </a:ext>
                  </a:extLst>
                </a:gridCol>
              </a:tblGrid>
              <a:tr h="841893">
                <a:tc>
                  <a:txBody>
                    <a:bodyPr/>
                    <a:lstStyle/>
                    <a:p>
                      <a:pPr algn="ctr">
                        <a:lnSpc>
                          <a:spcPct val="107000"/>
                        </a:lnSpc>
                        <a:spcAft>
                          <a:spcPts val="800"/>
                        </a:spcAft>
                      </a:pPr>
                      <a:r>
                        <a:rPr lang="uk-UA" sz="1200">
                          <a:effectLst/>
                        </a:rPr>
                        <a:t>Стаття витрат</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uk-UA" sz="1200">
                          <a:effectLst/>
                        </a:rPr>
                        <a:t>Вартість, грн</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uk-UA" sz="1200" dirty="0">
                          <a:effectLst/>
                        </a:rPr>
                        <a:t>Примітки</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uk-UA" sz="1200" dirty="0">
                          <a:effectLst/>
                        </a:rPr>
                        <a:t>Прогноз кількості робіт на рік</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uk-UA" sz="1200">
                          <a:effectLst/>
                        </a:rPr>
                        <a:t>Середня вартість послуги</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uk-UA" sz="1200">
                          <a:effectLst/>
                        </a:rPr>
                        <a:t>Дохід від послуги</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77327231"/>
                  </a:ext>
                </a:extLst>
              </a:tr>
              <a:tr h="199283">
                <a:tc>
                  <a:txBody>
                    <a:bodyPr/>
                    <a:lstStyle/>
                    <a:p>
                      <a:pPr algn="just">
                        <a:lnSpc>
                          <a:spcPct val="107000"/>
                        </a:lnSpc>
                        <a:spcAft>
                          <a:spcPts val="800"/>
                        </a:spcAft>
                      </a:pPr>
                      <a:r>
                        <a:rPr lang="uk-UA" sz="1200">
                          <a:solidFill>
                            <a:schemeClr val="tx1"/>
                          </a:solidFill>
                          <a:effectLst/>
                        </a:rPr>
                        <a:t>LAUNCH CAT-501S</a:t>
                      </a:r>
                      <a:endParaRPr lang="uk-UA"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D0D0F3"/>
                    </a:solidFill>
                  </a:tcPr>
                </a:tc>
                <a:tc>
                  <a:txBody>
                    <a:bodyPr/>
                    <a:lstStyle/>
                    <a:p>
                      <a:pPr algn="r">
                        <a:lnSpc>
                          <a:spcPct val="107000"/>
                        </a:lnSpc>
                        <a:spcAft>
                          <a:spcPts val="800"/>
                        </a:spcAft>
                      </a:pPr>
                      <a:r>
                        <a:rPr lang="uk-UA" sz="1200" dirty="0">
                          <a:effectLst/>
                        </a:rPr>
                        <a:t>96600</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uk-UA" sz="1200" dirty="0">
                          <a:effectLst/>
                        </a:rPr>
                        <a:t>Включає доставку</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dirty="0">
                          <a:effectLst/>
                        </a:rPr>
                        <a:t>150</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dirty="0">
                          <a:effectLst/>
                        </a:rPr>
                        <a:t>1500</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a:effectLst/>
                        </a:rPr>
                        <a:t>225000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25499887"/>
                  </a:ext>
                </a:extLst>
              </a:tr>
              <a:tr h="199283">
                <a:tc>
                  <a:txBody>
                    <a:bodyPr/>
                    <a:lstStyle/>
                    <a:p>
                      <a:pPr algn="just">
                        <a:lnSpc>
                          <a:spcPct val="107000"/>
                        </a:lnSpc>
                        <a:spcAft>
                          <a:spcPts val="800"/>
                        </a:spcAft>
                      </a:pPr>
                      <a:r>
                        <a:rPr lang="uk-UA" sz="1200" dirty="0">
                          <a:solidFill>
                            <a:schemeClr val="tx1"/>
                          </a:solidFill>
                          <a:effectLst/>
                        </a:rPr>
                        <a:t>LAUNCH VALUE-500PLUS</a:t>
                      </a:r>
                      <a:endParaRPr lang="uk-UA"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E9E9F9"/>
                    </a:solidFill>
                  </a:tcPr>
                </a:tc>
                <a:tc>
                  <a:txBody>
                    <a:bodyPr/>
                    <a:lstStyle/>
                    <a:p>
                      <a:pPr algn="r">
                        <a:lnSpc>
                          <a:spcPct val="107000"/>
                        </a:lnSpc>
                        <a:spcAft>
                          <a:spcPts val="800"/>
                        </a:spcAft>
                      </a:pPr>
                      <a:r>
                        <a:rPr lang="uk-UA" sz="1200" dirty="0">
                          <a:effectLst/>
                        </a:rPr>
                        <a:t>117600</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uk-UA" sz="1200" dirty="0">
                          <a:effectLst/>
                        </a:rPr>
                        <a:t>Включає доставку</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a:effectLst/>
                        </a:rPr>
                        <a:t>120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a:effectLst/>
                        </a:rPr>
                        <a:t>1000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a:effectLst/>
                        </a:rPr>
                        <a:t>120000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48484558"/>
                  </a:ext>
                </a:extLst>
              </a:tr>
              <a:tr h="199283">
                <a:tc>
                  <a:txBody>
                    <a:bodyPr/>
                    <a:lstStyle/>
                    <a:p>
                      <a:pPr algn="just">
                        <a:lnSpc>
                          <a:spcPct val="107000"/>
                        </a:lnSpc>
                        <a:spcAft>
                          <a:spcPts val="800"/>
                        </a:spcAft>
                      </a:pPr>
                      <a:r>
                        <a:rPr lang="uk-UA" sz="1200" dirty="0" err="1">
                          <a:solidFill>
                            <a:schemeClr val="tx1"/>
                          </a:solidFill>
                          <a:effectLst/>
                        </a:rPr>
                        <a:t>GrunBaum</a:t>
                      </a:r>
                      <a:r>
                        <a:rPr lang="uk-UA" sz="1200" dirty="0">
                          <a:solidFill>
                            <a:schemeClr val="tx1"/>
                          </a:solidFill>
                          <a:effectLst/>
                        </a:rPr>
                        <a:t> CLT3000</a:t>
                      </a:r>
                      <a:endParaRPr lang="uk-UA"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D0D0F3"/>
                    </a:solidFill>
                  </a:tcPr>
                </a:tc>
                <a:tc>
                  <a:txBody>
                    <a:bodyPr/>
                    <a:lstStyle/>
                    <a:p>
                      <a:pPr algn="r">
                        <a:lnSpc>
                          <a:spcPct val="107000"/>
                        </a:lnSpc>
                        <a:spcAft>
                          <a:spcPts val="800"/>
                        </a:spcAft>
                      </a:pPr>
                      <a:r>
                        <a:rPr lang="uk-UA" sz="1200" dirty="0">
                          <a:effectLst/>
                        </a:rPr>
                        <a:t>56400</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uk-UA" sz="1200" dirty="0">
                          <a:effectLst/>
                        </a:rPr>
                        <a:t>Включає доставку</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a:effectLst/>
                        </a:rPr>
                        <a:t>70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dirty="0">
                          <a:effectLst/>
                        </a:rPr>
                        <a:t>2500</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a:effectLst/>
                        </a:rPr>
                        <a:t>175000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16995592"/>
                  </a:ext>
                </a:extLst>
              </a:tr>
              <a:tr h="407766">
                <a:tc>
                  <a:txBody>
                    <a:bodyPr/>
                    <a:lstStyle/>
                    <a:p>
                      <a:pPr algn="just">
                        <a:lnSpc>
                          <a:spcPct val="107000"/>
                        </a:lnSpc>
                        <a:spcAft>
                          <a:spcPts val="800"/>
                        </a:spcAft>
                      </a:pPr>
                      <a:r>
                        <a:rPr lang="uk-UA" sz="1200" dirty="0">
                          <a:solidFill>
                            <a:schemeClr val="tx1"/>
                          </a:solidFill>
                          <a:effectLst/>
                        </a:rPr>
                        <a:t>Витратні матеріали для обладнання</a:t>
                      </a:r>
                      <a:endParaRPr lang="uk-UA"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E9E9F9"/>
                    </a:solidFill>
                  </a:tcPr>
                </a:tc>
                <a:tc>
                  <a:txBody>
                    <a:bodyPr/>
                    <a:lstStyle/>
                    <a:p>
                      <a:pPr algn="r">
                        <a:lnSpc>
                          <a:spcPct val="107000"/>
                        </a:lnSpc>
                        <a:spcAft>
                          <a:spcPts val="800"/>
                        </a:spcAft>
                      </a:pPr>
                      <a:r>
                        <a:rPr lang="uk-UA" sz="1200" dirty="0">
                          <a:effectLst/>
                        </a:rPr>
                        <a:t>40000</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uk-UA" sz="1200" dirty="0">
                          <a:effectLst/>
                        </a:rPr>
                        <a:t>Запас оливи, промивок, фреону на  місяць</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a:effectLst/>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dirty="0">
                          <a:effectLst/>
                        </a:rPr>
                        <a:t> </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dirty="0">
                          <a:effectLst/>
                        </a:rPr>
                        <a:t> </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76984385"/>
                  </a:ext>
                </a:extLst>
              </a:tr>
              <a:tr h="199283">
                <a:tc>
                  <a:txBody>
                    <a:bodyPr/>
                    <a:lstStyle/>
                    <a:p>
                      <a:pPr algn="just">
                        <a:lnSpc>
                          <a:spcPct val="107000"/>
                        </a:lnSpc>
                        <a:spcAft>
                          <a:spcPts val="800"/>
                        </a:spcAft>
                      </a:pPr>
                      <a:r>
                        <a:rPr lang="uk-UA" sz="1200">
                          <a:solidFill>
                            <a:schemeClr val="tx1"/>
                          </a:solidFill>
                          <a:effectLst/>
                        </a:rPr>
                        <a:t>Навчання персоналу</a:t>
                      </a:r>
                      <a:endParaRPr lang="uk-UA"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D0D0F3"/>
                    </a:solidFill>
                  </a:tcPr>
                </a:tc>
                <a:tc>
                  <a:txBody>
                    <a:bodyPr/>
                    <a:lstStyle/>
                    <a:p>
                      <a:pPr algn="r">
                        <a:lnSpc>
                          <a:spcPct val="107000"/>
                        </a:lnSpc>
                        <a:spcAft>
                          <a:spcPts val="800"/>
                        </a:spcAft>
                      </a:pPr>
                      <a:r>
                        <a:rPr lang="uk-UA" sz="1200" dirty="0">
                          <a:effectLst/>
                        </a:rPr>
                        <a:t>0</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uk-UA" sz="1200" dirty="0">
                          <a:effectLst/>
                        </a:rPr>
                        <a:t>За рахунок постачальника</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a:effectLst/>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a:effectLst/>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dirty="0">
                          <a:effectLst/>
                        </a:rPr>
                        <a:t> </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99478927"/>
                  </a:ext>
                </a:extLst>
              </a:tr>
              <a:tr h="212469">
                <a:tc>
                  <a:txBody>
                    <a:bodyPr/>
                    <a:lstStyle/>
                    <a:p>
                      <a:pPr algn="just">
                        <a:lnSpc>
                          <a:spcPct val="107000"/>
                        </a:lnSpc>
                        <a:spcAft>
                          <a:spcPts val="800"/>
                        </a:spcAft>
                      </a:pPr>
                      <a:r>
                        <a:rPr lang="uk-UA" sz="1200" dirty="0">
                          <a:solidFill>
                            <a:schemeClr val="tx1"/>
                          </a:solidFill>
                          <a:effectLst/>
                        </a:rPr>
                        <a:t>Маркетинг (реклама послуг)</a:t>
                      </a:r>
                      <a:endParaRPr lang="uk-UA"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E9E9F9"/>
                    </a:solidFill>
                  </a:tcPr>
                </a:tc>
                <a:tc>
                  <a:txBody>
                    <a:bodyPr/>
                    <a:lstStyle/>
                    <a:p>
                      <a:pPr algn="r">
                        <a:lnSpc>
                          <a:spcPct val="107000"/>
                        </a:lnSpc>
                        <a:spcAft>
                          <a:spcPts val="800"/>
                        </a:spcAft>
                      </a:pPr>
                      <a:r>
                        <a:rPr lang="uk-UA" sz="1200" dirty="0">
                          <a:effectLst/>
                        </a:rPr>
                        <a:t>10000</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uk-UA" sz="1200" dirty="0">
                          <a:effectLst/>
                        </a:rPr>
                        <a:t>Разом з рекламою субпідряду</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a:effectLst/>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a:effectLst/>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uk-UA" sz="1200" dirty="0">
                          <a:effectLst/>
                        </a:rPr>
                        <a:t> </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22431020"/>
                  </a:ext>
                </a:extLst>
              </a:tr>
              <a:tr h="262058">
                <a:tc>
                  <a:txBody>
                    <a:bodyPr/>
                    <a:lstStyle/>
                    <a:p>
                      <a:pPr algn="just">
                        <a:lnSpc>
                          <a:spcPct val="150000"/>
                        </a:lnSpc>
                        <a:spcAft>
                          <a:spcPts val="800"/>
                        </a:spcAft>
                      </a:pPr>
                      <a:r>
                        <a:rPr lang="uk-UA" sz="1200" dirty="0">
                          <a:solidFill>
                            <a:schemeClr val="tx1"/>
                          </a:solidFill>
                          <a:effectLst/>
                        </a:rPr>
                        <a:t>Загальна сума, грн</a:t>
                      </a:r>
                      <a:endParaRPr lang="uk-UA"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D0D0F3"/>
                    </a:solidFill>
                  </a:tcPr>
                </a:tc>
                <a:tc gridSpan="2">
                  <a:txBody>
                    <a:bodyPr/>
                    <a:lstStyle/>
                    <a:p>
                      <a:pPr algn="just">
                        <a:lnSpc>
                          <a:spcPct val="150000"/>
                        </a:lnSpc>
                        <a:spcAft>
                          <a:spcPts val="800"/>
                        </a:spcAft>
                      </a:pPr>
                      <a:r>
                        <a:rPr lang="uk-UA" sz="1200" b="1" dirty="0">
                          <a:effectLst/>
                        </a:rPr>
                        <a:t>320600</a:t>
                      </a:r>
                      <a:endParaRPr lang="uk-UA"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uk-UA"/>
                    </a:p>
                  </a:txBody>
                  <a:tcPr/>
                </a:tc>
                <a:tc>
                  <a:txBody>
                    <a:bodyPr/>
                    <a:lstStyle/>
                    <a:p>
                      <a:pPr algn="r">
                        <a:lnSpc>
                          <a:spcPct val="150000"/>
                        </a:lnSpc>
                        <a:spcAft>
                          <a:spcPts val="800"/>
                        </a:spcAft>
                      </a:pPr>
                      <a:r>
                        <a:rPr lang="uk-UA" sz="1200">
                          <a:effectLst/>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50000"/>
                        </a:lnSpc>
                        <a:spcAft>
                          <a:spcPts val="800"/>
                        </a:spcAft>
                      </a:pPr>
                      <a:r>
                        <a:rPr lang="uk-UA" sz="1200">
                          <a:effectLst/>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50000"/>
                        </a:lnSpc>
                        <a:spcAft>
                          <a:spcPts val="800"/>
                        </a:spcAft>
                      </a:pPr>
                      <a:r>
                        <a:rPr lang="uk-UA" sz="1200" b="1" dirty="0">
                          <a:effectLst/>
                        </a:rPr>
                        <a:t>520000</a:t>
                      </a:r>
                      <a:endParaRPr lang="uk-UA"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9790367"/>
                  </a:ext>
                </a:extLst>
              </a:tr>
            </a:tbl>
          </a:graphicData>
        </a:graphic>
      </p:graphicFrame>
      <p:sp>
        <p:nvSpPr>
          <p:cNvPr id="7" name="TextBox 6">
            <a:extLst>
              <a:ext uri="{FF2B5EF4-FFF2-40B4-BE49-F238E27FC236}">
                <a16:creationId xmlns:a16="http://schemas.microsoft.com/office/drawing/2014/main" id="{FC83E8A2-6597-4FAD-9CCD-BB3D9B880CAB}"/>
              </a:ext>
            </a:extLst>
          </p:cNvPr>
          <p:cNvSpPr txBox="1"/>
          <p:nvPr/>
        </p:nvSpPr>
        <p:spPr>
          <a:xfrm>
            <a:off x="1743075" y="3813174"/>
            <a:ext cx="9372600" cy="307777"/>
          </a:xfrm>
          <a:prstGeom prst="rect">
            <a:avLst/>
          </a:prstGeom>
          <a:noFill/>
        </p:spPr>
        <p:txBody>
          <a:bodyPr wrap="square">
            <a:spAutoFit/>
          </a:bodyPr>
          <a:lstStyle/>
          <a:p>
            <a:r>
              <a:rPr lang="uk-UA" sz="1400" b="1" dirty="0">
                <a:effectLst/>
                <a:latin typeface="Times New Roman" panose="02020603050405020304" pitchFamily="18" charset="0"/>
                <a:ea typeface="Calibri" panose="020F0502020204030204" pitchFamily="34" charset="0"/>
              </a:rPr>
              <a:t>Складові витрат на запровадження нових апаратних послуг автосервісом «АВТОСВІТ» та прогнозований дохід</a:t>
            </a:r>
            <a:endParaRPr lang="uk-UA" sz="1400" dirty="0"/>
          </a:p>
        </p:txBody>
      </p:sp>
    </p:spTree>
    <p:extLst>
      <p:ext uri="{BB962C8B-B14F-4D97-AF65-F5344CB8AC3E}">
        <p14:creationId xmlns:p14="http://schemas.microsoft.com/office/powerpoint/2010/main" val="3327738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6EFC8D-1EFF-4B38-BFE3-32B31B06E3A8}"/>
              </a:ext>
            </a:extLst>
          </p:cNvPr>
          <p:cNvSpPr>
            <a:spLocks noGrp="1"/>
          </p:cNvSpPr>
          <p:nvPr>
            <p:ph type="title"/>
          </p:nvPr>
        </p:nvSpPr>
        <p:spPr>
          <a:xfrm>
            <a:off x="1562595" y="136525"/>
            <a:ext cx="10515600" cy="1511299"/>
          </a:xfrm>
        </p:spPr>
        <p:txBody>
          <a:bodyPr>
            <a:noAutofit/>
          </a:bodyPr>
          <a:lstStyle/>
          <a:p>
            <a:r>
              <a:rPr lang="uk-UA" b="1" dirty="0">
                <a:effectLst>
                  <a:outerShdw blurRad="38100" dist="38100" dir="2700000" algn="tl">
                    <a:srgbClr val="000000">
                      <a:alpha val="43137"/>
                    </a:srgbClr>
                  </a:outerShdw>
                </a:effectLst>
              </a:rPr>
              <a:t>Завдання 9: </a:t>
            </a:r>
            <a:r>
              <a:rPr lang="uk-UA" b="1"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Розрахувати бюджет бізнес-плану</a:t>
            </a:r>
            <a:endParaRPr lang="uk-UA" dirty="0"/>
          </a:p>
        </p:txBody>
      </p:sp>
      <p:sp>
        <p:nvSpPr>
          <p:cNvPr id="3" name="Объект 2">
            <a:extLst>
              <a:ext uri="{FF2B5EF4-FFF2-40B4-BE49-F238E27FC236}">
                <a16:creationId xmlns:a16="http://schemas.microsoft.com/office/drawing/2014/main" id="{38FA7313-B0C8-4F35-BA35-E89ED2747BC4}"/>
              </a:ext>
            </a:extLst>
          </p:cNvPr>
          <p:cNvSpPr>
            <a:spLocks noGrp="1"/>
          </p:cNvSpPr>
          <p:nvPr>
            <p:ph idx="1"/>
          </p:nvPr>
        </p:nvSpPr>
        <p:spPr>
          <a:xfrm>
            <a:off x="1229220" y="5263470"/>
            <a:ext cx="10515600" cy="1594530"/>
          </a:xfrm>
        </p:spPr>
        <p:txBody>
          <a:bodyPr>
            <a:normAutofit/>
          </a:bodyPr>
          <a:lstStyle/>
          <a:p>
            <a:pPr marL="0" indent="0">
              <a:buNone/>
            </a:pPr>
            <a:endParaRPr lang="uk-UA" sz="2000" i="1" dirty="0"/>
          </a:p>
          <a:p>
            <a:pPr marL="0" indent="0">
              <a:buNone/>
            </a:pPr>
            <a:r>
              <a:rPr lang="uk-UA" sz="2000" i="1" dirty="0"/>
              <a:t>Ці зміни дозволяють не лише підвищити ефективність роботи, але й значно зменшити залежність від персоналу, що є особливо важливим в умовах воєнного стану.</a:t>
            </a:r>
          </a:p>
        </p:txBody>
      </p:sp>
      <p:sp>
        <p:nvSpPr>
          <p:cNvPr id="4" name="Номер слайда 3">
            <a:extLst>
              <a:ext uri="{FF2B5EF4-FFF2-40B4-BE49-F238E27FC236}">
                <a16:creationId xmlns:a16="http://schemas.microsoft.com/office/drawing/2014/main" id="{12A10854-5E3B-4A8D-81EC-B0B7EF39D5C8}"/>
              </a:ext>
            </a:extLst>
          </p:cNvPr>
          <p:cNvSpPr>
            <a:spLocks noGrp="1"/>
          </p:cNvSpPr>
          <p:nvPr>
            <p:ph type="sldNum" sz="quarter" idx="12"/>
          </p:nvPr>
        </p:nvSpPr>
        <p:spPr/>
        <p:txBody>
          <a:bodyPr/>
          <a:lstStyle/>
          <a:p>
            <a:fld id="{4B7873BC-934F-46C8-9AA8-23CE239AC33B}" type="slidenum">
              <a:rPr lang="uk-UA" smtClean="0"/>
              <a:pPr/>
              <a:t>13</a:t>
            </a:fld>
            <a:endParaRPr lang="uk-UA"/>
          </a:p>
        </p:txBody>
      </p:sp>
      <p:graphicFrame>
        <p:nvGraphicFramePr>
          <p:cNvPr id="8" name="Таблица 8">
            <a:extLst>
              <a:ext uri="{FF2B5EF4-FFF2-40B4-BE49-F238E27FC236}">
                <a16:creationId xmlns:a16="http://schemas.microsoft.com/office/drawing/2014/main" id="{EDF934EF-1D64-42CD-9922-D5C04F46DD92}"/>
              </a:ext>
            </a:extLst>
          </p:cNvPr>
          <p:cNvGraphicFramePr>
            <a:graphicFrameLocks noGrp="1"/>
          </p:cNvGraphicFramePr>
          <p:nvPr>
            <p:extLst>
              <p:ext uri="{D42A27DB-BD31-4B8C-83A1-F6EECF244321}">
                <p14:modId xmlns:p14="http://schemas.microsoft.com/office/powerpoint/2010/main" val="3919481961"/>
              </p:ext>
            </p:extLst>
          </p:nvPr>
        </p:nvGraphicFramePr>
        <p:xfrm>
          <a:off x="1965324" y="1891250"/>
          <a:ext cx="8855076" cy="1431183"/>
        </p:xfrm>
        <a:graphic>
          <a:graphicData uri="http://schemas.openxmlformats.org/drawingml/2006/table">
            <a:tbl>
              <a:tblPr firstRow="1" bandRow="1">
                <a:tableStyleId>{F5AB1C69-6EDB-4FF4-983F-18BD219EF322}</a:tableStyleId>
              </a:tblPr>
              <a:tblGrid>
                <a:gridCol w="2044701">
                  <a:extLst>
                    <a:ext uri="{9D8B030D-6E8A-4147-A177-3AD203B41FA5}">
                      <a16:colId xmlns:a16="http://schemas.microsoft.com/office/drawing/2014/main" val="937236583"/>
                    </a:ext>
                  </a:extLst>
                </a:gridCol>
                <a:gridCol w="1266825">
                  <a:extLst>
                    <a:ext uri="{9D8B030D-6E8A-4147-A177-3AD203B41FA5}">
                      <a16:colId xmlns:a16="http://schemas.microsoft.com/office/drawing/2014/main" val="3884785840"/>
                    </a:ext>
                  </a:extLst>
                </a:gridCol>
                <a:gridCol w="1285875">
                  <a:extLst>
                    <a:ext uri="{9D8B030D-6E8A-4147-A177-3AD203B41FA5}">
                      <a16:colId xmlns:a16="http://schemas.microsoft.com/office/drawing/2014/main" val="3576973284"/>
                    </a:ext>
                  </a:extLst>
                </a:gridCol>
                <a:gridCol w="1457325">
                  <a:extLst>
                    <a:ext uri="{9D8B030D-6E8A-4147-A177-3AD203B41FA5}">
                      <a16:colId xmlns:a16="http://schemas.microsoft.com/office/drawing/2014/main" val="1614760536"/>
                    </a:ext>
                  </a:extLst>
                </a:gridCol>
                <a:gridCol w="1476375">
                  <a:extLst>
                    <a:ext uri="{9D8B030D-6E8A-4147-A177-3AD203B41FA5}">
                      <a16:colId xmlns:a16="http://schemas.microsoft.com/office/drawing/2014/main" val="4077177206"/>
                    </a:ext>
                  </a:extLst>
                </a:gridCol>
                <a:gridCol w="1323975">
                  <a:extLst>
                    <a:ext uri="{9D8B030D-6E8A-4147-A177-3AD203B41FA5}">
                      <a16:colId xmlns:a16="http://schemas.microsoft.com/office/drawing/2014/main" val="3848676708"/>
                    </a:ext>
                  </a:extLst>
                </a:gridCol>
              </a:tblGrid>
              <a:tr h="455432">
                <a:tc>
                  <a:txBody>
                    <a:bodyPr/>
                    <a:lstStyle/>
                    <a:p>
                      <a:pPr marL="457200" algn="r">
                        <a:lnSpc>
                          <a:spcPct val="150000"/>
                        </a:lnSpc>
                      </a:pPr>
                      <a:r>
                        <a:rPr lang="uk-UA" sz="1200" b="1" dirty="0">
                          <a:effectLst/>
                        </a:rPr>
                        <a:t>Грошові потоки</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algn="r">
                        <a:lnSpc>
                          <a:spcPct val="150000"/>
                        </a:lnSpc>
                      </a:pPr>
                      <a:r>
                        <a:rPr lang="uk-UA" sz="1200" b="1" dirty="0">
                          <a:solidFill>
                            <a:srgbClr val="000000"/>
                          </a:solidFill>
                          <a:effectLst/>
                        </a:rPr>
                        <a:t>0 період</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algn="r">
                        <a:lnSpc>
                          <a:spcPct val="150000"/>
                        </a:lnSpc>
                      </a:pPr>
                      <a:r>
                        <a:rPr lang="uk-UA" sz="1200" b="1" dirty="0">
                          <a:solidFill>
                            <a:srgbClr val="000000"/>
                          </a:solidFill>
                          <a:effectLst/>
                        </a:rPr>
                        <a:t>1 період</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algn="r">
                        <a:lnSpc>
                          <a:spcPct val="150000"/>
                        </a:lnSpc>
                      </a:pPr>
                      <a:r>
                        <a:rPr lang="uk-UA" sz="1200" b="1" dirty="0">
                          <a:solidFill>
                            <a:srgbClr val="000000"/>
                          </a:solidFill>
                          <a:effectLst/>
                        </a:rPr>
                        <a:t>2 період</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algn="r">
                        <a:lnSpc>
                          <a:spcPct val="150000"/>
                        </a:lnSpc>
                      </a:pPr>
                      <a:r>
                        <a:rPr lang="uk-UA" sz="1200" b="1" dirty="0">
                          <a:solidFill>
                            <a:srgbClr val="000000"/>
                          </a:solidFill>
                          <a:effectLst/>
                        </a:rPr>
                        <a:t>3 період</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algn="r">
                        <a:lnSpc>
                          <a:spcPct val="150000"/>
                        </a:lnSpc>
                        <a:spcAft>
                          <a:spcPts val="800"/>
                        </a:spcAft>
                      </a:pPr>
                      <a:r>
                        <a:rPr lang="uk-UA" sz="1200" b="1" dirty="0">
                          <a:solidFill>
                            <a:srgbClr val="000000"/>
                          </a:solidFill>
                          <a:effectLst/>
                        </a:rPr>
                        <a:t>4 період</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92596705"/>
                  </a:ext>
                </a:extLst>
              </a:tr>
              <a:tr h="455432">
                <a:tc>
                  <a:txBody>
                    <a:bodyPr/>
                    <a:lstStyle/>
                    <a:p>
                      <a:pPr algn="r">
                        <a:lnSpc>
                          <a:spcPct val="150000"/>
                        </a:lnSpc>
                        <a:spcAft>
                          <a:spcPts val="800"/>
                        </a:spcAft>
                      </a:pPr>
                      <a:r>
                        <a:rPr lang="uk-UA" sz="1200" dirty="0">
                          <a:effectLst/>
                        </a:rPr>
                        <a:t>Стартові інвестиції IC </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r">
                        <a:lnSpc>
                          <a:spcPct val="150000"/>
                        </a:lnSpc>
                        <a:spcAft>
                          <a:spcPts val="800"/>
                        </a:spcAft>
                      </a:pPr>
                      <a:r>
                        <a:rPr lang="uk-UA" sz="1200" b="1" dirty="0">
                          <a:effectLst/>
                        </a:rPr>
                        <a:t>402600</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endParaRPr lang="uk-UA"/>
                    </a:p>
                  </a:txBody>
                  <a:tcPr/>
                </a:tc>
                <a:tc>
                  <a:txBody>
                    <a:bodyPr/>
                    <a:lstStyle/>
                    <a:p>
                      <a:pPr algn="r"/>
                      <a:endParaRPr lang="uk-UA" dirty="0"/>
                    </a:p>
                  </a:txBody>
                  <a:tcPr/>
                </a:tc>
                <a:tc>
                  <a:txBody>
                    <a:bodyPr/>
                    <a:lstStyle/>
                    <a:p>
                      <a:pPr algn="r"/>
                      <a:endParaRPr lang="uk-UA" dirty="0"/>
                    </a:p>
                  </a:txBody>
                  <a:tcPr/>
                </a:tc>
                <a:tc>
                  <a:txBody>
                    <a:bodyPr/>
                    <a:lstStyle/>
                    <a:p>
                      <a:pPr algn="r"/>
                      <a:endParaRPr lang="uk-UA" dirty="0"/>
                    </a:p>
                  </a:txBody>
                  <a:tcPr/>
                </a:tc>
                <a:extLst>
                  <a:ext uri="{0D108BD9-81ED-4DB2-BD59-A6C34878D82A}">
                    <a16:rowId xmlns:a16="http://schemas.microsoft.com/office/drawing/2014/main" val="2543903487"/>
                  </a:ext>
                </a:extLst>
              </a:tr>
              <a:tr h="455432">
                <a:tc>
                  <a:txBody>
                    <a:bodyPr/>
                    <a:lstStyle/>
                    <a:p>
                      <a:pPr algn="r">
                        <a:lnSpc>
                          <a:spcPct val="150000"/>
                        </a:lnSpc>
                        <a:spcAft>
                          <a:spcPts val="800"/>
                        </a:spcAft>
                      </a:pPr>
                      <a:r>
                        <a:rPr lang="uk-UA" sz="1200" dirty="0">
                          <a:effectLst/>
                        </a:rPr>
                        <a:t>Дисконтовані грошові потоки</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r">
                        <a:lnSpc>
                          <a:spcPct val="150000"/>
                        </a:lnSpc>
                      </a:pPr>
                      <a:r>
                        <a:rPr lang="uk-UA" sz="1200" b="1">
                          <a:effectLst/>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r">
                        <a:lnSpc>
                          <a:spcPct val="150000"/>
                        </a:lnSpc>
                      </a:pPr>
                      <a:r>
                        <a:rPr lang="uk-UA" sz="1200" b="1" dirty="0">
                          <a:effectLst/>
                        </a:rPr>
                        <a:t>442800</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r">
                        <a:lnSpc>
                          <a:spcPct val="150000"/>
                        </a:lnSpc>
                      </a:pPr>
                      <a:r>
                        <a:rPr lang="uk-UA" sz="1200" b="1" dirty="0">
                          <a:effectLst/>
                        </a:rPr>
                        <a:t>354240</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r">
                        <a:lnSpc>
                          <a:spcPct val="150000"/>
                        </a:lnSpc>
                      </a:pPr>
                      <a:r>
                        <a:rPr lang="uk-UA" sz="1200" b="1" dirty="0">
                          <a:effectLst/>
                        </a:rPr>
                        <a:t>283392</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r">
                        <a:lnSpc>
                          <a:spcPct val="150000"/>
                        </a:lnSpc>
                        <a:spcAft>
                          <a:spcPts val="800"/>
                        </a:spcAft>
                      </a:pPr>
                      <a:r>
                        <a:rPr lang="uk-UA" sz="1200" b="1" dirty="0">
                          <a:effectLst/>
                        </a:rPr>
                        <a:t>226714</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28991726"/>
                  </a:ext>
                </a:extLst>
              </a:tr>
            </a:tbl>
          </a:graphicData>
        </a:graphic>
      </p:graphicFrame>
      <p:sp>
        <p:nvSpPr>
          <p:cNvPr id="10" name="TextBox 9">
            <a:extLst>
              <a:ext uri="{FF2B5EF4-FFF2-40B4-BE49-F238E27FC236}">
                <a16:creationId xmlns:a16="http://schemas.microsoft.com/office/drawing/2014/main" id="{8815E8A1-AF27-4020-90D9-DB661FDAD9B4}"/>
              </a:ext>
            </a:extLst>
          </p:cNvPr>
          <p:cNvSpPr txBox="1"/>
          <p:nvPr/>
        </p:nvSpPr>
        <p:spPr>
          <a:xfrm>
            <a:off x="2981325" y="1506567"/>
            <a:ext cx="6096000" cy="380938"/>
          </a:xfrm>
          <a:prstGeom prst="rect">
            <a:avLst/>
          </a:prstGeom>
          <a:noFill/>
        </p:spPr>
        <p:txBody>
          <a:bodyPr wrap="square">
            <a:spAutoFit/>
          </a:bodyPr>
          <a:lstStyle/>
          <a:p>
            <a:pPr algn="ctr">
              <a:lnSpc>
                <a:spcPct val="150000"/>
              </a:lnSpc>
              <a:spcAft>
                <a:spcPts val="80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Визначення грошових потоків</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EC9BBB1C-8983-448A-93F7-E25782F1A404}"/>
              </a:ext>
            </a:extLst>
          </p:cNvPr>
          <p:cNvSpPr txBox="1"/>
          <p:nvPr/>
        </p:nvSpPr>
        <p:spPr>
          <a:xfrm>
            <a:off x="1381125" y="3588861"/>
            <a:ext cx="9794875" cy="704104"/>
          </a:xfrm>
          <a:prstGeom prst="rect">
            <a:avLst/>
          </a:prstGeom>
          <a:noFill/>
        </p:spPr>
        <p:txBody>
          <a:bodyPr wrap="square">
            <a:spAutoFit/>
          </a:bodyPr>
          <a:lstStyle/>
          <a:p>
            <a:pPr marL="457200" indent="450215" algn="ctr">
              <a:lnSpc>
                <a:spcPct val="150000"/>
              </a:lnSpc>
            </a:pPr>
            <a:r>
              <a:rPr lang="uk-UA" sz="1400" i="1" dirty="0">
                <a:effectLst/>
                <a:latin typeface="Times New Roman" panose="02020603050405020304" pitchFamily="18" charset="0"/>
                <a:ea typeface="Calibri" panose="020F0502020204030204" pitchFamily="34" charset="0"/>
                <a:cs typeface="Times New Roman" panose="02020603050405020304" pitchFamily="18" charset="0"/>
              </a:rPr>
              <a:t>Сума всіх грошових потоків становитиме 1 307 146 грн.</a:t>
            </a:r>
            <a:endParaRPr lang="uk-UA" sz="1400" i="1"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0215" algn="ctr">
              <a:lnSpc>
                <a:spcPct val="150000"/>
              </a:lnSpc>
              <a:spcAft>
                <a:spcPts val="800"/>
              </a:spcAft>
            </a:pPr>
            <a:r>
              <a:rPr lang="uk-UA" sz="1400" i="1" dirty="0">
                <a:effectLst/>
                <a:latin typeface="Times New Roman" panose="02020603050405020304" pitchFamily="18" charset="0"/>
                <a:ea typeface="Calibri" panose="020F0502020204030204" pitchFamily="34" charset="0"/>
                <a:cs typeface="Times New Roman" panose="02020603050405020304" pitchFamily="18" charset="0"/>
              </a:rPr>
              <a:t>Чистий приведений дохід (NPV) = 1307146 – 402600 = 904546 грн (вигода від </a:t>
            </a:r>
            <a:r>
              <a:rPr lang="uk-UA" sz="1400" i="1" dirty="0" err="1">
                <a:effectLst/>
                <a:latin typeface="Times New Roman" panose="02020603050405020304" pitchFamily="18" charset="0"/>
                <a:ea typeface="Calibri" panose="020F0502020204030204" pitchFamily="34" charset="0"/>
                <a:cs typeface="Times New Roman" panose="02020603050405020304" pitchFamily="18" charset="0"/>
              </a:rPr>
              <a:t>проєкту</a:t>
            </a:r>
            <a:r>
              <a:rPr lang="uk-UA" sz="1400"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uk-UA" sz="14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Box 15">
            <a:extLst>
              <a:ext uri="{FF2B5EF4-FFF2-40B4-BE49-F238E27FC236}">
                <a16:creationId xmlns:a16="http://schemas.microsoft.com/office/drawing/2014/main" id="{C067D311-6734-416E-81EC-93FDDDDBC4C9}"/>
              </a:ext>
            </a:extLst>
          </p:cNvPr>
          <p:cNvSpPr txBox="1"/>
          <p:nvPr/>
        </p:nvSpPr>
        <p:spPr>
          <a:xfrm>
            <a:off x="1790701" y="4559393"/>
            <a:ext cx="8924924" cy="380938"/>
          </a:xfrm>
          <a:prstGeom prst="rect">
            <a:avLst/>
          </a:prstGeom>
          <a:noFill/>
        </p:spPr>
        <p:txBody>
          <a:bodyPr wrap="square">
            <a:spAutoFit/>
          </a:bodyPr>
          <a:lstStyle/>
          <a:p>
            <a:pPr marL="457200" indent="450215" algn="ctr">
              <a:lnSpc>
                <a:spcPct val="150000"/>
              </a:lnSpc>
              <a:spcAft>
                <a:spcPts val="800"/>
              </a:spcAft>
            </a:pPr>
            <a:r>
              <a:rPr lang="uk-UA" sz="1400" i="1" dirty="0">
                <a:effectLst/>
                <a:latin typeface="Times New Roman" panose="02020603050405020304" pitchFamily="18" charset="0"/>
                <a:ea typeface="Calibri" panose="020F0502020204030204" pitchFamily="34" charset="0"/>
                <a:cs typeface="Times New Roman" panose="02020603050405020304" pitchFamily="18" charset="0"/>
              </a:rPr>
              <a:t>Середній ГП за 4 роки = 326787 грн, інвестиції окупляться за 402600 / 326787 = 1,23 роки</a:t>
            </a:r>
            <a:endParaRPr lang="uk-UA" sz="14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14422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6EFC8D-1EFF-4B38-BFE3-32B31B06E3A8}"/>
              </a:ext>
            </a:extLst>
          </p:cNvPr>
          <p:cNvSpPr>
            <a:spLocks noGrp="1"/>
          </p:cNvSpPr>
          <p:nvPr>
            <p:ph type="title"/>
          </p:nvPr>
        </p:nvSpPr>
        <p:spPr>
          <a:xfrm>
            <a:off x="1562595" y="136525"/>
            <a:ext cx="10515600" cy="1511299"/>
          </a:xfrm>
        </p:spPr>
        <p:txBody>
          <a:bodyPr>
            <a:noAutofit/>
          </a:bodyPr>
          <a:lstStyle/>
          <a:p>
            <a:r>
              <a:rPr lang="uk-UA" b="1" dirty="0">
                <a:effectLst>
                  <a:outerShdw blurRad="38100" dist="38100" dir="2700000" algn="tl">
                    <a:srgbClr val="000000">
                      <a:alpha val="43137"/>
                    </a:srgbClr>
                  </a:outerShdw>
                </a:effectLst>
              </a:rPr>
              <a:t>Практичне значення отриманих результатів</a:t>
            </a:r>
            <a:endParaRPr lang="uk-UA" dirty="0"/>
          </a:p>
        </p:txBody>
      </p:sp>
      <p:sp>
        <p:nvSpPr>
          <p:cNvPr id="3" name="Объект 2">
            <a:extLst>
              <a:ext uri="{FF2B5EF4-FFF2-40B4-BE49-F238E27FC236}">
                <a16:creationId xmlns:a16="http://schemas.microsoft.com/office/drawing/2014/main" id="{38FA7313-B0C8-4F35-BA35-E89ED2747BC4}"/>
              </a:ext>
            </a:extLst>
          </p:cNvPr>
          <p:cNvSpPr>
            <a:spLocks noGrp="1"/>
          </p:cNvSpPr>
          <p:nvPr>
            <p:ph idx="1"/>
          </p:nvPr>
        </p:nvSpPr>
        <p:spPr>
          <a:xfrm>
            <a:off x="1562595" y="2085975"/>
            <a:ext cx="9876930" cy="3862387"/>
          </a:xfrm>
        </p:spPr>
        <p:txBody>
          <a:bodyPr>
            <a:normAutofit/>
          </a:bodyPr>
          <a:lstStyle/>
          <a:p>
            <a:pPr marL="0" indent="0" algn="just">
              <a:lnSpc>
                <a:spcPct val="150000"/>
              </a:lnSpc>
              <a:buNone/>
            </a:pPr>
            <a:r>
              <a:rPr lang="uk-UA" sz="2000" i="1" dirty="0"/>
              <a:t>	Практичне значення роботи полягає </a:t>
            </a:r>
            <a:r>
              <a:rPr lang="ru-RU" sz="2000" i="1" dirty="0"/>
              <a:t>в теоретико-методичному </a:t>
            </a:r>
            <a:r>
              <a:rPr lang="ru-RU" sz="2000" i="1" dirty="0" err="1"/>
              <a:t>узагальненні</a:t>
            </a:r>
            <a:r>
              <a:rPr lang="ru-RU" sz="2000" i="1" dirty="0"/>
              <a:t> та  </a:t>
            </a:r>
            <a:r>
              <a:rPr lang="uk-UA" sz="2000" i="1" dirty="0"/>
              <a:t>можливості впровадження запропонованих інструментів </a:t>
            </a:r>
            <a:r>
              <a:rPr lang="uk-UA" sz="2000" i="1" dirty="0" err="1"/>
              <a:t>проєктного</a:t>
            </a:r>
            <a:r>
              <a:rPr lang="uk-UA" sz="2000" i="1" dirty="0"/>
              <a:t> бізнес-планування на підприємствах, що працюють у сфері ремонту та обслуговування легкових автомобілів. Матеріали дослідження можуть бути корисні в освітньому процесі та при розробці бізнес-планів у галузі </a:t>
            </a:r>
            <a:r>
              <a:rPr lang="uk-UA" sz="2000" i="1" dirty="0" err="1"/>
              <a:t>автобізнесу</a:t>
            </a:r>
            <a:r>
              <a:rPr lang="uk-UA" sz="2000" i="1" dirty="0"/>
              <a:t>.</a:t>
            </a:r>
          </a:p>
        </p:txBody>
      </p:sp>
      <p:sp>
        <p:nvSpPr>
          <p:cNvPr id="4" name="Номер слайда 3">
            <a:extLst>
              <a:ext uri="{FF2B5EF4-FFF2-40B4-BE49-F238E27FC236}">
                <a16:creationId xmlns:a16="http://schemas.microsoft.com/office/drawing/2014/main" id="{7E4609D1-782C-495B-824B-544619D205BB}"/>
              </a:ext>
            </a:extLst>
          </p:cNvPr>
          <p:cNvSpPr>
            <a:spLocks noGrp="1"/>
          </p:cNvSpPr>
          <p:nvPr>
            <p:ph type="sldNum" sz="quarter" idx="12"/>
          </p:nvPr>
        </p:nvSpPr>
        <p:spPr/>
        <p:txBody>
          <a:bodyPr/>
          <a:lstStyle/>
          <a:p>
            <a:fld id="{4B7873BC-934F-46C8-9AA8-23CE239AC33B}" type="slidenum">
              <a:rPr lang="uk-UA" smtClean="0"/>
              <a:t>14</a:t>
            </a:fld>
            <a:endParaRPr lang="uk-UA"/>
          </a:p>
        </p:txBody>
      </p:sp>
    </p:spTree>
    <p:extLst>
      <p:ext uri="{BB962C8B-B14F-4D97-AF65-F5344CB8AC3E}">
        <p14:creationId xmlns:p14="http://schemas.microsoft.com/office/powerpoint/2010/main" val="3116143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8">
            <a:extLst>
              <a:ext uri="{FF2B5EF4-FFF2-40B4-BE49-F238E27FC236}">
                <a16:creationId xmlns:a16="http://schemas.microsoft.com/office/drawing/2014/main" id="{A10C2CF7-D07D-4222-8977-C17304DF4231}"/>
              </a:ext>
            </a:extLst>
          </p:cNvPr>
          <p:cNvSpPr>
            <a:spLocks noGrp="1"/>
          </p:cNvSpPr>
          <p:nvPr>
            <p:ph type="title"/>
          </p:nvPr>
        </p:nvSpPr>
        <p:spPr>
          <a:xfrm>
            <a:off x="1200645" y="3117851"/>
            <a:ext cx="10515600" cy="773112"/>
          </a:xfrm>
        </p:spPr>
        <p:txBody>
          <a:bodyPr>
            <a:noAutofit/>
          </a:bodyPr>
          <a:lstStyle/>
          <a:p>
            <a:pPr algn="ctr"/>
            <a:r>
              <a:rPr lang="uk-UA" sz="5400" b="1" spc="600" dirty="0">
                <a:effectLst>
                  <a:outerShdw blurRad="38100" dist="38100" dir="2700000" algn="tl">
                    <a:srgbClr val="000000">
                      <a:alpha val="43137"/>
                    </a:srgbClr>
                  </a:outerShdw>
                </a:effectLst>
              </a:rPr>
              <a:t>ДЯКУЮ ЗА УВАГУ!</a:t>
            </a:r>
            <a:endParaRPr lang="uk-UA" sz="5400" spc="600" dirty="0"/>
          </a:p>
        </p:txBody>
      </p:sp>
      <p:sp>
        <p:nvSpPr>
          <p:cNvPr id="2" name="Номер слайда 1">
            <a:extLst>
              <a:ext uri="{FF2B5EF4-FFF2-40B4-BE49-F238E27FC236}">
                <a16:creationId xmlns:a16="http://schemas.microsoft.com/office/drawing/2014/main" id="{6452F74D-5D05-409B-BC00-78E4483759E8}"/>
              </a:ext>
            </a:extLst>
          </p:cNvPr>
          <p:cNvSpPr>
            <a:spLocks noGrp="1"/>
          </p:cNvSpPr>
          <p:nvPr>
            <p:ph type="sldNum" sz="quarter" idx="12"/>
          </p:nvPr>
        </p:nvSpPr>
        <p:spPr/>
        <p:txBody>
          <a:bodyPr/>
          <a:lstStyle/>
          <a:p>
            <a:fld id="{4B7873BC-934F-46C8-9AA8-23CE239AC33B}" type="slidenum">
              <a:rPr lang="uk-UA" smtClean="0"/>
              <a:t>15</a:t>
            </a:fld>
            <a:endParaRPr lang="uk-UA"/>
          </a:p>
        </p:txBody>
      </p:sp>
    </p:spTree>
    <p:extLst>
      <p:ext uri="{BB962C8B-B14F-4D97-AF65-F5344CB8AC3E}">
        <p14:creationId xmlns:p14="http://schemas.microsoft.com/office/powerpoint/2010/main" val="1210738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796BA7-5108-4750-A7B4-EC8DE4F81FDE}"/>
              </a:ext>
            </a:extLst>
          </p:cNvPr>
          <p:cNvSpPr>
            <a:spLocks noGrp="1"/>
          </p:cNvSpPr>
          <p:nvPr>
            <p:ph type="title"/>
          </p:nvPr>
        </p:nvSpPr>
        <p:spPr/>
        <p:txBody>
          <a:bodyPr/>
          <a:lstStyle/>
          <a:p>
            <a:pPr algn="ctr"/>
            <a:r>
              <a:rPr lang="uk-UA" b="1" dirty="0">
                <a:solidFill>
                  <a:srgbClr val="4644CB"/>
                </a:solidFill>
                <a:effectLst>
                  <a:outerShdw blurRad="38100" dist="38100" dir="2700000" algn="tl">
                    <a:srgbClr val="000000">
                      <a:alpha val="43137"/>
                    </a:srgbClr>
                  </a:outerShdw>
                </a:effectLst>
              </a:rPr>
              <a:t>Актуальність теми дослідження</a:t>
            </a:r>
          </a:p>
        </p:txBody>
      </p:sp>
      <p:sp>
        <p:nvSpPr>
          <p:cNvPr id="3" name="Объект 2">
            <a:extLst>
              <a:ext uri="{FF2B5EF4-FFF2-40B4-BE49-F238E27FC236}">
                <a16:creationId xmlns:a16="http://schemas.microsoft.com/office/drawing/2014/main" id="{74F5F4E3-72CC-4573-A196-E6E9C71AB36D}"/>
              </a:ext>
            </a:extLst>
          </p:cNvPr>
          <p:cNvSpPr>
            <a:spLocks noGrp="1"/>
          </p:cNvSpPr>
          <p:nvPr>
            <p:ph idx="1"/>
          </p:nvPr>
        </p:nvSpPr>
        <p:spPr>
          <a:xfrm>
            <a:off x="1562595" y="1027114"/>
            <a:ext cx="10515600" cy="4921249"/>
          </a:xfrm>
        </p:spPr>
        <p:txBody>
          <a:bodyPr/>
          <a:lstStyle/>
          <a:p>
            <a:pPr marL="0" indent="0" algn="ctr">
              <a:buNone/>
            </a:pPr>
            <a:r>
              <a:rPr lang="uk-UA" sz="2800" b="1" dirty="0">
                <a:solidFill>
                  <a:srgbClr val="002060"/>
                </a:solidFill>
                <a:latin typeface="+mj-lt"/>
                <a:cs typeface="Times New Roman" panose="02020603050405020304" pitchFamily="18" charset="0"/>
              </a:rPr>
              <a:t>ґрунтується на наступних тезах:</a:t>
            </a:r>
            <a:endParaRPr lang="en-US" sz="2800" b="1" dirty="0">
              <a:solidFill>
                <a:srgbClr val="002060"/>
              </a:solidFill>
              <a:latin typeface="+mj-lt"/>
              <a:cs typeface="Times New Roman" panose="02020603050405020304" pitchFamily="18" charset="0"/>
            </a:endParaRPr>
          </a:p>
        </p:txBody>
      </p:sp>
      <p:graphicFrame>
        <p:nvGraphicFramePr>
          <p:cNvPr id="6" name="Схема 5">
            <a:extLst>
              <a:ext uri="{FF2B5EF4-FFF2-40B4-BE49-F238E27FC236}">
                <a16:creationId xmlns:a16="http://schemas.microsoft.com/office/drawing/2014/main" id="{E25D69E5-3F53-4C4E-A883-8AB779D71EE4}"/>
              </a:ext>
            </a:extLst>
          </p:cNvPr>
          <p:cNvGraphicFramePr/>
          <p:nvPr>
            <p:extLst>
              <p:ext uri="{D42A27DB-BD31-4B8C-83A1-F6EECF244321}">
                <p14:modId xmlns:p14="http://schemas.microsoft.com/office/powerpoint/2010/main" val="3449738353"/>
              </p:ext>
            </p:extLst>
          </p:nvPr>
        </p:nvGraphicFramePr>
        <p:xfrm>
          <a:off x="438150" y="1800224"/>
          <a:ext cx="11477625" cy="49212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омер слайда 3">
            <a:extLst>
              <a:ext uri="{FF2B5EF4-FFF2-40B4-BE49-F238E27FC236}">
                <a16:creationId xmlns:a16="http://schemas.microsoft.com/office/drawing/2014/main" id="{D338B659-694E-475C-A61A-D6B04E31DB20}"/>
              </a:ext>
            </a:extLst>
          </p:cNvPr>
          <p:cNvSpPr>
            <a:spLocks noGrp="1"/>
          </p:cNvSpPr>
          <p:nvPr>
            <p:ph type="sldNum" sz="quarter" idx="12"/>
          </p:nvPr>
        </p:nvSpPr>
        <p:spPr/>
        <p:txBody>
          <a:bodyPr/>
          <a:lstStyle/>
          <a:p>
            <a:fld id="{4B7873BC-934F-46C8-9AA8-23CE239AC33B}" type="slidenum">
              <a:rPr lang="uk-UA" smtClean="0"/>
              <a:t>2</a:t>
            </a:fld>
            <a:endParaRPr lang="uk-UA"/>
          </a:p>
        </p:txBody>
      </p:sp>
    </p:spTree>
    <p:extLst>
      <p:ext uri="{BB962C8B-B14F-4D97-AF65-F5344CB8AC3E}">
        <p14:creationId xmlns:p14="http://schemas.microsoft.com/office/powerpoint/2010/main" val="3874401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6EFC8D-1EFF-4B38-BFE3-32B31B06E3A8}"/>
              </a:ext>
            </a:extLst>
          </p:cNvPr>
          <p:cNvSpPr>
            <a:spLocks noGrp="1"/>
          </p:cNvSpPr>
          <p:nvPr>
            <p:ph type="title"/>
          </p:nvPr>
        </p:nvSpPr>
        <p:spPr/>
        <p:txBody>
          <a:bodyPr/>
          <a:lstStyle/>
          <a:p>
            <a:r>
              <a:rPr lang="uk-UA" b="1" dirty="0">
                <a:effectLst>
                  <a:outerShdw blurRad="38100" dist="38100" dir="2700000" algn="tl">
                    <a:srgbClr val="000000">
                      <a:alpha val="43137"/>
                    </a:srgbClr>
                  </a:outerShdw>
                </a:effectLst>
              </a:rPr>
              <a:t>Мета, об’єкт та предмет дослідження</a:t>
            </a:r>
          </a:p>
        </p:txBody>
      </p:sp>
      <p:graphicFrame>
        <p:nvGraphicFramePr>
          <p:cNvPr id="4" name="Объект 3">
            <a:extLst>
              <a:ext uri="{FF2B5EF4-FFF2-40B4-BE49-F238E27FC236}">
                <a16:creationId xmlns:a16="http://schemas.microsoft.com/office/drawing/2014/main" id="{BD9D35F8-B5D5-46F6-8A49-1EFEA3407E35}"/>
              </a:ext>
            </a:extLst>
          </p:cNvPr>
          <p:cNvGraphicFramePr>
            <a:graphicFrameLocks noGrp="1"/>
          </p:cNvGraphicFramePr>
          <p:nvPr>
            <p:ph idx="1"/>
            <p:extLst>
              <p:ext uri="{D42A27DB-BD31-4B8C-83A1-F6EECF244321}">
                <p14:modId xmlns:p14="http://schemas.microsoft.com/office/powerpoint/2010/main" val="2653952183"/>
              </p:ext>
            </p:extLst>
          </p:nvPr>
        </p:nvGraphicFramePr>
        <p:xfrm>
          <a:off x="1562595" y="1246909"/>
          <a:ext cx="10515600" cy="47014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Номер слайда 2">
            <a:extLst>
              <a:ext uri="{FF2B5EF4-FFF2-40B4-BE49-F238E27FC236}">
                <a16:creationId xmlns:a16="http://schemas.microsoft.com/office/drawing/2014/main" id="{C7A04D22-9DE7-4E7B-9C4E-D6FF9F100E6A}"/>
              </a:ext>
            </a:extLst>
          </p:cNvPr>
          <p:cNvSpPr>
            <a:spLocks noGrp="1"/>
          </p:cNvSpPr>
          <p:nvPr>
            <p:ph type="sldNum" sz="quarter" idx="12"/>
          </p:nvPr>
        </p:nvSpPr>
        <p:spPr/>
        <p:txBody>
          <a:bodyPr/>
          <a:lstStyle/>
          <a:p>
            <a:fld id="{4B7873BC-934F-46C8-9AA8-23CE239AC33B}" type="slidenum">
              <a:rPr lang="uk-UA" smtClean="0"/>
              <a:t>3</a:t>
            </a:fld>
            <a:endParaRPr lang="uk-UA"/>
          </a:p>
        </p:txBody>
      </p:sp>
    </p:spTree>
    <p:extLst>
      <p:ext uri="{BB962C8B-B14F-4D97-AF65-F5344CB8AC3E}">
        <p14:creationId xmlns:p14="http://schemas.microsoft.com/office/powerpoint/2010/main" val="2694690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6EFC8D-1EFF-4B38-BFE3-32B31B06E3A8}"/>
              </a:ext>
            </a:extLst>
          </p:cNvPr>
          <p:cNvSpPr>
            <a:spLocks noGrp="1"/>
          </p:cNvSpPr>
          <p:nvPr>
            <p:ph type="title"/>
          </p:nvPr>
        </p:nvSpPr>
        <p:spPr>
          <a:xfrm>
            <a:off x="1562595" y="136525"/>
            <a:ext cx="10515600" cy="1511299"/>
          </a:xfrm>
        </p:spPr>
        <p:txBody>
          <a:bodyPr>
            <a:noAutofit/>
          </a:bodyPr>
          <a:lstStyle/>
          <a:p>
            <a:r>
              <a:rPr lang="uk-UA" b="1" dirty="0">
                <a:effectLst>
                  <a:outerShdw blurRad="38100" dist="38100" dir="2700000" algn="tl">
                    <a:srgbClr val="000000">
                      <a:alpha val="43137"/>
                    </a:srgbClr>
                  </a:outerShdw>
                </a:effectLst>
              </a:rPr>
              <a:t>Завдання 1: </a:t>
            </a:r>
            <a:r>
              <a:rPr lang="ru-RU" b="1" dirty="0" err="1">
                <a:effectLst>
                  <a:outerShdw blurRad="38100" dist="38100" dir="2700000" algn="tl">
                    <a:srgbClr val="000000">
                      <a:alpha val="43137"/>
                    </a:srgbClr>
                  </a:outerShdw>
                </a:effectLst>
              </a:rPr>
              <a:t>розкрити</a:t>
            </a:r>
            <a:r>
              <a:rPr lang="ru-RU" b="1" dirty="0">
                <a:effectLst>
                  <a:outerShdw blurRad="38100" dist="38100" dir="2700000" algn="tl">
                    <a:srgbClr val="000000">
                      <a:alpha val="43137"/>
                    </a:srgbClr>
                  </a:outerShdw>
                </a:effectLst>
              </a:rPr>
              <a:t> </a:t>
            </a:r>
            <a:r>
              <a:rPr lang="ru-RU" b="1" dirty="0" err="1">
                <a:effectLst>
                  <a:outerShdw blurRad="38100" dist="38100" dir="2700000" algn="tl">
                    <a:srgbClr val="000000">
                      <a:alpha val="43137"/>
                    </a:srgbClr>
                  </a:outerShdw>
                </a:effectLst>
              </a:rPr>
              <a:t>поняття</a:t>
            </a:r>
            <a:r>
              <a:rPr lang="ru-RU" b="1" dirty="0">
                <a:effectLst>
                  <a:outerShdw blurRad="38100" dist="38100" dir="2700000" algn="tl">
                    <a:srgbClr val="000000">
                      <a:alpha val="43137"/>
                    </a:srgbClr>
                  </a:outerShdw>
                </a:effectLst>
              </a:rPr>
              <a:t> та </a:t>
            </a:r>
            <a:r>
              <a:rPr lang="ru-RU" b="1" dirty="0" err="1">
                <a:effectLst>
                  <a:outerShdw blurRad="38100" dist="38100" dir="2700000" algn="tl">
                    <a:srgbClr val="000000">
                      <a:alpha val="43137"/>
                    </a:srgbClr>
                  </a:outerShdw>
                </a:effectLst>
              </a:rPr>
              <a:t>визначити</a:t>
            </a:r>
            <a:r>
              <a:rPr lang="ru-RU" b="1" dirty="0">
                <a:effectLst>
                  <a:outerShdw blurRad="38100" dist="38100" dir="2700000" algn="tl">
                    <a:srgbClr val="000000">
                      <a:alpha val="43137"/>
                    </a:srgbClr>
                  </a:outerShdw>
                </a:effectLst>
              </a:rPr>
              <a:t> структуру </a:t>
            </a:r>
            <a:r>
              <a:rPr lang="ru-RU" b="1" dirty="0" err="1">
                <a:effectLst>
                  <a:outerShdw blurRad="38100" dist="38100" dir="2700000" algn="tl">
                    <a:srgbClr val="000000">
                      <a:alpha val="43137"/>
                    </a:srgbClr>
                  </a:outerShdw>
                </a:effectLst>
              </a:rPr>
              <a:t>бізнес</a:t>
            </a:r>
            <a:r>
              <a:rPr lang="ru-RU" b="1" dirty="0">
                <a:effectLst>
                  <a:outerShdw blurRad="38100" dist="38100" dir="2700000" algn="tl">
                    <a:srgbClr val="000000">
                      <a:alpha val="43137"/>
                    </a:srgbClr>
                  </a:outerShdw>
                </a:effectLst>
              </a:rPr>
              <a:t>-плану</a:t>
            </a:r>
            <a:endParaRPr lang="uk-UA" dirty="0"/>
          </a:p>
        </p:txBody>
      </p:sp>
      <p:graphicFrame>
        <p:nvGraphicFramePr>
          <p:cNvPr id="4" name="Объект 3">
            <a:extLst>
              <a:ext uri="{FF2B5EF4-FFF2-40B4-BE49-F238E27FC236}">
                <a16:creationId xmlns:a16="http://schemas.microsoft.com/office/drawing/2014/main" id="{BAC44E21-4384-4426-8B89-C7C4A7FB49D9}"/>
              </a:ext>
            </a:extLst>
          </p:cNvPr>
          <p:cNvGraphicFramePr>
            <a:graphicFrameLocks noGrp="1"/>
          </p:cNvGraphicFramePr>
          <p:nvPr>
            <p:ph idx="1"/>
            <p:extLst>
              <p:ext uri="{D42A27DB-BD31-4B8C-83A1-F6EECF244321}">
                <p14:modId xmlns:p14="http://schemas.microsoft.com/office/powerpoint/2010/main" val="1189158842"/>
              </p:ext>
            </p:extLst>
          </p:nvPr>
        </p:nvGraphicFramePr>
        <p:xfrm>
          <a:off x="1562595" y="2085975"/>
          <a:ext cx="10515600" cy="3862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Номер слайда 4">
            <a:extLst>
              <a:ext uri="{FF2B5EF4-FFF2-40B4-BE49-F238E27FC236}">
                <a16:creationId xmlns:a16="http://schemas.microsoft.com/office/drawing/2014/main" id="{783BFA97-B040-4BA9-ABE3-5CADC6FD27BA}"/>
              </a:ext>
            </a:extLst>
          </p:cNvPr>
          <p:cNvSpPr>
            <a:spLocks noGrp="1"/>
          </p:cNvSpPr>
          <p:nvPr>
            <p:ph type="sldNum" sz="quarter" idx="12"/>
          </p:nvPr>
        </p:nvSpPr>
        <p:spPr/>
        <p:txBody>
          <a:bodyPr/>
          <a:lstStyle/>
          <a:p>
            <a:fld id="{4B7873BC-934F-46C8-9AA8-23CE239AC33B}" type="slidenum">
              <a:rPr lang="uk-UA" smtClean="0"/>
              <a:t>4</a:t>
            </a:fld>
            <a:endParaRPr lang="uk-UA"/>
          </a:p>
        </p:txBody>
      </p:sp>
    </p:spTree>
    <p:extLst>
      <p:ext uri="{BB962C8B-B14F-4D97-AF65-F5344CB8AC3E}">
        <p14:creationId xmlns:p14="http://schemas.microsoft.com/office/powerpoint/2010/main" val="3703834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6EFC8D-1EFF-4B38-BFE3-32B31B06E3A8}"/>
              </a:ext>
            </a:extLst>
          </p:cNvPr>
          <p:cNvSpPr>
            <a:spLocks noGrp="1"/>
          </p:cNvSpPr>
          <p:nvPr>
            <p:ph type="title"/>
          </p:nvPr>
        </p:nvSpPr>
        <p:spPr>
          <a:xfrm>
            <a:off x="1562595" y="136525"/>
            <a:ext cx="10515600" cy="1511299"/>
          </a:xfrm>
        </p:spPr>
        <p:txBody>
          <a:bodyPr>
            <a:noAutofit/>
          </a:bodyPr>
          <a:lstStyle/>
          <a:p>
            <a:r>
              <a:rPr lang="uk-UA" b="1" dirty="0">
                <a:effectLst>
                  <a:outerShdw blurRad="38100" dist="38100" dir="2700000" algn="tl">
                    <a:srgbClr val="000000">
                      <a:alpha val="43137"/>
                    </a:srgbClr>
                  </a:outerShdw>
                </a:effectLst>
              </a:rPr>
              <a:t>Завдання 2: </a:t>
            </a:r>
            <a:r>
              <a:rPr lang="ru-RU" b="1" dirty="0" err="1">
                <a:effectLst>
                  <a:outerShdw blurRad="38100" dist="38100" dir="2700000" algn="tl">
                    <a:srgbClr val="000000">
                      <a:alpha val="43137"/>
                    </a:srgbClr>
                  </a:outerShdw>
                </a:effectLst>
              </a:rPr>
              <a:t>проаналізувати</a:t>
            </a:r>
            <a:r>
              <a:rPr lang="ru-RU" b="1" dirty="0">
                <a:effectLst>
                  <a:outerShdw blurRad="38100" dist="38100" dir="2700000" algn="tl">
                    <a:srgbClr val="000000">
                      <a:alpha val="43137"/>
                    </a:srgbClr>
                  </a:outerShdw>
                </a:effectLst>
              </a:rPr>
              <a:t> </a:t>
            </a:r>
            <a:r>
              <a:rPr lang="ru-RU" b="1" dirty="0" err="1">
                <a:effectLst>
                  <a:outerShdw blurRad="38100" dist="38100" dir="2700000" algn="tl">
                    <a:srgbClr val="000000">
                      <a:alpha val="43137"/>
                    </a:srgbClr>
                  </a:outerShdw>
                </a:effectLst>
              </a:rPr>
              <a:t>існуючі</a:t>
            </a:r>
            <a:r>
              <a:rPr lang="ru-RU" b="1" dirty="0">
                <a:effectLst>
                  <a:outerShdw blurRad="38100" dist="38100" dir="2700000" algn="tl">
                    <a:srgbClr val="000000">
                      <a:alpha val="43137"/>
                    </a:srgbClr>
                  </a:outerShdw>
                </a:effectLst>
              </a:rPr>
              <a:t> методики </a:t>
            </a:r>
            <a:r>
              <a:rPr lang="ru-RU" b="1" dirty="0" err="1">
                <a:effectLst>
                  <a:outerShdw blurRad="38100" dist="38100" dir="2700000" algn="tl">
                    <a:srgbClr val="000000">
                      <a:alpha val="43137"/>
                    </a:srgbClr>
                  </a:outerShdw>
                </a:effectLst>
              </a:rPr>
              <a:t>бізнес-планування</a:t>
            </a:r>
            <a:endParaRPr lang="uk-UA" dirty="0"/>
          </a:p>
        </p:txBody>
      </p:sp>
      <p:graphicFrame>
        <p:nvGraphicFramePr>
          <p:cNvPr id="4" name="Объект 3">
            <a:extLst>
              <a:ext uri="{FF2B5EF4-FFF2-40B4-BE49-F238E27FC236}">
                <a16:creationId xmlns:a16="http://schemas.microsoft.com/office/drawing/2014/main" id="{B055EAAB-CCD8-4107-A758-CC54ECA2600A}"/>
              </a:ext>
            </a:extLst>
          </p:cNvPr>
          <p:cNvGraphicFramePr>
            <a:graphicFrameLocks noGrp="1"/>
          </p:cNvGraphicFramePr>
          <p:nvPr>
            <p:ph idx="1"/>
            <p:extLst>
              <p:ext uri="{D42A27DB-BD31-4B8C-83A1-F6EECF244321}">
                <p14:modId xmlns:p14="http://schemas.microsoft.com/office/powerpoint/2010/main" val="3511151238"/>
              </p:ext>
            </p:extLst>
          </p:nvPr>
        </p:nvGraphicFramePr>
        <p:xfrm>
          <a:off x="523875" y="1543051"/>
          <a:ext cx="11468100" cy="2600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Номер слайда 4">
            <a:extLst>
              <a:ext uri="{FF2B5EF4-FFF2-40B4-BE49-F238E27FC236}">
                <a16:creationId xmlns:a16="http://schemas.microsoft.com/office/drawing/2014/main" id="{EE3A96F9-8733-4C36-ABF7-2B77342C77BA}"/>
              </a:ext>
            </a:extLst>
          </p:cNvPr>
          <p:cNvSpPr>
            <a:spLocks noGrp="1"/>
          </p:cNvSpPr>
          <p:nvPr>
            <p:ph type="sldNum" sz="quarter" idx="12"/>
          </p:nvPr>
        </p:nvSpPr>
        <p:spPr/>
        <p:txBody>
          <a:bodyPr/>
          <a:lstStyle/>
          <a:p>
            <a:fld id="{4B7873BC-934F-46C8-9AA8-23CE239AC33B}" type="slidenum">
              <a:rPr lang="uk-UA" smtClean="0"/>
              <a:t>5</a:t>
            </a:fld>
            <a:endParaRPr lang="uk-UA"/>
          </a:p>
        </p:txBody>
      </p:sp>
      <p:graphicFrame>
        <p:nvGraphicFramePr>
          <p:cNvPr id="9" name="Таблица 8">
            <a:extLst>
              <a:ext uri="{FF2B5EF4-FFF2-40B4-BE49-F238E27FC236}">
                <a16:creationId xmlns:a16="http://schemas.microsoft.com/office/drawing/2014/main" id="{B1DDAE59-175C-4ABA-84E0-5BC1A963C7F8}"/>
              </a:ext>
            </a:extLst>
          </p:cNvPr>
          <p:cNvGraphicFramePr>
            <a:graphicFrameLocks noGrp="1"/>
          </p:cNvGraphicFramePr>
          <p:nvPr>
            <p:extLst>
              <p:ext uri="{D42A27DB-BD31-4B8C-83A1-F6EECF244321}">
                <p14:modId xmlns:p14="http://schemas.microsoft.com/office/powerpoint/2010/main" val="2936234884"/>
              </p:ext>
            </p:extLst>
          </p:nvPr>
        </p:nvGraphicFramePr>
        <p:xfrm>
          <a:off x="1657350" y="4655058"/>
          <a:ext cx="8858249" cy="2048279"/>
        </p:xfrm>
        <a:graphic>
          <a:graphicData uri="http://schemas.openxmlformats.org/drawingml/2006/table">
            <a:tbl>
              <a:tblPr firstRow="1" firstCol="1" bandRow="1">
                <a:tableStyleId>{5C22544A-7EE6-4342-B048-85BDC9FD1C3A}</a:tableStyleId>
              </a:tblPr>
              <a:tblGrid>
                <a:gridCol w="2531716">
                  <a:extLst>
                    <a:ext uri="{9D8B030D-6E8A-4147-A177-3AD203B41FA5}">
                      <a16:colId xmlns:a16="http://schemas.microsoft.com/office/drawing/2014/main" val="3846254794"/>
                    </a:ext>
                  </a:extLst>
                </a:gridCol>
                <a:gridCol w="1263099">
                  <a:extLst>
                    <a:ext uri="{9D8B030D-6E8A-4147-A177-3AD203B41FA5}">
                      <a16:colId xmlns:a16="http://schemas.microsoft.com/office/drawing/2014/main" val="1837129634"/>
                    </a:ext>
                  </a:extLst>
                </a:gridCol>
                <a:gridCol w="1249300">
                  <a:extLst>
                    <a:ext uri="{9D8B030D-6E8A-4147-A177-3AD203B41FA5}">
                      <a16:colId xmlns:a16="http://schemas.microsoft.com/office/drawing/2014/main" val="3515133557"/>
                    </a:ext>
                  </a:extLst>
                </a:gridCol>
                <a:gridCol w="1241940">
                  <a:extLst>
                    <a:ext uri="{9D8B030D-6E8A-4147-A177-3AD203B41FA5}">
                      <a16:colId xmlns:a16="http://schemas.microsoft.com/office/drawing/2014/main" val="2322440346"/>
                    </a:ext>
                  </a:extLst>
                </a:gridCol>
                <a:gridCol w="1139824">
                  <a:extLst>
                    <a:ext uri="{9D8B030D-6E8A-4147-A177-3AD203B41FA5}">
                      <a16:colId xmlns:a16="http://schemas.microsoft.com/office/drawing/2014/main" val="509761855"/>
                    </a:ext>
                  </a:extLst>
                </a:gridCol>
                <a:gridCol w="1432370">
                  <a:extLst>
                    <a:ext uri="{9D8B030D-6E8A-4147-A177-3AD203B41FA5}">
                      <a16:colId xmlns:a16="http://schemas.microsoft.com/office/drawing/2014/main" val="3483352210"/>
                    </a:ext>
                  </a:extLst>
                </a:gridCol>
              </a:tblGrid>
              <a:tr h="364640">
                <a:tc>
                  <a:txBody>
                    <a:bodyPr/>
                    <a:lstStyle/>
                    <a:p>
                      <a:pPr algn="ctr">
                        <a:lnSpc>
                          <a:spcPct val="107000"/>
                        </a:lnSpc>
                        <a:spcAft>
                          <a:spcPts val="800"/>
                        </a:spcAft>
                        <a:tabLst>
                          <a:tab pos="923925" algn="l"/>
                        </a:tabLst>
                      </a:pPr>
                      <a:r>
                        <a:rPr lang="uk-UA" sz="1200" dirty="0">
                          <a:effectLst/>
                        </a:rPr>
                        <a:t>Основні розділи/методика</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tabLst>
                          <a:tab pos="923925" algn="l"/>
                        </a:tabLst>
                      </a:pPr>
                      <a:r>
                        <a:rPr lang="uk-UA" sz="1200">
                          <a:effectLst/>
                        </a:rPr>
                        <a:t>UNIDO</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tabLst>
                          <a:tab pos="923925" algn="l"/>
                        </a:tabLst>
                      </a:pPr>
                      <a:r>
                        <a:rPr lang="uk-UA" sz="1200">
                          <a:effectLst/>
                        </a:rPr>
                        <a:t>TACIS</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tabLst>
                          <a:tab pos="923925" algn="l"/>
                        </a:tabLst>
                      </a:pPr>
                      <a:r>
                        <a:rPr lang="uk-UA" sz="1200">
                          <a:effectLst/>
                        </a:rPr>
                        <a:t>EBRD</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tabLst>
                          <a:tab pos="923925" algn="l"/>
                        </a:tabLst>
                      </a:pPr>
                      <a:r>
                        <a:rPr lang="uk-UA" sz="1200">
                          <a:effectLst/>
                        </a:rPr>
                        <a:t>KPMG</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tabLst>
                          <a:tab pos="923925" algn="l"/>
                        </a:tabLst>
                      </a:pPr>
                      <a:r>
                        <a:rPr lang="uk-UA" sz="1200">
                          <a:effectLst/>
                        </a:rPr>
                        <a:t>Вітчизняна</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06882334"/>
                  </a:ext>
                </a:extLst>
              </a:tr>
              <a:tr h="178207">
                <a:tc>
                  <a:txBody>
                    <a:bodyPr/>
                    <a:lstStyle/>
                    <a:p>
                      <a:pPr algn="just">
                        <a:lnSpc>
                          <a:spcPct val="107000"/>
                        </a:lnSpc>
                        <a:spcAft>
                          <a:spcPts val="800"/>
                        </a:spcAft>
                        <a:tabLst>
                          <a:tab pos="923925" algn="l"/>
                        </a:tabLst>
                      </a:pPr>
                      <a:r>
                        <a:rPr lang="uk-UA" sz="1200" dirty="0">
                          <a:effectLst/>
                        </a:rPr>
                        <a:t>Резюме</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6144341"/>
                  </a:ext>
                </a:extLst>
              </a:tr>
              <a:tr h="178207">
                <a:tc>
                  <a:txBody>
                    <a:bodyPr/>
                    <a:lstStyle/>
                    <a:p>
                      <a:pPr algn="just">
                        <a:lnSpc>
                          <a:spcPct val="107000"/>
                        </a:lnSpc>
                        <a:spcAft>
                          <a:spcPts val="800"/>
                        </a:spcAft>
                        <a:tabLst>
                          <a:tab pos="923925" algn="l"/>
                        </a:tabLst>
                      </a:pPr>
                      <a:r>
                        <a:rPr lang="uk-UA" sz="1200">
                          <a:effectLst/>
                        </a:rPr>
                        <a:t>Опис підприємства</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83922502"/>
                  </a:ext>
                </a:extLst>
              </a:tr>
              <a:tr h="178207">
                <a:tc>
                  <a:txBody>
                    <a:bodyPr/>
                    <a:lstStyle/>
                    <a:p>
                      <a:pPr algn="just">
                        <a:lnSpc>
                          <a:spcPct val="107000"/>
                        </a:lnSpc>
                        <a:spcAft>
                          <a:spcPts val="800"/>
                        </a:spcAft>
                        <a:tabLst>
                          <a:tab pos="923925" algn="l"/>
                        </a:tabLst>
                      </a:pPr>
                      <a:r>
                        <a:rPr lang="uk-UA" sz="1200" dirty="0">
                          <a:effectLst/>
                        </a:rPr>
                        <a:t>Аналіз ринку</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5718551"/>
                  </a:ext>
                </a:extLst>
              </a:tr>
              <a:tr h="178207">
                <a:tc>
                  <a:txBody>
                    <a:bodyPr/>
                    <a:lstStyle/>
                    <a:p>
                      <a:pPr algn="just">
                        <a:lnSpc>
                          <a:spcPct val="107000"/>
                        </a:lnSpc>
                        <a:spcAft>
                          <a:spcPts val="800"/>
                        </a:spcAft>
                        <a:tabLst>
                          <a:tab pos="923925" algn="l"/>
                        </a:tabLst>
                      </a:pPr>
                      <a:r>
                        <a:rPr lang="uk-UA" sz="1200">
                          <a:effectLst/>
                        </a:rPr>
                        <a:t>Маркетинговий план</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71914572"/>
                  </a:ext>
                </a:extLst>
              </a:tr>
              <a:tr h="178207">
                <a:tc>
                  <a:txBody>
                    <a:bodyPr/>
                    <a:lstStyle/>
                    <a:p>
                      <a:pPr algn="just">
                        <a:lnSpc>
                          <a:spcPct val="107000"/>
                        </a:lnSpc>
                        <a:spcAft>
                          <a:spcPts val="800"/>
                        </a:spcAft>
                        <a:tabLst>
                          <a:tab pos="923925" algn="l"/>
                        </a:tabLst>
                      </a:pPr>
                      <a:r>
                        <a:rPr lang="uk-UA" sz="1200">
                          <a:effectLst/>
                        </a:rPr>
                        <a:t>Виробничий план</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0781980"/>
                  </a:ext>
                </a:extLst>
              </a:tr>
              <a:tr h="178207">
                <a:tc>
                  <a:txBody>
                    <a:bodyPr/>
                    <a:lstStyle/>
                    <a:p>
                      <a:pPr algn="just">
                        <a:lnSpc>
                          <a:spcPct val="107000"/>
                        </a:lnSpc>
                        <a:spcAft>
                          <a:spcPts val="800"/>
                        </a:spcAft>
                        <a:tabLst>
                          <a:tab pos="923925" algn="l"/>
                        </a:tabLst>
                      </a:pPr>
                      <a:r>
                        <a:rPr lang="uk-UA" sz="1200">
                          <a:effectLst/>
                        </a:rPr>
                        <a:t>Організаційний план</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7463298"/>
                  </a:ext>
                </a:extLst>
              </a:tr>
              <a:tr h="178207">
                <a:tc>
                  <a:txBody>
                    <a:bodyPr/>
                    <a:lstStyle/>
                    <a:p>
                      <a:pPr algn="just">
                        <a:lnSpc>
                          <a:spcPct val="107000"/>
                        </a:lnSpc>
                        <a:spcAft>
                          <a:spcPts val="800"/>
                        </a:spcAft>
                        <a:tabLst>
                          <a:tab pos="923925" algn="l"/>
                        </a:tabLst>
                      </a:pPr>
                      <a:r>
                        <a:rPr lang="uk-UA" sz="1200">
                          <a:effectLst/>
                        </a:rPr>
                        <a:t>Фінансовий план</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34168790"/>
                  </a:ext>
                </a:extLst>
              </a:tr>
              <a:tr h="178207">
                <a:tc>
                  <a:txBody>
                    <a:bodyPr/>
                    <a:lstStyle/>
                    <a:p>
                      <a:pPr algn="just">
                        <a:lnSpc>
                          <a:spcPct val="107000"/>
                        </a:lnSpc>
                        <a:spcAft>
                          <a:spcPts val="800"/>
                        </a:spcAft>
                        <a:tabLst>
                          <a:tab pos="923925" algn="l"/>
                        </a:tabLst>
                      </a:pPr>
                      <a:r>
                        <a:rPr lang="uk-UA" sz="1200">
                          <a:effectLst/>
                        </a:rPr>
                        <a:t>Оцінка ризиків</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так</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39924386"/>
                  </a:ext>
                </a:extLst>
              </a:tr>
              <a:tr h="178207">
                <a:tc>
                  <a:txBody>
                    <a:bodyPr/>
                    <a:lstStyle/>
                    <a:p>
                      <a:pPr algn="just">
                        <a:lnSpc>
                          <a:spcPct val="107000"/>
                        </a:lnSpc>
                        <a:spcAft>
                          <a:spcPts val="800"/>
                        </a:spcAft>
                        <a:tabLst>
                          <a:tab pos="923925" algn="l"/>
                        </a:tabLst>
                      </a:pPr>
                      <a:r>
                        <a:rPr lang="uk-UA" sz="1200">
                          <a:effectLst/>
                        </a:rPr>
                        <a:t>Додатки</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Може бути</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Може бути</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Може бути</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a:effectLst/>
                        </a:rPr>
                        <a:t>Може бути</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923925" algn="l"/>
                        </a:tabLst>
                      </a:pPr>
                      <a:r>
                        <a:rPr lang="uk-UA" sz="1200" dirty="0">
                          <a:effectLst/>
                        </a:rPr>
                        <a:t>Може бути</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82215714"/>
                  </a:ext>
                </a:extLst>
              </a:tr>
            </a:tbl>
          </a:graphicData>
        </a:graphic>
      </p:graphicFrame>
      <p:sp>
        <p:nvSpPr>
          <p:cNvPr id="11" name="TextBox 10">
            <a:extLst>
              <a:ext uri="{FF2B5EF4-FFF2-40B4-BE49-F238E27FC236}">
                <a16:creationId xmlns:a16="http://schemas.microsoft.com/office/drawing/2014/main" id="{F5C6C20F-962F-4884-B4ED-2981EC7E15D6}"/>
              </a:ext>
            </a:extLst>
          </p:cNvPr>
          <p:cNvSpPr txBox="1"/>
          <p:nvPr/>
        </p:nvSpPr>
        <p:spPr>
          <a:xfrm>
            <a:off x="2228852" y="4285726"/>
            <a:ext cx="8858248" cy="369332"/>
          </a:xfrm>
          <a:prstGeom prst="rect">
            <a:avLst/>
          </a:prstGeom>
          <a:noFill/>
        </p:spPr>
        <p:txBody>
          <a:bodyPr wrap="square">
            <a:spAutoFit/>
          </a:bodyPr>
          <a:lstStyle/>
          <a:p>
            <a:r>
              <a:rPr lang="ru-RU" dirty="0"/>
              <a:t>Структура </a:t>
            </a:r>
            <a:r>
              <a:rPr lang="ru-RU" dirty="0" err="1"/>
              <a:t>бізнес</a:t>
            </a:r>
            <a:r>
              <a:rPr lang="ru-RU" dirty="0"/>
              <a:t>-плану </a:t>
            </a:r>
            <a:r>
              <a:rPr lang="ru-RU" dirty="0" err="1"/>
              <a:t>згідно</a:t>
            </a:r>
            <a:r>
              <a:rPr lang="ru-RU" dirty="0"/>
              <a:t> з </a:t>
            </a:r>
            <a:r>
              <a:rPr lang="ru-RU" dirty="0" err="1"/>
              <a:t>міжнародними</a:t>
            </a:r>
            <a:r>
              <a:rPr lang="ru-RU" dirty="0"/>
              <a:t> і </a:t>
            </a:r>
            <a:r>
              <a:rPr lang="ru-RU" dirty="0" err="1"/>
              <a:t>вітчизняними</a:t>
            </a:r>
            <a:r>
              <a:rPr lang="ru-RU" dirty="0"/>
              <a:t> стандартами</a:t>
            </a:r>
            <a:endParaRPr lang="uk-UA" dirty="0"/>
          </a:p>
        </p:txBody>
      </p:sp>
    </p:spTree>
    <p:extLst>
      <p:ext uri="{BB962C8B-B14F-4D97-AF65-F5344CB8AC3E}">
        <p14:creationId xmlns:p14="http://schemas.microsoft.com/office/powerpoint/2010/main" val="43466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6EFC8D-1EFF-4B38-BFE3-32B31B06E3A8}"/>
              </a:ext>
            </a:extLst>
          </p:cNvPr>
          <p:cNvSpPr>
            <a:spLocks noGrp="1"/>
          </p:cNvSpPr>
          <p:nvPr>
            <p:ph type="title"/>
          </p:nvPr>
        </p:nvSpPr>
        <p:spPr>
          <a:xfrm>
            <a:off x="1562595" y="136525"/>
            <a:ext cx="10515600" cy="1511299"/>
          </a:xfrm>
        </p:spPr>
        <p:txBody>
          <a:bodyPr>
            <a:noAutofit/>
          </a:bodyPr>
          <a:lstStyle/>
          <a:p>
            <a:r>
              <a:rPr lang="uk-UA" b="1" dirty="0">
                <a:effectLst>
                  <a:outerShdw blurRad="38100" dist="38100" dir="2700000" algn="tl">
                    <a:srgbClr val="000000">
                      <a:alpha val="43137"/>
                    </a:srgbClr>
                  </a:outerShdw>
                </a:effectLst>
              </a:rPr>
              <a:t>Завдання 3: дослідити особливості бізнес-планування у сфері послуг</a:t>
            </a:r>
            <a:endParaRPr lang="uk-UA" dirty="0"/>
          </a:p>
        </p:txBody>
      </p:sp>
      <p:graphicFrame>
        <p:nvGraphicFramePr>
          <p:cNvPr id="4" name="Объект 3">
            <a:extLst>
              <a:ext uri="{FF2B5EF4-FFF2-40B4-BE49-F238E27FC236}">
                <a16:creationId xmlns:a16="http://schemas.microsoft.com/office/drawing/2014/main" id="{5CD5E5E6-4A71-4404-BB3B-45904AD14221}"/>
              </a:ext>
            </a:extLst>
          </p:cNvPr>
          <p:cNvGraphicFramePr>
            <a:graphicFrameLocks noGrp="1"/>
          </p:cNvGraphicFramePr>
          <p:nvPr>
            <p:ph idx="1"/>
            <p:extLst>
              <p:ext uri="{D42A27DB-BD31-4B8C-83A1-F6EECF244321}">
                <p14:modId xmlns:p14="http://schemas.microsoft.com/office/powerpoint/2010/main" val="385603965"/>
              </p:ext>
            </p:extLst>
          </p:nvPr>
        </p:nvGraphicFramePr>
        <p:xfrm>
          <a:off x="1562595" y="2085975"/>
          <a:ext cx="9791205" cy="3862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Номер слайда 4">
            <a:extLst>
              <a:ext uri="{FF2B5EF4-FFF2-40B4-BE49-F238E27FC236}">
                <a16:creationId xmlns:a16="http://schemas.microsoft.com/office/drawing/2014/main" id="{459AACBC-7F7E-4091-8333-09406BB19507}"/>
              </a:ext>
            </a:extLst>
          </p:cNvPr>
          <p:cNvSpPr>
            <a:spLocks noGrp="1"/>
          </p:cNvSpPr>
          <p:nvPr>
            <p:ph type="sldNum" sz="quarter" idx="12"/>
          </p:nvPr>
        </p:nvSpPr>
        <p:spPr/>
        <p:txBody>
          <a:bodyPr/>
          <a:lstStyle/>
          <a:p>
            <a:fld id="{4B7873BC-934F-46C8-9AA8-23CE239AC33B}" type="slidenum">
              <a:rPr lang="uk-UA" smtClean="0"/>
              <a:t>6</a:t>
            </a:fld>
            <a:endParaRPr lang="uk-UA"/>
          </a:p>
        </p:txBody>
      </p:sp>
    </p:spTree>
    <p:extLst>
      <p:ext uri="{BB962C8B-B14F-4D97-AF65-F5344CB8AC3E}">
        <p14:creationId xmlns:p14="http://schemas.microsoft.com/office/powerpoint/2010/main" val="538769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6EFC8D-1EFF-4B38-BFE3-32B31B06E3A8}"/>
              </a:ext>
            </a:extLst>
          </p:cNvPr>
          <p:cNvSpPr>
            <a:spLocks noGrp="1"/>
          </p:cNvSpPr>
          <p:nvPr>
            <p:ph type="title"/>
          </p:nvPr>
        </p:nvSpPr>
        <p:spPr>
          <a:xfrm>
            <a:off x="1562595" y="136525"/>
            <a:ext cx="10515600" cy="1511299"/>
          </a:xfrm>
        </p:spPr>
        <p:txBody>
          <a:bodyPr>
            <a:noAutofit/>
          </a:bodyPr>
          <a:lstStyle/>
          <a:p>
            <a:r>
              <a:rPr lang="uk-UA" b="1" dirty="0">
                <a:effectLst>
                  <a:outerShdw blurRad="38100" dist="38100" dir="2700000" algn="tl">
                    <a:srgbClr val="000000">
                      <a:alpha val="43137"/>
                    </a:srgbClr>
                  </a:outerShdw>
                </a:effectLst>
              </a:rPr>
              <a:t>Завдання 4: надати організаційно-економічну характеристику автосервісу</a:t>
            </a:r>
            <a:endParaRPr lang="uk-UA" dirty="0"/>
          </a:p>
        </p:txBody>
      </p:sp>
      <p:sp>
        <p:nvSpPr>
          <p:cNvPr id="3" name="Объект 2">
            <a:extLst>
              <a:ext uri="{FF2B5EF4-FFF2-40B4-BE49-F238E27FC236}">
                <a16:creationId xmlns:a16="http://schemas.microsoft.com/office/drawing/2014/main" id="{38FA7313-B0C8-4F35-BA35-E89ED2747BC4}"/>
              </a:ext>
            </a:extLst>
          </p:cNvPr>
          <p:cNvSpPr>
            <a:spLocks noGrp="1"/>
          </p:cNvSpPr>
          <p:nvPr>
            <p:ph idx="1"/>
          </p:nvPr>
        </p:nvSpPr>
        <p:spPr>
          <a:xfrm>
            <a:off x="1114426" y="1647824"/>
            <a:ext cx="5200649" cy="5073651"/>
          </a:xfrm>
        </p:spPr>
        <p:txBody>
          <a:bodyPr>
            <a:noAutofit/>
          </a:bodyPr>
          <a:lstStyle/>
          <a:p>
            <a:pPr marL="0" indent="0">
              <a:buNone/>
            </a:pPr>
            <a:r>
              <a:rPr lang="uk-UA" sz="1800" i="1" dirty="0"/>
              <a:t>	</a:t>
            </a:r>
            <a:r>
              <a:rPr lang="uk-UA" sz="1800" b="1" i="1" dirty="0"/>
              <a:t>Надано організаційно-економічну характеристику автосервісу. Запропоновано впровадження апаратних послуг на основі сучасних технологій для зменшення залежності від персоналу. Додатковим рішенням може стати залучення субпідрядників для виконання ремонтів і обслуговування.</a:t>
            </a:r>
          </a:p>
          <a:p>
            <a:pPr marL="0" indent="0">
              <a:buNone/>
            </a:pPr>
            <a:r>
              <a:rPr lang="uk-UA" sz="1800" i="1" dirty="0"/>
              <a:t>	Аналіз фінансово-економічних показників автосервісу «АВТОСВІТ» показав позитивну динаміку у 2023 році, а саме зростання доходів та прибутку, але у 2024 році виявлено зниження рентабельності через зменшення </a:t>
            </a:r>
            <a:r>
              <a:rPr lang="uk-UA" sz="1800" i="1" dirty="0" err="1"/>
              <a:t>клієнтопотоку</a:t>
            </a:r>
            <a:r>
              <a:rPr lang="uk-UA" sz="1800" i="1" dirty="0"/>
              <a:t> та зростання постійних витрат, що вимагає впровадження заходів для стабілізації. До таких заходів належать автоматизація процесів, використання сучасного обладнання, розширення спектра послуг та залучення субпідрядників, що дозволить зменшити залежність бізнесу від персоналу. </a:t>
            </a:r>
          </a:p>
        </p:txBody>
      </p:sp>
      <p:sp>
        <p:nvSpPr>
          <p:cNvPr id="4" name="Номер слайда 3">
            <a:extLst>
              <a:ext uri="{FF2B5EF4-FFF2-40B4-BE49-F238E27FC236}">
                <a16:creationId xmlns:a16="http://schemas.microsoft.com/office/drawing/2014/main" id="{9C9C9060-971F-4872-BE14-D9A563A248CB}"/>
              </a:ext>
            </a:extLst>
          </p:cNvPr>
          <p:cNvSpPr>
            <a:spLocks noGrp="1"/>
          </p:cNvSpPr>
          <p:nvPr>
            <p:ph type="sldNum" sz="quarter" idx="12"/>
          </p:nvPr>
        </p:nvSpPr>
        <p:spPr/>
        <p:txBody>
          <a:bodyPr/>
          <a:lstStyle/>
          <a:p>
            <a:fld id="{4B7873BC-934F-46C8-9AA8-23CE239AC33B}" type="slidenum">
              <a:rPr lang="uk-UA" smtClean="0"/>
              <a:t>7</a:t>
            </a:fld>
            <a:endParaRPr lang="uk-UA"/>
          </a:p>
        </p:txBody>
      </p:sp>
      <p:sp>
        <p:nvSpPr>
          <p:cNvPr id="8" name="TextBox 7">
            <a:extLst>
              <a:ext uri="{FF2B5EF4-FFF2-40B4-BE49-F238E27FC236}">
                <a16:creationId xmlns:a16="http://schemas.microsoft.com/office/drawing/2014/main" id="{F0359A4F-CA09-4320-BAEB-567CF8954826}"/>
              </a:ext>
            </a:extLst>
          </p:cNvPr>
          <p:cNvSpPr txBox="1"/>
          <p:nvPr/>
        </p:nvSpPr>
        <p:spPr>
          <a:xfrm>
            <a:off x="6553362" y="2225814"/>
            <a:ext cx="5086025" cy="307777"/>
          </a:xfrm>
          <a:prstGeom prst="rect">
            <a:avLst/>
          </a:prstGeom>
          <a:noFill/>
        </p:spPr>
        <p:txBody>
          <a:bodyPr wrap="square">
            <a:spAutoFit/>
          </a:bodyPr>
          <a:lstStyle/>
          <a:p>
            <a:pPr algn="ctr"/>
            <a:r>
              <a:rPr lang="uk-UA" sz="1400" b="1" dirty="0">
                <a:effectLst/>
                <a:latin typeface="Times New Roman" panose="02020603050405020304" pitchFamily="18" charset="0"/>
                <a:ea typeface="Calibri" panose="020F0502020204030204" pitchFamily="34" charset="0"/>
              </a:rPr>
              <a:t>Основні економічні показники діяльності автосервісу</a:t>
            </a:r>
            <a:endParaRPr lang="uk-UA" sz="1400" dirty="0"/>
          </a:p>
        </p:txBody>
      </p:sp>
      <p:graphicFrame>
        <p:nvGraphicFramePr>
          <p:cNvPr id="9" name="Таблица 8">
            <a:extLst>
              <a:ext uri="{FF2B5EF4-FFF2-40B4-BE49-F238E27FC236}">
                <a16:creationId xmlns:a16="http://schemas.microsoft.com/office/drawing/2014/main" id="{8C3C1269-FF57-456F-BB93-ECEC91748B95}"/>
              </a:ext>
            </a:extLst>
          </p:cNvPr>
          <p:cNvGraphicFramePr>
            <a:graphicFrameLocks noGrp="1"/>
          </p:cNvGraphicFramePr>
          <p:nvPr>
            <p:extLst>
              <p:ext uri="{D42A27DB-BD31-4B8C-83A1-F6EECF244321}">
                <p14:modId xmlns:p14="http://schemas.microsoft.com/office/powerpoint/2010/main" val="727999692"/>
              </p:ext>
            </p:extLst>
          </p:nvPr>
        </p:nvGraphicFramePr>
        <p:xfrm>
          <a:off x="6496050" y="2589699"/>
          <a:ext cx="5200650" cy="3710543"/>
        </p:xfrm>
        <a:graphic>
          <a:graphicData uri="http://schemas.openxmlformats.org/drawingml/2006/table">
            <a:tbl>
              <a:tblPr firstRow="1" firstCol="1" bandRow="1">
                <a:tableStyleId>{5C22544A-7EE6-4342-B048-85BDC9FD1C3A}</a:tableStyleId>
              </a:tblPr>
              <a:tblGrid>
                <a:gridCol w="1831057">
                  <a:extLst>
                    <a:ext uri="{9D8B030D-6E8A-4147-A177-3AD203B41FA5}">
                      <a16:colId xmlns:a16="http://schemas.microsoft.com/office/drawing/2014/main" val="3412868244"/>
                    </a:ext>
                  </a:extLst>
                </a:gridCol>
                <a:gridCol w="846233">
                  <a:extLst>
                    <a:ext uri="{9D8B030D-6E8A-4147-A177-3AD203B41FA5}">
                      <a16:colId xmlns:a16="http://schemas.microsoft.com/office/drawing/2014/main" val="2756807856"/>
                    </a:ext>
                  </a:extLst>
                </a:gridCol>
                <a:gridCol w="842020">
                  <a:extLst>
                    <a:ext uri="{9D8B030D-6E8A-4147-A177-3AD203B41FA5}">
                      <a16:colId xmlns:a16="http://schemas.microsoft.com/office/drawing/2014/main" val="1479909833"/>
                    </a:ext>
                  </a:extLst>
                </a:gridCol>
                <a:gridCol w="842020">
                  <a:extLst>
                    <a:ext uri="{9D8B030D-6E8A-4147-A177-3AD203B41FA5}">
                      <a16:colId xmlns:a16="http://schemas.microsoft.com/office/drawing/2014/main" val="3837264455"/>
                    </a:ext>
                  </a:extLst>
                </a:gridCol>
                <a:gridCol w="839320">
                  <a:extLst>
                    <a:ext uri="{9D8B030D-6E8A-4147-A177-3AD203B41FA5}">
                      <a16:colId xmlns:a16="http://schemas.microsoft.com/office/drawing/2014/main" val="1668014970"/>
                    </a:ext>
                  </a:extLst>
                </a:gridCol>
              </a:tblGrid>
              <a:tr h="616425">
                <a:tc>
                  <a:txBody>
                    <a:bodyPr/>
                    <a:lstStyle/>
                    <a:p>
                      <a:pPr algn="ctr">
                        <a:lnSpc>
                          <a:spcPct val="107000"/>
                        </a:lnSpc>
                        <a:spcAft>
                          <a:spcPts val="800"/>
                        </a:spcAft>
                      </a:pPr>
                      <a:r>
                        <a:rPr lang="uk-UA" sz="1200" dirty="0">
                          <a:effectLst/>
                        </a:rPr>
                        <a:t>Показник</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uk-UA" sz="1200">
                          <a:effectLst/>
                        </a:rPr>
                        <a:t>Одиниця виміру</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uk-UA" sz="1200">
                          <a:effectLst/>
                        </a:rPr>
                        <a:t>2022</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uk-UA" sz="1200">
                          <a:effectLst/>
                        </a:rPr>
                        <a:t>2023</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uk-UA" sz="1200">
                          <a:effectLst/>
                        </a:rPr>
                        <a:t>2024</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83310117"/>
                  </a:ext>
                </a:extLst>
              </a:tr>
              <a:tr h="301260">
                <a:tc>
                  <a:txBody>
                    <a:bodyPr/>
                    <a:lstStyle/>
                    <a:p>
                      <a:pPr>
                        <a:lnSpc>
                          <a:spcPct val="107000"/>
                        </a:lnSpc>
                        <a:spcAft>
                          <a:spcPts val="800"/>
                        </a:spcAft>
                      </a:pPr>
                      <a:r>
                        <a:rPr lang="uk-UA" sz="1200" dirty="0">
                          <a:solidFill>
                            <a:schemeClr val="tx1"/>
                          </a:solidFill>
                          <a:effectLst/>
                        </a:rPr>
                        <a:t>Дохід від послуг</a:t>
                      </a:r>
                      <a:endParaRPr lang="uk-UA"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D0D0F3"/>
                    </a:solidFill>
                  </a:tcPr>
                </a:tc>
                <a:tc>
                  <a:txBody>
                    <a:bodyPr/>
                    <a:lstStyle/>
                    <a:p>
                      <a:pPr algn="ctr">
                        <a:lnSpc>
                          <a:spcPct val="107000"/>
                        </a:lnSpc>
                        <a:spcAft>
                          <a:spcPts val="800"/>
                        </a:spcAft>
                      </a:pPr>
                      <a:r>
                        <a:rPr lang="uk-UA" sz="1200">
                          <a:effectLst/>
                        </a:rPr>
                        <a:t>тис. грн</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683</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2889</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2838</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2521236"/>
                  </a:ext>
                </a:extLst>
              </a:tr>
              <a:tr h="301260">
                <a:tc>
                  <a:txBody>
                    <a:bodyPr/>
                    <a:lstStyle/>
                    <a:p>
                      <a:pPr>
                        <a:lnSpc>
                          <a:spcPct val="107000"/>
                        </a:lnSpc>
                        <a:spcAft>
                          <a:spcPts val="800"/>
                        </a:spcAft>
                      </a:pPr>
                      <a:r>
                        <a:rPr lang="uk-UA" sz="1200" dirty="0">
                          <a:solidFill>
                            <a:schemeClr val="tx1"/>
                          </a:solidFill>
                          <a:effectLst/>
                        </a:rPr>
                        <a:t>Собівартість послуг</a:t>
                      </a:r>
                      <a:endParaRPr lang="uk-UA"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9E9F9"/>
                    </a:solidFill>
                  </a:tcPr>
                </a:tc>
                <a:tc>
                  <a:txBody>
                    <a:bodyPr/>
                    <a:lstStyle/>
                    <a:p>
                      <a:pPr algn="ctr">
                        <a:lnSpc>
                          <a:spcPct val="107000"/>
                        </a:lnSpc>
                        <a:spcAft>
                          <a:spcPts val="800"/>
                        </a:spcAft>
                      </a:pPr>
                      <a:r>
                        <a:rPr lang="uk-UA" sz="1200">
                          <a:effectLst/>
                        </a:rPr>
                        <a:t>тис. грн</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273</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1156</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1135</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05357720"/>
                  </a:ext>
                </a:extLst>
              </a:tr>
              <a:tr h="301260">
                <a:tc>
                  <a:txBody>
                    <a:bodyPr/>
                    <a:lstStyle/>
                    <a:p>
                      <a:pPr>
                        <a:lnSpc>
                          <a:spcPct val="107000"/>
                        </a:lnSpc>
                        <a:spcAft>
                          <a:spcPts val="800"/>
                        </a:spcAft>
                      </a:pPr>
                      <a:r>
                        <a:rPr lang="uk-UA" sz="1200" dirty="0">
                          <a:solidFill>
                            <a:schemeClr val="tx1"/>
                          </a:solidFill>
                          <a:effectLst/>
                        </a:rPr>
                        <a:t>Валовий прибуток</a:t>
                      </a:r>
                      <a:endParaRPr lang="uk-UA"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D0D0F3"/>
                    </a:solidFill>
                  </a:tcPr>
                </a:tc>
                <a:tc>
                  <a:txBody>
                    <a:bodyPr/>
                    <a:lstStyle/>
                    <a:p>
                      <a:pPr algn="ctr">
                        <a:lnSpc>
                          <a:spcPct val="107000"/>
                        </a:lnSpc>
                        <a:spcAft>
                          <a:spcPts val="800"/>
                        </a:spcAft>
                      </a:pPr>
                      <a:r>
                        <a:rPr lang="uk-UA" sz="1200">
                          <a:effectLst/>
                        </a:rPr>
                        <a:t>тис. грн</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410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1733</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1703</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6555000"/>
                  </a:ext>
                </a:extLst>
              </a:tr>
              <a:tr h="301260">
                <a:tc>
                  <a:txBody>
                    <a:bodyPr/>
                    <a:lstStyle/>
                    <a:p>
                      <a:pPr>
                        <a:lnSpc>
                          <a:spcPct val="107000"/>
                        </a:lnSpc>
                        <a:spcAft>
                          <a:spcPts val="800"/>
                        </a:spcAft>
                      </a:pPr>
                      <a:r>
                        <a:rPr lang="uk-UA" sz="1200">
                          <a:solidFill>
                            <a:schemeClr val="tx1"/>
                          </a:solidFill>
                          <a:effectLst/>
                        </a:rPr>
                        <a:t>Операційні витрати</a:t>
                      </a:r>
                      <a:endParaRPr lang="uk-UA"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9E9F9"/>
                    </a:solidFill>
                  </a:tcPr>
                </a:tc>
                <a:tc>
                  <a:txBody>
                    <a:bodyPr/>
                    <a:lstStyle/>
                    <a:p>
                      <a:pPr algn="ctr">
                        <a:lnSpc>
                          <a:spcPct val="107000"/>
                        </a:lnSpc>
                        <a:spcAft>
                          <a:spcPts val="800"/>
                        </a:spcAft>
                      </a:pPr>
                      <a:r>
                        <a:rPr lang="uk-UA" sz="1200">
                          <a:effectLst/>
                        </a:rPr>
                        <a:t>тис. грн</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160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190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235</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99220575"/>
                  </a:ext>
                </a:extLst>
              </a:tr>
              <a:tr h="301260">
                <a:tc>
                  <a:txBody>
                    <a:bodyPr/>
                    <a:lstStyle/>
                    <a:p>
                      <a:pPr>
                        <a:lnSpc>
                          <a:spcPct val="107000"/>
                        </a:lnSpc>
                        <a:spcAft>
                          <a:spcPts val="800"/>
                        </a:spcAft>
                      </a:pPr>
                      <a:r>
                        <a:rPr lang="uk-UA" sz="1200" dirty="0">
                          <a:solidFill>
                            <a:schemeClr val="tx1"/>
                          </a:solidFill>
                          <a:effectLst/>
                        </a:rPr>
                        <a:t>Операційний прибуток</a:t>
                      </a:r>
                      <a:endParaRPr lang="uk-UA"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D0D0F3"/>
                    </a:solidFill>
                  </a:tcPr>
                </a:tc>
                <a:tc>
                  <a:txBody>
                    <a:bodyPr/>
                    <a:lstStyle/>
                    <a:p>
                      <a:pPr algn="ctr">
                        <a:lnSpc>
                          <a:spcPct val="107000"/>
                        </a:lnSpc>
                        <a:spcAft>
                          <a:spcPts val="800"/>
                        </a:spcAft>
                      </a:pPr>
                      <a:r>
                        <a:rPr lang="uk-UA" sz="1200">
                          <a:effectLst/>
                        </a:rPr>
                        <a:t>тис. грн</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250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1543</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1468</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4424626"/>
                  </a:ext>
                </a:extLst>
              </a:tr>
              <a:tr h="301260">
                <a:tc>
                  <a:txBody>
                    <a:bodyPr/>
                    <a:lstStyle/>
                    <a:p>
                      <a:pPr>
                        <a:lnSpc>
                          <a:spcPct val="107000"/>
                        </a:lnSpc>
                        <a:spcAft>
                          <a:spcPts val="800"/>
                        </a:spcAft>
                      </a:pPr>
                      <a:r>
                        <a:rPr lang="uk-UA" sz="1200">
                          <a:solidFill>
                            <a:schemeClr val="tx1"/>
                          </a:solidFill>
                          <a:effectLst/>
                        </a:rPr>
                        <a:t>Чистий прибуток</a:t>
                      </a:r>
                      <a:endParaRPr lang="uk-UA"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9E9F9"/>
                    </a:solidFill>
                  </a:tcPr>
                </a:tc>
                <a:tc>
                  <a:txBody>
                    <a:bodyPr/>
                    <a:lstStyle/>
                    <a:p>
                      <a:pPr algn="ctr">
                        <a:lnSpc>
                          <a:spcPct val="107000"/>
                        </a:lnSpc>
                        <a:spcAft>
                          <a:spcPts val="800"/>
                        </a:spcAft>
                      </a:pPr>
                      <a:r>
                        <a:rPr lang="uk-UA" sz="1200">
                          <a:effectLst/>
                        </a:rPr>
                        <a:t>тис. грн</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200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1234</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1174</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97515627"/>
                  </a:ext>
                </a:extLst>
              </a:tr>
              <a:tr h="301260">
                <a:tc>
                  <a:txBody>
                    <a:bodyPr/>
                    <a:lstStyle/>
                    <a:p>
                      <a:pPr>
                        <a:lnSpc>
                          <a:spcPct val="107000"/>
                        </a:lnSpc>
                        <a:spcAft>
                          <a:spcPts val="800"/>
                        </a:spcAft>
                      </a:pPr>
                      <a:r>
                        <a:rPr lang="uk-UA" sz="1200" dirty="0">
                          <a:solidFill>
                            <a:schemeClr val="tx1"/>
                          </a:solidFill>
                          <a:effectLst/>
                        </a:rPr>
                        <a:t>Кількість обслугованих авто</a:t>
                      </a:r>
                      <a:endParaRPr lang="uk-UA"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D0D0F3"/>
                    </a:solidFill>
                  </a:tcPr>
                </a:tc>
                <a:tc>
                  <a:txBody>
                    <a:bodyPr/>
                    <a:lstStyle/>
                    <a:p>
                      <a:pPr algn="ctr">
                        <a:lnSpc>
                          <a:spcPct val="107000"/>
                        </a:lnSpc>
                        <a:spcAft>
                          <a:spcPts val="800"/>
                        </a:spcAft>
                      </a:pPr>
                      <a:r>
                        <a:rPr lang="uk-UA" sz="1200">
                          <a:effectLst/>
                        </a:rPr>
                        <a:t>шт</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1051</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2948</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2270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38484586"/>
                  </a:ext>
                </a:extLst>
              </a:tr>
              <a:tr h="301260">
                <a:tc>
                  <a:txBody>
                    <a:bodyPr/>
                    <a:lstStyle/>
                    <a:p>
                      <a:pPr>
                        <a:lnSpc>
                          <a:spcPct val="107000"/>
                        </a:lnSpc>
                        <a:spcAft>
                          <a:spcPts val="800"/>
                        </a:spcAft>
                      </a:pPr>
                      <a:r>
                        <a:rPr lang="uk-UA" sz="1200" dirty="0">
                          <a:solidFill>
                            <a:schemeClr val="tx1"/>
                          </a:solidFill>
                          <a:effectLst/>
                        </a:rPr>
                        <a:t>Середній чек за послугу</a:t>
                      </a:r>
                      <a:endParaRPr lang="uk-UA"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9E9F9"/>
                    </a:solidFill>
                  </a:tcPr>
                </a:tc>
                <a:tc>
                  <a:txBody>
                    <a:bodyPr/>
                    <a:lstStyle/>
                    <a:p>
                      <a:pPr algn="ctr">
                        <a:lnSpc>
                          <a:spcPct val="107000"/>
                        </a:lnSpc>
                        <a:spcAft>
                          <a:spcPts val="800"/>
                        </a:spcAft>
                      </a:pPr>
                      <a:r>
                        <a:rPr lang="uk-UA" sz="1200">
                          <a:effectLst/>
                        </a:rPr>
                        <a:t>грн</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650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980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1250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31542284"/>
                  </a:ext>
                </a:extLst>
              </a:tr>
              <a:tr h="301260">
                <a:tc>
                  <a:txBody>
                    <a:bodyPr/>
                    <a:lstStyle/>
                    <a:p>
                      <a:pPr>
                        <a:lnSpc>
                          <a:spcPct val="107000"/>
                        </a:lnSpc>
                        <a:spcAft>
                          <a:spcPts val="800"/>
                        </a:spcAft>
                      </a:pPr>
                      <a:r>
                        <a:rPr lang="uk-UA" sz="1200" dirty="0">
                          <a:solidFill>
                            <a:schemeClr val="tx1"/>
                          </a:solidFill>
                          <a:effectLst/>
                        </a:rPr>
                        <a:t>Кількість працівників</a:t>
                      </a:r>
                      <a:endParaRPr lang="uk-UA"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D0D0F3"/>
                    </a:solidFill>
                  </a:tcPr>
                </a:tc>
                <a:tc>
                  <a:txBody>
                    <a:bodyPr/>
                    <a:lstStyle/>
                    <a:p>
                      <a:pPr algn="ctr">
                        <a:lnSpc>
                          <a:spcPct val="107000"/>
                        </a:lnSpc>
                        <a:spcAft>
                          <a:spcPts val="800"/>
                        </a:spcAft>
                      </a:pPr>
                      <a:r>
                        <a:rPr lang="uk-UA" sz="1200">
                          <a:effectLst/>
                        </a:rPr>
                        <a:t>осіб</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4</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4</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3…4</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81392502"/>
                  </a:ext>
                </a:extLst>
              </a:tr>
              <a:tr h="301260">
                <a:tc>
                  <a:txBody>
                    <a:bodyPr/>
                    <a:lstStyle/>
                    <a:p>
                      <a:pPr>
                        <a:lnSpc>
                          <a:spcPct val="107000"/>
                        </a:lnSpc>
                        <a:spcAft>
                          <a:spcPts val="800"/>
                        </a:spcAft>
                      </a:pPr>
                      <a:r>
                        <a:rPr lang="uk-UA" sz="1200" dirty="0">
                          <a:solidFill>
                            <a:schemeClr val="tx1"/>
                          </a:solidFill>
                          <a:effectLst/>
                        </a:rPr>
                        <a:t>Рівень рентабельності</a:t>
                      </a:r>
                      <a:endParaRPr lang="uk-UA"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9E9F9"/>
                    </a:solidFill>
                  </a:tcPr>
                </a:tc>
                <a:tc>
                  <a:txBody>
                    <a:bodyPr/>
                    <a:lstStyle/>
                    <a:p>
                      <a:pPr algn="ctr">
                        <a:lnSpc>
                          <a:spcPct val="107000"/>
                        </a:lnSpc>
                        <a:spcAft>
                          <a:spcPts val="800"/>
                        </a:spcAft>
                      </a:pPr>
                      <a:r>
                        <a:rPr lang="uk-UA" sz="1200">
                          <a:effectLst/>
                        </a:rPr>
                        <a:t>%</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29</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a:effectLst/>
                        </a:rPr>
                        <a:t>43</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200" dirty="0">
                          <a:effectLst/>
                        </a:rPr>
                        <a:t>41</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04222039"/>
                  </a:ext>
                </a:extLst>
              </a:tr>
            </a:tbl>
          </a:graphicData>
        </a:graphic>
      </p:graphicFrame>
    </p:spTree>
    <p:extLst>
      <p:ext uri="{BB962C8B-B14F-4D97-AF65-F5344CB8AC3E}">
        <p14:creationId xmlns:p14="http://schemas.microsoft.com/office/powerpoint/2010/main" val="3940652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6EFC8D-1EFF-4B38-BFE3-32B31B06E3A8}"/>
              </a:ext>
            </a:extLst>
          </p:cNvPr>
          <p:cNvSpPr>
            <a:spLocks noGrp="1"/>
          </p:cNvSpPr>
          <p:nvPr>
            <p:ph type="title"/>
          </p:nvPr>
        </p:nvSpPr>
        <p:spPr>
          <a:xfrm>
            <a:off x="1562595" y="136525"/>
            <a:ext cx="10515600" cy="1511299"/>
          </a:xfrm>
        </p:spPr>
        <p:txBody>
          <a:bodyPr>
            <a:noAutofit/>
          </a:bodyPr>
          <a:lstStyle/>
          <a:p>
            <a:r>
              <a:rPr lang="uk-UA" b="1" dirty="0">
                <a:effectLst>
                  <a:outerShdw blurRad="38100" dist="38100" dir="2700000" algn="tl">
                    <a:srgbClr val="000000">
                      <a:alpha val="43137"/>
                    </a:srgbClr>
                  </a:outerShdw>
                </a:effectLst>
              </a:rPr>
              <a:t>Завдання 5: провести аналіз конкурентного середовища</a:t>
            </a:r>
            <a:endParaRPr lang="uk-UA" dirty="0"/>
          </a:p>
        </p:txBody>
      </p:sp>
      <p:sp>
        <p:nvSpPr>
          <p:cNvPr id="3" name="Объект 2">
            <a:extLst>
              <a:ext uri="{FF2B5EF4-FFF2-40B4-BE49-F238E27FC236}">
                <a16:creationId xmlns:a16="http://schemas.microsoft.com/office/drawing/2014/main" id="{38FA7313-B0C8-4F35-BA35-E89ED2747BC4}"/>
              </a:ext>
            </a:extLst>
          </p:cNvPr>
          <p:cNvSpPr>
            <a:spLocks noGrp="1"/>
          </p:cNvSpPr>
          <p:nvPr>
            <p:ph idx="1"/>
          </p:nvPr>
        </p:nvSpPr>
        <p:spPr>
          <a:xfrm>
            <a:off x="1076325" y="1647824"/>
            <a:ext cx="4315323" cy="4982547"/>
          </a:xfrm>
          <a:noFill/>
        </p:spPr>
        <p:txBody>
          <a:bodyPr>
            <a:normAutofit fontScale="92500"/>
          </a:bodyPr>
          <a:lstStyle/>
          <a:p>
            <a:pPr marL="0" indent="0">
              <a:buNone/>
            </a:pPr>
            <a:r>
              <a:rPr lang="uk-UA" sz="1800" b="1" i="1" dirty="0"/>
              <a:t>	Проведено аналіз конкурентного середовища. Виявлено ключові переваги автосервісу «АВТОСВІТ», що зміцнюють його ринкові позиції, а також визначені виклики та можливості для подальшого розвитку, зокрема через впровадження нових послуг та співпрацю з корпоративними клієнтами</a:t>
            </a:r>
            <a:r>
              <a:rPr lang="uk-UA" sz="1800" i="1" dirty="0"/>
              <a:t>.</a:t>
            </a:r>
          </a:p>
          <a:p>
            <a:pPr marL="0" indent="0">
              <a:buNone/>
            </a:pPr>
            <a:r>
              <a:rPr lang="uk-UA" sz="1800" i="1" dirty="0"/>
              <a:t>	Сильні сторони автосервісу, зокрема сучасне власне приміщення, обладнання, зручне розташування та якість послуг, створюють міцну основу для залучення нових клієнтів, тоді як виклики, пов’язані із залежністю від кваліфікованих працівників та недостатньою спеціалізацією, можуть бути подолані через розвиток вузькопрофільних напрямків, таких як обслуговування електромобілів чи автоматизоване обслуговування. </a:t>
            </a:r>
          </a:p>
        </p:txBody>
      </p:sp>
      <p:sp>
        <p:nvSpPr>
          <p:cNvPr id="4" name="Номер слайда 3">
            <a:extLst>
              <a:ext uri="{FF2B5EF4-FFF2-40B4-BE49-F238E27FC236}">
                <a16:creationId xmlns:a16="http://schemas.microsoft.com/office/drawing/2014/main" id="{E013D9B0-29CC-4EB4-9794-765F04938DBD}"/>
              </a:ext>
            </a:extLst>
          </p:cNvPr>
          <p:cNvSpPr>
            <a:spLocks noGrp="1"/>
          </p:cNvSpPr>
          <p:nvPr>
            <p:ph type="sldNum" sz="quarter" idx="12"/>
          </p:nvPr>
        </p:nvSpPr>
        <p:spPr/>
        <p:txBody>
          <a:bodyPr/>
          <a:lstStyle/>
          <a:p>
            <a:fld id="{4B7873BC-934F-46C8-9AA8-23CE239AC33B}" type="slidenum">
              <a:rPr lang="uk-UA" smtClean="0"/>
              <a:t>8</a:t>
            </a:fld>
            <a:endParaRPr lang="uk-UA"/>
          </a:p>
        </p:txBody>
      </p:sp>
      <p:sp>
        <p:nvSpPr>
          <p:cNvPr id="7" name="TextBox 6">
            <a:extLst>
              <a:ext uri="{FF2B5EF4-FFF2-40B4-BE49-F238E27FC236}">
                <a16:creationId xmlns:a16="http://schemas.microsoft.com/office/drawing/2014/main" id="{E6D10122-8774-4B71-8238-D33C9A3D7156}"/>
              </a:ext>
            </a:extLst>
          </p:cNvPr>
          <p:cNvSpPr txBox="1"/>
          <p:nvPr/>
        </p:nvSpPr>
        <p:spPr>
          <a:xfrm>
            <a:off x="6247904" y="1641574"/>
            <a:ext cx="6110286" cy="307777"/>
          </a:xfrm>
          <a:prstGeom prst="rect">
            <a:avLst/>
          </a:prstGeom>
          <a:noFill/>
        </p:spPr>
        <p:txBody>
          <a:bodyPr wrap="square">
            <a:spAutoFit/>
          </a:bodyPr>
          <a:lstStyle/>
          <a:p>
            <a:r>
              <a:rPr lang="uk-UA" sz="1400" b="1" dirty="0">
                <a:effectLst/>
                <a:latin typeface="Times New Roman" panose="02020603050405020304" pitchFamily="18" charset="0"/>
                <a:ea typeface="Calibri" panose="020F0502020204030204" pitchFamily="34" charset="0"/>
              </a:rPr>
              <a:t>Основні економічні показники діяльності автосервісу</a:t>
            </a:r>
            <a:endParaRPr lang="uk-UA" sz="1400" dirty="0"/>
          </a:p>
        </p:txBody>
      </p:sp>
      <p:graphicFrame>
        <p:nvGraphicFramePr>
          <p:cNvPr id="9" name="Таблица 8">
            <a:extLst>
              <a:ext uri="{FF2B5EF4-FFF2-40B4-BE49-F238E27FC236}">
                <a16:creationId xmlns:a16="http://schemas.microsoft.com/office/drawing/2014/main" id="{3544893F-4010-4611-B930-AA1FD9B52E86}"/>
              </a:ext>
            </a:extLst>
          </p:cNvPr>
          <p:cNvGraphicFramePr>
            <a:graphicFrameLocks noGrp="1"/>
          </p:cNvGraphicFramePr>
          <p:nvPr>
            <p:extLst>
              <p:ext uri="{D42A27DB-BD31-4B8C-83A1-F6EECF244321}">
                <p14:modId xmlns:p14="http://schemas.microsoft.com/office/powerpoint/2010/main" val="2314687499"/>
              </p:ext>
            </p:extLst>
          </p:nvPr>
        </p:nvGraphicFramePr>
        <p:xfrm>
          <a:off x="5572126" y="1943101"/>
          <a:ext cx="6110286" cy="4687270"/>
        </p:xfrm>
        <a:graphic>
          <a:graphicData uri="http://schemas.openxmlformats.org/drawingml/2006/table">
            <a:tbl>
              <a:tblPr firstRow="1" firstCol="1" bandRow="1">
                <a:tableStyleId>{5C22544A-7EE6-4342-B048-85BDC9FD1C3A}</a:tableStyleId>
              </a:tblPr>
              <a:tblGrid>
                <a:gridCol w="3054827">
                  <a:extLst>
                    <a:ext uri="{9D8B030D-6E8A-4147-A177-3AD203B41FA5}">
                      <a16:colId xmlns:a16="http://schemas.microsoft.com/office/drawing/2014/main" val="1206326792"/>
                    </a:ext>
                  </a:extLst>
                </a:gridCol>
                <a:gridCol w="3055459">
                  <a:extLst>
                    <a:ext uri="{9D8B030D-6E8A-4147-A177-3AD203B41FA5}">
                      <a16:colId xmlns:a16="http://schemas.microsoft.com/office/drawing/2014/main" val="1189720891"/>
                    </a:ext>
                  </a:extLst>
                </a:gridCol>
              </a:tblGrid>
              <a:tr h="270473">
                <a:tc>
                  <a:txBody>
                    <a:bodyPr/>
                    <a:lstStyle/>
                    <a:p>
                      <a:pPr algn="l">
                        <a:lnSpc>
                          <a:spcPct val="107000"/>
                        </a:lnSpc>
                        <a:spcAft>
                          <a:spcPts val="800"/>
                        </a:spcAft>
                      </a:pPr>
                      <a:r>
                        <a:rPr lang="uk-UA" sz="1100" b="1" dirty="0">
                          <a:effectLst/>
                        </a:rPr>
                        <a:t>Сильні сторони (</a:t>
                      </a:r>
                      <a:r>
                        <a:rPr lang="uk-UA" sz="1100" b="1" dirty="0" err="1">
                          <a:effectLst/>
                        </a:rPr>
                        <a:t>Strength</a:t>
                      </a:r>
                      <a:r>
                        <a:rPr lang="uk-UA" sz="1100" b="1" dirty="0">
                          <a:effectLst/>
                        </a:rPr>
                        <a:t>)</a:t>
                      </a:r>
                      <a:endParaRPr lang="uk-UA"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1474" marR="61474" marT="0" marB="0" anchor="ctr"/>
                </a:tc>
                <a:tc>
                  <a:txBody>
                    <a:bodyPr/>
                    <a:lstStyle/>
                    <a:p>
                      <a:pPr algn="l">
                        <a:lnSpc>
                          <a:spcPct val="107000"/>
                        </a:lnSpc>
                        <a:spcAft>
                          <a:spcPts val="800"/>
                        </a:spcAft>
                      </a:pPr>
                      <a:r>
                        <a:rPr lang="uk-UA" sz="1100" b="1" dirty="0">
                          <a:effectLst/>
                        </a:rPr>
                        <a:t>Слабкі сторони (</a:t>
                      </a:r>
                      <a:r>
                        <a:rPr lang="uk-UA" sz="1100" b="1" dirty="0" err="1">
                          <a:effectLst/>
                        </a:rPr>
                        <a:t>Weakness</a:t>
                      </a:r>
                      <a:r>
                        <a:rPr lang="uk-UA" sz="1100" b="1" dirty="0">
                          <a:effectLst/>
                        </a:rPr>
                        <a:t>)</a:t>
                      </a:r>
                      <a:endParaRPr lang="uk-UA"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1474" marR="61474" marT="0" marB="0" anchor="ctr"/>
                </a:tc>
                <a:extLst>
                  <a:ext uri="{0D108BD9-81ED-4DB2-BD59-A6C34878D82A}">
                    <a16:rowId xmlns:a16="http://schemas.microsoft.com/office/drawing/2014/main" val="2913520361"/>
                  </a:ext>
                </a:extLst>
              </a:tr>
              <a:tr h="1746868">
                <a:tc>
                  <a:txBody>
                    <a:bodyPr/>
                    <a:lstStyle/>
                    <a:p>
                      <a:pPr marL="342900" lvl="0" indent="-342900" algn="l">
                        <a:lnSpc>
                          <a:spcPct val="107000"/>
                        </a:lnSpc>
                        <a:buFont typeface="Wingdings" panose="05000000000000000000" pitchFamily="2" charset="2"/>
                        <a:buChar char=""/>
                      </a:pPr>
                      <a:r>
                        <a:rPr lang="uk-UA" sz="1100" b="0" dirty="0">
                          <a:solidFill>
                            <a:schemeClr val="tx1"/>
                          </a:solidFill>
                          <a:effectLst/>
                        </a:rPr>
                        <a:t>Поєднання автосервісу та магазину запчастин у власному приміщенні (відсутня оренда).</a:t>
                      </a:r>
                      <a:endParaRPr lang="uk-UA" sz="1000" b="0" dirty="0">
                        <a:solidFill>
                          <a:schemeClr val="tx1"/>
                        </a:solidFill>
                        <a:effectLst/>
                      </a:endParaRPr>
                    </a:p>
                    <a:p>
                      <a:pPr marL="342900" lvl="0" indent="-342900" algn="l">
                        <a:lnSpc>
                          <a:spcPct val="107000"/>
                        </a:lnSpc>
                        <a:buFont typeface="Wingdings" panose="05000000000000000000" pitchFamily="2" charset="2"/>
                        <a:buChar char=""/>
                      </a:pPr>
                      <a:r>
                        <a:rPr lang="uk-UA" sz="1100" b="0" dirty="0">
                          <a:solidFill>
                            <a:schemeClr val="tx1"/>
                          </a:solidFill>
                          <a:effectLst/>
                        </a:rPr>
                        <a:t>Висока якість виконання робіт.</a:t>
                      </a:r>
                      <a:endParaRPr lang="uk-UA" sz="1000" b="0" dirty="0">
                        <a:solidFill>
                          <a:schemeClr val="tx1"/>
                        </a:solidFill>
                        <a:effectLst/>
                      </a:endParaRPr>
                    </a:p>
                    <a:p>
                      <a:pPr marL="342900" lvl="0" indent="-342900" algn="l">
                        <a:lnSpc>
                          <a:spcPct val="107000"/>
                        </a:lnSpc>
                        <a:buFont typeface="Wingdings" panose="05000000000000000000" pitchFamily="2" charset="2"/>
                        <a:buChar char=""/>
                      </a:pPr>
                      <a:r>
                        <a:rPr lang="uk-UA" sz="1100" b="0" dirty="0">
                          <a:solidFill>
                            <a:schemeClr val="tx1"/>
                          </a:solidFill>
                          <a:effectLst/>
                        </a:rPr>
                        <a:t>Наявність сучасного обладнання для базових послуг.</a:t>
                      </a:r>
                      <a:endParaRPr lang="uk-UA" sz="1000" b="0" dirty="0">
                        <a:solidFill>
                          <a:schemeClr val="tx1"/>
                        </a:solidFill>
                        <a:effectLst/>
                      </a:endParaRPr>
                    </a:p>
                    <a:p>
                      <a:pPr marL="342900" lvl="0" indent="-342900" algn="l">
                        <a:lnSpc>
                          <a:spcPct val="107000"/>
                        </a:lnSpc>
                        <a:buFont typeface="Wingdings" panose="05000000000000000000" pitchFamily="2" charset="2"/>
                        <a:buChar char=""/>
                      </a:pPr>
                      <a:r>
                        <a:rPr lang="uk-UA" sz="1100" b="0" dirty="0">
                          <a:solidFill>
                            <a:schemeClr val="tx1"/>
                          </a:solidFill>
                          <a:effectLst/>
                        </a:rPr>
                        <a:t>Зручне розташування в смт. Баришівка.</a:t>
                      </a:r>
                      <a:endParaRPr lang="uk-UA" sz="1000" b="0" dirty="0">
                        <a:solidFill>
                          <a:schemeClr val="tx1"/>
                        </a:solidFill>
                        <a:effectLst/>
                      </a:endParaRPr>
                    </a:p>
                    <a:p>
                      <a:pPr marL="342900" lvl="0" indent="-342900" algn="l">
                        <a:lnSpc>
                          <a:spcPct val="107000"/>
                        </a:lnSpc>
                        <a:buFont typeface="Wingdings" panose="05000000000000000000" pitchFamily="2" charset="2"/>
                        <a:buChar char=""/>
                      </a:pPr>
                      <a:r>
                        <a:rPr lang="uk-UA" sz="1100" b="0" dirty="0">
                          <a:solidFill>
                            <a:schemeClr val="tx1"/>
                          </a:solidFill>
                          <a:effectLst/>
                        </a:rPr>
                        <a:t>Клієнти задоволені якістю послуг, працює "сарафанне радіо".</a:t>
                      </a:r>
                      <a:endParaRPr lang="uk-UA" sz="1000" b="0" dirty="0">
                        <a:solidFill>
                          <a:schemeClr val="tx1"/>
                        </a:solidFill>
                        <a:effectLst/>
                      </a:endParaRPr>
                    </a:p>
                    <a:p>
                      <a:pPr marL="342900" lvl="0" indent="-342900" algn="l">
                        <a:lnSpc>
                          <a:spcPct val="107000"/>
                        </a:lnSpc>
                        <a:buFont typeface="Wingdings" panose="05000000000000000000" pitchFamily="2" charset="2"/>
                        <a:buChar char=""/>
                      </a:pPr>
                      <a:r>
                        <a:rPr lang="uk-UA" sz="1100" b="0" dirty="0">
                          <a:solidFill>
                            <a:schemeClr val="tx1"/>
                          </a:solidFill>
                          <a:effectLst/>
                        </a:rPr>
                        <a:t>Широкий спектр стандартних послуг</a:t>
                      </a:r>
                      <a:endParaRPr lang="uk-UA"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474" marR="61474" marT="0" marB="0">
                    <a:solidFill>
                      <a:schemeClr val="bg2"/>
                    </a:solidFill>
                  </a:tcPr>
                </a:tc>
                <a:tc>
                  <a:txBody>
                    <a:bodyPr/>
                    <a:lstStyle/>
                    <a:p>
                      <a:pPr marL="342900" lvl="0" indent="-342900" algn="l">
                        <a:lnSpc>
                          <a:spcPct val="107000"/>
                        </a:lnSpc>
                        <a:buFont typeface="Wingdings" panose="05000000000000000000" pitchFamily="2" charset="2"/>
                        <a:buChar char=""/>
                      </a:pPr>
                      <a:r>
                        <a:rPr lang="uk-UA" sz="1100" b="0" dirty="0">
                          <a:effectLst/>
                        </a:rPr>
                        <a:t>Залежність від кваліфікації персоналу та можливістю його мобілізації.</a:t>
                      </a:r>
                      <a:endParaRPr lang="uk-UA" sz="1000" b="0" dirty="0">
                        <a:effectLst/>
                      </a:endParaRPr>
                    </a:p>
                    <a:p>
                      <a:pPr marL="342900" lvl="0" indent="-342900" algn="l">
                        <a:lnSpc>
                          <a:spcPct val="107000"/>
                        </a:lnSpc>
                        <a:buFont typeface="Wingdings" panose="05000000000000000000" pitchFamily="2" charset="2"/>
                        <a:buChar char=""/>
                      </a:pPr>
                      <a:r>
                        <a:rPr lang="uk-UA" sz="1100" b="0" dirty="0">
                          <a:effectLst/>
                        </a:rPr>
                        <a:t>Недостатня спеціалізація у вузькопрофільних послугах.</a:t>
                      </a:r>
                      <a:endParaRPr lang="uk-UA" sz="1000" b="0" dirty="0">
                        <a:effectLst/>
                      </a:endParaRPr>
                    </a:p>
                    <a:p>
                      <a:pPr marL="342900" lvl="0" indent="-342900" algn="l">
                        <a:lnSpc>
                          <a:spcPct val="107000"/>
                        </a:lnSpc>
                        <a:buFont typeface="Wingdings" panose="05000000000000000000" pitchFamily="2" charset="2"/>
                        <a:buChar char=""/>
                      </a:pPr>
                      <a:r>
                        <a:rPr lang="uk-UA" sz="1100" b="0" dirty="0">
                          <a:effectLst/>
                        </a:rPr>
                        <a:t>Відсутня співпраця з корпоративних клієнтами (з ПДВ).</a:t>
                      </a:r>
                      <a:endParaRPr lang="uk-UA" sz="1000" b="0" dirty="0">
                        <a:effectLst/>
                      </a:endParaRPr>
                    </a:p>
                    <a:p>
                      <a:pPr marL="342900" lvl="0" indent="-342900" algn="l">
                        <a:lnSpc>
                          <a:spcPct val="107000"/>
                        </a:lnSpc>
                        <a:buFont typeface="Wingdings" panose="05000000000000000000" pitchFamily="2" charset="2"/>
                        <a:buChar char=""/>
                      </a:pPr>
                      <a:r>
                        <a:rPr lang="uk-UA" sz="1100" b="0" dirty="0">
                          <a:effectLst/>
                        </a:rPr>
                        <a:t>Опір співробітників нововведенням.</a:t>
                      </a:r>
                      <a:endParaRPr lang="uk-UA" sz="1000" b="0" dirty="0">
                        <a:effectLst/>
                      </a:endParaRPr>
                    </a:p>
                    <a:p>
                      <a:pPr marL="342900" lvl="0" indent="-342900" algn="l">
                        <a:lnSpc>
                          <a:spcPct val="107000"/>
                        </a:lnSpc>
                        <a:spcAft>
                          <a:spcPts val="800"/>
                        </a:spcAft>
                        <a:buFont typeface="Wingdings" panose="05000000000000000000" pitchFamily="2" charset="2"/>
                        <a:buChar char=""/>
                      </a:pPr>
                      <a:r>
                        <a:rPr lang="uk-UA" sz="1100" b="0" dirty="0">
                          <a:effectLst/>
                        </a:rPr>
                        <a:t>Слабкий документообіг.</a:t>
                      </a:r>
                      <a:endParaRPr lang="uk-UA"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1474" marR="61474" marT="0" marB="0"/>
                </a:tc>
                <a:extLst>
                  <a:ext uri="{0D108BD9-81ED-4DB2-BD59-A6C34878D82A}">
                    <a16:rowId xmlns:a16="http://schemas.microsoft.com/office/drawing/2014/main" val="379487258"/>
                  </a:ext>
                </a:extLst>
              </a:tr>
              <a:tr h="246200">
                <a:tc>
                  <a:txBody>
                    <a:bodyPr/>
                    <a:lstStyle/>
                    <a:p>
                      <a:pPr algn="l">
                        <a:lnSpc>
                          <a:spcPct val="107000"/>
                        </a:lnSpc>
                        <a:spcAft>
                          <a:spcPts val="800"/>
                        </a:spcAft>
                      </a:pPr>
                      <a:r>
                        <a:rPr lang="uk-UA" sz="1100" b="1" dirty="0">
                          <a:solidFill>
                            <a:schemeClr val="tx1"/>
                          </a:solidFill>
                          <a:effectLst/>
                        </a:rPr>
                        <a:t>Можливості (</a:t>
                      </a:r>
                      <a:r>
                        <a:rPr lang="uk-UA" sz="1100" b="1" dirty="0" err="1">
                          <a:solidFill>
                            <a:schemeClr val="tx1"/>
                          </a:solidFill>
                          <a:effectLst/>
                        </a:rPr>
                        <a:t>Opportunities</a:t>
                      </a:r>
                      <a:r>
                        <a:rPr lang="uk-UA" sz="1100" b="1" dirty="0">
                          <a:solidFill>
                            <a:schemeClr val="tx1"/>
                          </a:solidFill>
                          <a:effectLst/>
                        </a:rPr>
                        <a:t>)</a:t>
                      </a:r>
                      <a:endParaRPr lang="uk-UA"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474" marR="61474" marT="0" marB="0" anchor="ctr">
                    <a:solidFill>
                      <a:schemeClr val="accent2"/>
                    </a:solidFill>
                  </a:tcPr>
                </a:tc>
                <a:tc>
                  <a:txBody>
                    <a:bodyPr/>
                    <a:lstStyle/>
                    <a:p>
                      <a:pPr algn="l">
                        <a:lnSpc>
                          <a:spcPct val="107000"/>
                        </a:lnSpc>
                        <a:spcAft>
                          <a:spcPts val="800"/>
                        </a:spcAft>
                      </a:pPr>
                      <a:r>
                        <a:rPr lang="uk-UA" sz="1100" b="1" dirty="0">
                          <a:effectLst/>
                        </a:rPr>
                        <a:t>Загрози (</a:t>
                      </a:r>
                      <a:r>
                        <a:rPr lang="uk-UA" sz="1100" b="1" dirty="0" err="1">
                          <a:effectLst/>
                        </a:rPr>
                        <a:t>Threats</a:t>
                      </a:r>
                      <a:r>
                        <a:rPr lang="uk-UA" sz="1100" b="1" dirty="0">
                          <a:effectLst/>
                        </a:rPr>
                        <a:t>)</a:t>
                      </a:r>
                      <a:endParaRPr lang="uk-UA"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1474" marR="61474" marT="0" marB="0" anchor="ctr">
                    <a:solidFill>
                      <a:schemeClr val="accent2"/>
                    </a:solidFill>
                  </a:tcPr>
                </a:tc>
                <a:extLst>
                  <a:ext uri="{0D108BD9-81ED-4DB2-BD59-A6C34878D82A}">
                    <a16:rowId xmlns:a16="http://schemas.microsoft.com/office/drawing/2014/main" val="36740012"/>
                  </a:ext>
                </a:extLst>
              </a:tr>
              <a:tr h="2384659">
                <a:tc>
                  <a:txBody>
                    <a:bodyPr/>
                    <a:lstStyle/>
                    <a:p>
                      <a:pPr marL="342900" lvl="0" indent="-342900" algn="l">
                        <a:lnSpc>
                          <a:spcPct val="107000"/>
                        </a:lnSpc>
                        <a:buFont typeface="Wingdings" panose="05000000000000000000" pitchFamily="2" charset="2"/>
                        <a:buChar char=""/>
                      </a:pPr>
                      <a:r>
                        <a:rPr lang="uk-UA" sz="1100" b="0" dirty="0">
                          <a:solidFill>
                            <a:schemeClr val="tx1"/>
                          </a:solidFill>
                          <a:effectLst/>
                        </a:rPr>
                        <a:t>Оновлення автопарку: попит на ремонт сучасних автомобілів.</a:t>
                      </a:r>
                      <a:endParaRPr lang="uk-UA" sz="1000" b="0" dirty="0">
                        <a:solidFill>
                          <a:schemeClr val="tx1"/>
                        </a:solidFill>
                        <a:effectLst/>
                      </a:endParaRPr>
                    </a:p>
                    <a:p>
                      <a:pPr marL="342900" lvl="0" indent="-342900" algn="l">
                        <a:lnSpc>
                          <a:spcPct val="107000"/>
                        </a:lnSpc>
                        <a:buFont typeface="Wingdings" panose="05000000000000000000" pitchFamily="2" charset="2"/>
                        <a:buChar char=""/>
                      </a:pPr>
                      <a:r>
                        <a:rPr lang="uk-UA" sz="1100" b="0" dirty="0">
                          <a:solidFill>
                            <a:schemeClr val="tx1"/>
                          </a:solidFill>
                          <a:effectLst/>
                        </a:rPr>
                        <a:t>Зростання попиту на обслуговування електромобілів та гібридів.</a:t>
                      </a:r>
                      <a:endParaRPr lang="uk-UA" sz="1000" b="0" dirty="0">
                        <a:solidFill>
                          <a:schemeClr val="tx1"/>
                        </a:solidFill>
                        <a:effectLst/>
                      </a:endParaRPr>
                    </a:p>
                    <a:p>
                      <a:pPr marL="342900" lvl="0" indent="-342900" algn="l">
                        <a:lnSpc>
                          <a:spcPct val="107000"/>
                        </a:lnSpc>
                        <a:buFont typeface="Wingdings" panose="05000000000000000000" pitchFamily="2" charset="2"/>
                        <a:buChar char=""/>
                      </a:pPr>
                      <a:r>
                        <a:rPr lang="uk-UA" sz="1100" b="0" dirty="0">
                          <a:solidFill>
                            <a:schemeClr val="tx1"/>
                          </a:solidFill>
                          <a:effectLst/>
                        </a:rPr>
                        <a:t>Фінансові можливості: гранти, кредити, відтермінування від постачальників.</a:t>
                      </a:r>
                      <a:endParaRPr lang="uk-UA" sz="1000" b="0" dirty="0">
                        <a:solidFill>
                          <a:schemeClr val="tx1"/>
                        </a:solidFill>
                        <a:effectLst/>
                      </a:endParaRPr>
                    </a:p>
                    <a:p>
                      <a:pPr marL="342900" lvl="0" indent="-342900" algn="l">
                        <a:lnSpc>
                          <a:spcPct val="107000"/>
                        </a:lnSpc>
                        <a:buFont typeface="Wingdings" panose="05000000000000000000" pitchFamily="2" charset="2"/>
                        <a:buChar char=""/>
                      </a:pPr>
                      <a:r>
                        <a:rPr lang="uk-UA" sz="1100" b="0" dirty="0">
                          <a:solidFill>
                            <a:schemeClr val="tx1"/>
                          </a:solidFill>
                          <a:effectLst/>
                        </a:rPr>
                        <a:t>Впровадження нових апаратних послуг, що не потребують високої кваліфікації.</a:t>
                      </a:r>
                      <a:endParaRPr lang="uk-UA" sz="1000" b="0" dirty="0">
                        <a:solidFill>
                          <a:schemeClr val="tx1"/>
                        </a:solidFill>
                        <a:effectLst/>
                      </a:endParaRPr>
                    </a:p>
                    <a:p>
                      <a:pPr marL="342900" lvl="0" indent="-342900" algn="l">
                        <a:lnSpc>
                          <a:spcPct val="107000"/>
                        </a:lnSpc>
                        <a:buFont typeface="Wingdings" panose="05000000000000000000" pitchFamily="2" charset="2"/>
                        <a:buChar char=""/>
                      </a:pPr>
                      <a:r>
                        <a:rPr lang="uk-UA" sz="1100" b="0" dirty="0">
                          <a:solidFill>
                            <a:schemeClr val="tx1"/>
                          </a:solidFill>
                          <a:effectLst/>
                        </a:rPr>
                        <a:t>Попит на нові послуги, зокрема повної заміни оливи в АКПП та обслуговування кондиціонерів.</a:t>
                      </a:r>
                      <a:endParaRPr lang="uk-UA" sz="1000" b="0" dirty="0">
                        <a:solidFill>
                          <a:schemeClr val="tx1"/>
                        </a:solidFill>
                        <a:effectLst/>
                      </a:endParaRPr>
                    </a:p>
                    <a:p>
                      <a:pPr marL="342900" lvl="0" indent="-342900" algn="l">
                        <a:lnSpc>
                          <a:spcPct val="107000"/>
                        </a:lnSpc>
                        <a:buFont typeface="Wingdings" panose="05000000000000000000" pitchFamily="2" charset="2"/>
                        <a:buChar char=""/>
                      </a:pPr>
                      <a:r>
                        <a:rPr lang="uk-UA" sz="1100" b="0" dirty="0">
                          <a:solidFill>
                            <a:schemeClr val="tx1"/>
                          </a:solidFill>
                          <a:effectLst/>
                        </a:rPr>
                        <a:t>Залучення корпоративних клієнтів через впровадження роботи з ПДВ</a:t>
                      </a:r>
                      <a:r>
                        <a:rPr lang="uk-UA" sz="1100" b="0" dirty="0">
                          <a:effectLst/>
                        </a:rPr>
                        <a:t>.</a:t>
                      </a:r>
                      <a:endParaRPr lang="uk-UA"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1474" marR="61474" marT="0" marB="0">
                    <a:solidFill>
                      <a:schemeClr val="bg2"/>
                    </a:solidFill>
                  </a:tcPr>
                </a:tc>
                <a:tc>
                  <a:txBody>
                    <a:bodyPr/>
                    <a:lstStyle/>
                    <a:p>
                      <a:pPr marL="342900" lvl="0" indent="-342900" algn="l">
                        <a:lnSpc>
                          <a:spcPct val="107000"/>
                        </a:lnSpc>
                        <a:buFont typeface="Wingdings" panose="05000000000000000000" pitchFamily="2" charset="2"/>
                        <a:buChar char=""/>
                      </a:pPr>
                      <a:r>
                        <a:rPr lang="uk-UA" sz="1100" b="0" dirty="0">
                          <a:effectLst/>
                        </a:rPr>
                        <a:t>Дефіцит кваліфікованих працівників через мобілізацію.</a:t>
                      </a:r>
                      <a:endParaRPr lang="uk-UA" sz="1000" b="0" dirty="0">
                        <a:effectLst/>
                      </a:endParaRPr>
                    </a:p>
                    <a:p>
                      <a:pPr marL="342900" lvl="0" indent="-342900" algn="l">
                        <a:lnSpc>
                          <a:spcPct val="107000"/>
                        </a:lnSpc>
                        <a:buFont typeface="Wingdings" panose="05000000000000000000" pitchFamily="2" charset="2"/>
                        <a:buChar char=""/>
                      </a:pPr>
                      <a:r>
                        <a:rPr lang="uk-UA" sz="1100" b="0" dirty="0">
                          <a:effectLst/>
                        </a:rPr>
                        <a:t>Конкуренція зі сторони великих дилерських СТО та нелегальних гаражів.</a:t>
                      </a:r>
                      <a:endParaRPr lang="uk-UA" sz="1000" b="0" dirty="0">
                        <a:effectLst/>
                      </a:endParaRPr>
                    </a:p>
                    <a:p>
                      <a:pPr marL="342900" lvl="0" indent="-342900" algn="l">
                        <a:lnSpc>
                          <a:spcPct val="107000"/>
                        </a:lnSpc>
                        <a:buFont typeface="Wingdings" panose="05000000000000000000" pitchFamily="2" charset="2"/>
                        <a:buChar char=""/>
                      </a:pPr>
                      <a:r>
                        <a:rPr lang="uk-UA" sz="1100" b="0" dirty="0">
                          <a:effectLst/>
                        </a:rPr>
                        <a:t>Воєнні дії (ризик руйнування від прильотів).</a:t>
                      </a:r>
                      <a:endParaRPr lang="uk-UA" sz="1000" b="0" dirty="0">
                        <a:effectLst/>
                      </a:endParaRPr>
                    </a:p>
                    <a:p>
                      <a:pPr marL="342900" lvl="0" indent="-342900" algn="l">
                        <a:lnSpc>
                          <a:spcPct val="107000"/>
                        </a:lnSpc>
                        <a:buFont typeface="Wingdings" panose="05000000000000000000" pitchFamily="2" charset="2"/>
                        <a:buChar char=""/>
                      </a:pPr>
                      <a:r>
                        <a:rPr lang="uk-UA" sz="1100" b="0" dirty="0">
                          <a:effectLst/>
                        </a:rPr>
                        <a:t>Підвищення цін на імпортне обладнання та матеріали.</a:t>
                      </a:r>
                      <a:endParaRPr lang="uk-UA" sz="1000" b="0" dirty="0">
                        <a:effectLst/>
                      </a:endParaRPr>
                    </a:p>
                    <a:p>
                      <a:pPr marL="342900" lvl="0" indent="-342900" algn="l">
                        <a:lnSpc>
                          <a:spcPct val="107000"/>
                        </a:lnSpc>
                        <a:buFont typeface="Wingdings" panose="05000000000000000000" pitchFamily="2" charset="2"/>
                        <a:buChar char=""/>
                      </a:pPr>
                      <a:r>
                        <a:rPr lang="uk-UA" sz="1100" b="0" dirty="0">
                          <a:effectLst/>
                        </a:rPr>
                        <a:t>Законодавчі зміни, що можуть вплинути на малий бізнес.</a:t>
                      </a:r>
                      <a:endParaRPr lang="uk-UA" sz="1000" b="0" dirty="0">
                        <a:effectLst/>
                      </a:endParaRPr>
                    </a:p>
                    <a:p>
                      <a:pPr marL="342900" lvl="0" indent="-342900" algn="l">
                        <a:lnSpc>
                          <a:spcPct val="107000"/>
                        </a:lnSpc>
                        <a:spcAft>
                          <a:spcPts val="800"/>
                        </a:spcAft>
                        <a:buFont typeface="Wingdings" panose="05000000000000000000" pitchFamily="2" charset="2"/>
                        <a:buChar char=""/>
                      </a:pPr>
                      <a:r>
                        <a:rPr lang="uk-UA" sz="1100" b="0" dirty="0">
                          <a:effectLst/>
                        </a:rPr>
                        <a:t>Висока залежність від сезонності у попиті.</a:t>
                      </a:r>
                      <a:endParaRPr lang="uk-UA"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1474" marR="61474" marT="0" marB="0"/>
                </a:tc>
                <a:extLst>
                  <a:ext uri="{0D108BD9-81ED-4DB2-BD59-A6C34878D82A}">
                    <a16:rowId xmlns:a16="http://schemas.microsoft.com/office/drawing/2014/main" val="680145889"/>
                  </a:ext>
                </a:extLst>
              </a:tr>
            </a:tbl>
          </a:graphicData>
        </a:graphic>
      </p:graphicFrame>
    </p:spTree>
    <p:extLst>
      <p:ext uri="{BB962C8B-B14F-4D97-AF65-F5344CB8AC3E}">
        <p14:creationId xmlns:p14="http://schemas.microsoft.com/office/powerpoint/2010/main" val="2450164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6EFC8D-1EFF-4B38-BFE3-32B31B06E3A8}"/>
              </a:ext>
            </a:extLst>
          </p:cNvPr>
          <p:cNvSpPr>
            <a:spLocks noGrp="1"/>
          </p:cNvSpPr>
          <p:nvPr>
            <p:ph type="title"/>
          </p:nvPr>
        </p:nvSpPr>
        <p:spPr>
          <a:xfrm>
            <a:off x="1562595" y="136525"/>
            <a:ext cx="10515600" cy="1511299"/>
          </a:xfrm>
        </p:spPr>
        <p:txBody>
          <a:bodyPr>
            <a:noAutofit/>
          </a:bodyPr>
          <a:lstStyle/>
          <a:p>
            <a:r>
              <a:rPr lang="uk-UA" b="1" dirty="0">
                <a:effectLst>
                  <a:outerShdw blurRad="38100" dist="38100" dir="2700000" algn="tl">
                    <a:srgbClr val="000000">
                      <a:alpha val="43137"/>
                    </a:srgbClr>
                  </a:outerShdw>
                </a:effectLst>
              </a:rPr>
              <a:t>Завдання 6: здійснити визначення основних </a:t>
            </a:r>
            <a:r>
              <a:rPr lang="uk-UA" b="1" dirty="0" err="1">
                <a:effectLst>
                  <a:outerShdw blurRad="38100" dist="38100" dir="2700000" algn="tl">
                    <a:srgbClr val="000000">
                      <a:alpha val="43137"/>
                    </a:srgbClr>
                  </a:outerShdw>
                </a:effectLst>
              </a:rPr>
              <a:t>стейкхолдерів</a:t>
            </a:r>
            <a:r>
              <a:rPr lang="uk-UA" b="1" dirty="0">
                <a:effectLst>
                  <a:outerShdw blurRad="38100" dist="38100" dir="2700000" algn="tl">
                    <a:srgbClr val="000000">
                      <a:alpha val="43137"/>
                    </a:srgbClr>
                  </a:outerShdw>
                </a:effectLst>
              </a:rPr>
              <a:t> </a:t>
            </a:r>
            <a:r>
              <a:rPr lang="uk-UA" b="1" dirty="0" err="1">
                <a:effectLst>
                  <a:outerShdw blurRad="38100" dist="38100" dir="2700000" algn="tl">
                    <a:srgbClr val="000000">
                      <a:alpha val="43137"/>
                    </a:srgbClr>
                  </a:outerShdw>
                </a:effectLst>
              </a:rPr>
              <a:t>проєкту</a:t>
            </a:r>
            <a:r>
              <a:rPr lang="uk-UA" b="1" dirty="0">
                <a:effectLst>
                  <a:outerShdw blurRad="38100" dist="38100" dir="2700000" algn="tl">
                    <a:srgbClr val="000000">
                      <a:alpha val="43137"/>
                    </a:srgbClr>
                  </a:outerShdw>
                </a:effectLst>
              </a:rPr>
              <a:t> розвитку автосервісу</a:t>
            </a:r>
            <a:endParaRPr lang="uk-UA" dirty="0"/>
          </a:p>
        </p:txBody>
      </p:sp>
      <p:sp>
        <p:nvSpPr>
          <p:cNvPr id="3" name="Объект 2">
            <a:extLst>
              <a:ext uri="{FF2B5EF4-FFF2-40B4-BE49-F238E27FC236}">
                <a16:creationId xmlns:a16="http://schemas.microsoft.com/office/drawing/2014/main" id="{38FA7313-B0C8-4F35-BA35-E89ED2747BC4}"/>
              </a:ext>
            </a:extLst>
          </p:cNvPr>
          <p:cNvSpPr>
            <a:spLocks noGrp="1"/>
          </p:cNvSpPr>
          <p:nvPr>
            <p:ph idx="1"/>
          </p:nvPr>
        </p:nvSpPr>
        <p:spPr>
          <a:xfrm>
            <a:off x="1219200" y="2266950"/>
            <a:ext cx="3667125" cy="4310062"/>
          </a:xfrm>
        </p:spPr>
        <p:txBody>
          <a:bodyPr>
            <a:normAutofit/>
          </a:bodyPr>
          <a:lstStyle/>
          <a:p>
            <a:pPr marL="0" indent="0">
              <a:buNone/>
            </a:pPr>
            <a:r>
              <a:rPr lang="uk-UA" sz="1800" b="1" i="1" dirty="0"/>
              <a:t>	Здійснено визначення основних </a:t>
            </a:r>
            <a:r>
              <a:rPr lang="uk-UA" sz="1800" b="1" i="1" dirty="0" err="1"/>
              <a:t>стейкхолдерів</a:t>
            </a:r>
            <a:r>
              <a:rPr lang="uk-UA" sz="1800" b="1" i="1" dirty="0"/>
              <a:t> </a:t>
            </a:r>
            <a:r>
              <a:rPr lang="uk-UA" sz="1800" b="1" i="1" dirty="0" err="1"/>
              <a:t>проєкту</a:t>
            </a:r>
            <a:r>
              <a:rPr lang="uk-UA" sz="1800" b="1" i="1" dirty="0"/>
              <a:t> розвитку автосервісу.</a:t>
            </a:r>
          </a:p>
          <a:p>
            <a:pPr marL="0" indent="0">
              <a:buNone/>
            </a:pPr>
            <a:r>
              <a:rPr lang="uk-UA" sz="1800" i="1" dirty="0"/>
              <a:t>	Результатом стало розуміння їхніх очікувань, що дозволяє ефективно управляти </a:t>
            </a:r>
            <a:r>
              <a:rPr lang="uk-UA" sz="1800" i="1" dirty="0" err="1"/>
              <a:t>проєктом</a:t>
            </a:r>
            <a:r>
              <a:rPr lang="uk-UA" sz="1800" i="1" dirty="0"/>
              <a:t>, оптимізувати комунікацію, мінімізувати ризики та адаптуватися до вимог ринку, зокрема через мотивацію співробітників, взаємодію з владою, грантовими програмами та підвищення лояльності клієнтів.</a:t>
            </a:r>
          </a:p>
        </p:txBody>
      </p:sp>
      <p:sp>
        <p:nvSpPr>
          <p:cNvPr id="4" name="Номер слайда 3">
            <a:extLst>
              <a:ext uri="{FF2B5EF4-FFF2-40B4-BE49-F238E27FC236}">
                <a16:creationId xmlns:a16="http://schemas.microsoft.com/office/drawing/2014/main" id="{04FAF8DD-60A8-42CF-8A05-FADF0F14FD53}"/>
              </a:ext>
            </a:extLst>
          </p:cNvPr>
          <p:cNvSpPr>
            <a:spLocks noGrp="1"/>
          </p:cNvSpPr>
          <p:nvPr>
            <p:ph type="sldNum" sz="quarter" idx="12"/>
          </p:nvPr>
        </p:nvSpPr>
        <p:spPr/>
        <p:txBody>
          <a:bodyPr/>
          <a:lstStyle/>
          <a:p>
            <a:fld id="{4B7873BC-934F-46C8-9AA8-23CE239AC33B}" type="slidenum">
              <a:rPr lang="uk-UA" smtClean="0"/>
              <a:t>9</a:t>
            </a:fld>
            <a:endParaRPr lang="uk-UA"/>
          </a:p>
        </p:txBody>
      </p:sp>
      <p:pic>
        <p:nvPicPr>
          <p:cNvPr id="27" name="Рисунок 26">
            <a:extLst>
              <a:ext uri="{FF2B5EF4-FFF2-40B4-BE49-F238E27FC236}">
                <a16:creationId xmlns:a16="http://schemas.microsoft.com/office/drawing/2014/main" id="{FE8CD3E5-066E-40D0-8B9B-A10CFEA7CE73}"/>
              </a:ext>
            </a:extLst>
          </p:cNvPr>
          <p:cNvPicPr>
            <a:picLocks noChangeAspect="1"/>
          </p:cNvPicPr>
          <p:nvPr/>
        </p:nvPicPr>
        <p:blipFill>
          <a:blip r:embed="rId2"/>
          <a:stretch>
            <a:fillRect/>
          </a:stretch>
        </p:blipFill>
        <p:spPr>
          <a:xfrm>
            <a:off x="5513350" y="2490542"/>
            <a:ext cx="6194500" cy="4104151"/>
          </a:xfrm>
          <a:prstGeom prst="rect">
            <a:avLst/>
          </a:prstGeom>
        </p:spPr>
      </p:pic>
      <p:sp>
        <p:nvSpPr>
          <p:cNvPr id="29" name="TextBox 28">
            <a:extLst>
              <a:ext uri="{FF2B5EF4-FFF2-40B4-BE49-F238E27FC236}">
                <a16:creationId xmlns:a16="http://schemas.microsoft.com/office/drawing/2014/main" id="{60A02567-B0F8-4697-AA1A-F47271BDA3DF}"/>
              </a:ext>
            </a:extLst>
          </p:cNvPr>
          <p:cNvSpPr txBox="1"/>
          <p:nvPr/>
        </p:nvSpPr>
        <p:spPr>
          <a:xfrm>
            <a:off x="5386388" y="1967322"/>
            <a:ext cx="6181724" cy="523220"/>
          </a:xfrm>
          <a:prstGeom prst="rect">
            <a:avLst/>
          </a:prstGeom>
          <a:noFill/>
        </p:spPr>
        <p:txBody>
          <a:bodyPr wrap="square">
            <a:spAutoFit/>
          </a:bodyPr>
          <a:lstStyle/>
          <a:p>
            <a:pPr algn="ctr">
              <a:spcAft>
                <a:spcPts val="80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Матриця впливу та зацікавленості </a:t>
            </a:r>
            <a:r>
              <a:rPr lang="uk-UA" sz="1400" b="1" dirty="0" err="1">
                <a:effectLst/>
                <a:latin typeface="Times New Roman" panose="02020603050405020304" pitchFamily="18" charset="0"/>
                <a:ea typeface="Calibri" panose="020F0502020204030204" pitchFamily="34" charset="0"/>
                <a:cs typeface="Times New Roman" panose="02020603050405020304" pitchFamily="18" charset="0"/>
              </a:rPr>
              <a:t>стейкхолдерів</a:t>
            </a: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1" dirty="0" err="1">
                <a:effectLst/>
                <a:latin typeface="Times New Roman" panose="02020603050405020304" pitchFamily="18" charset="0"/>
                <a:ea typeface="Calibri" panose="020F0502020204030204" pitchFamily="34" charset="0"/>
                <a:cs typeface="Times New Roman" panose="02020603050405020304" pitchFamily="18" charset="0"/>
              </a:rPr>
              <a:t>проєкту</a:t>
            </a: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 розвитку автосервісу «АВТОСВІТ»</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85271334"/>
      </p:ext>
    </p:extLst>
  </p:cSld>
  <p:clrMapOvr>
    <a:masterClrMapping/>
  </p:clrMapOvr>
</p:sld>
</file>

<file path=ppt/theme/theme1.xml><?xml version="1.0" encoding="utf-8"?>
<a:theme xmlns:a="http://schemas.openxmlformats.org/drawingml/2006/main" name="powerpointbase.com-1082">
  <a:themeElements>
    <a:clrScheme name="Custom 37">
      <a:dk1>
        <a:srgbClr val="000000"/>
      </a:dk1>
      <a:lt1>
        <a:srgbClr val="FFFFFF"/>
      </a:lt1>
      <a:dk2>
        <a:srgbClr val="44546A"/>
      </a:dk2>
      <a:lt2>
        <a:srgbClr val="E7E6E6"/>
      </a:lt2>
      <a:accent1>
        <a:srgbClr val="514DDF"/>
      </a:accent1>
      <a:accent2>
        <a:srgbClr val="02BAE2"/>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powerpointbase.com-1082</Template>
  <TotalTime>362</TotalTime>
  <Words>1876</Words>
  <Application>Microsoft Office PowerPoint</Application>
  <PresentationFormat>Широкоэкранный</PresentationFormat>
  <Paragraphs>314</Paragraphs>
  <Slides>15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15</vt:i4>
      </vt:variant>
    </vt:vector>
  </HeadingPairs>
  <TitlesOfParts>
    <vt:vector size="21" baseType="lpstr">
      <vt:lpstr>Arial</vt:lpstr>
      <vt:lpstr>Calibri</vt:lpstr>
      <vt:lpstr>Calibri Light</vt:lpstr>
      <vt:lpstr>Times New Roman</vt:lpstr>
      <vt:lpstr>Wingdings</vt:lpstr>
      <vt:lpstr>powerpointbase.com-1082</vt:lpstr>
      <vt:lpstr>БІЗНЕС-ПЛАН РОЗВИТКУ АВТОСЕРВІСУ «АВТОСВІТ»</vt:lpstr>
      <vt:lpstr>Актуальність теми дослідження</vt:lpstr>
      <vt:lpstr>Мета, об’єкт та предмет дослідження</vt:lpstr>
      <vt:lpstr>Завдання 1: розкрити поняття та визначити структуру бізнес-плану</vt:lpstr>
      <vt:lpstr>Завдання 2: проаналізувати існуючі методики бізнес-планування</vt:lpstr>
      <vt:lpstr>Завдання 3: дослідити особливості бізнес-планування у сфері послуг</vt:lpstr>
      <vt:lpstr>Завдання 4: надати організаційно-економічну характеристику автосервісу</vt:lpstr>
      <vt:lpstr>Завдання 5: провести аналіз конкурентного середовища</vt:lpstr>
      <vt:lpstr>Завдання 6: здійснити визначення основних стейкхолдерів проєкту розвитку автосервісу</vt:lpstr>
      <vt:lpstr>Завдання 7: сформулювати місію, бачення та мету розвитку автосервісу</vt:lpstr>
      <vt:lpstr>Завдання 8: Розробити та обґрунтувати виробничу складову бізнес-плану</vt:lpstr>
      <vt:lpstr>Завдання 9: Розрахувати бюджет бізнес-плану</vt:lpstr>
      <vt:lpstr>Завдання 9: Розрахувати бюджет бізнес-плану</vt:lpstr>
      <vt:lpstr>Практичне значення отриманих результатів</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БІЗНЕС-ПЛАН РОЗВИТКУ АВТОСЕРВІСУ «АВТОСВІТ»</dc:title>
  <dc:creator>Oleksii</dc:creator>
  <cp:lastModifiedBy>Пользователь</cp:lastModifiedBy>
  <cp:revision>40</cp:revision>
  <dcterms:created xsi:type="dcterms:W3CDTF">2025-01-27T18:46:00Z</dcterms:created>
  <dcterms:modified xsi:type="dcterms:W3CDTF">2025-02-08T08:07:30Z</dcterms:modified>
</cp:coreProperties>
</file>