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16"/>
  </p:notesMasterIdLst>
  <p:handoutMasterIdLst>
    <p:handoutMasterId r:id="rId17"/>
  </p:handoutMasterIdLst>
  <p:sldIdLst>
    <p:sldId id="258" r:id="rId2"/>
    <p:sldId id="259" r:id="rId3"/>
    <p:sldId id="260" r:id="rId4"/>
    <p:sldId id="261" r:id="rId5"/>
    <p:sldId id="262" r:id="rId6"/>
    <p:sldId id="263" r:id="rId7"/>
    <p:sldId id="275" r:id="rId8"/>
    <p:sldId id="264" r:id="rId9"/>
    <p:sldId id="266" r:id="rId10"/>
    <p:sldId id="265" r:id="rId11"/>
    <p:sldId id="267" r:id="rId12"/>
    <p:sldId id="268" r:id="rId13"/>
    <p:sldId id="269"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t>25.05.2022</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dirty="0"/>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t>25.05.2022</a:t>
            </a:fld>
            <a:endParaRPr lang="en-US"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dirty="0"/>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rtl="0"/>
            <a:fld id="{6506E9A3-1561-45B7-908B-DACC52528ABB}"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52428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1068A786-B8BF-4988-ACBA-DD9B5BC8D522}"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40341491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1068A786-B8BF-4988-ACBA-DD9B5BC8D522}"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1369213"/>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1068A786-B8BF-4988-ACBA-DD9B5BC8D522}"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358033589"/>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1068A786-B8BF-4988-ACBA-DD9B5BC8D522}"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8187080"/>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1068A786-B8BF-4988-ACBA-DD9B5BC8D522}"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475566597"/>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3E92B999-6CB2-48D4-8AF6-3D1A5D13436B}"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18207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B52C98DB-1092-48C4-AD4E-BD3E9D2E2345}"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1385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30115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7B2CE4EA-3B49-4A00-ADF3-7C7272A626C1}" type="datetime1">
              <a:rPr lang="ru-RU" smtClean="0"/>
              <a:t>25.05.2022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57628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rtl="0"/>
            <a:fld id="{1068A786-B8BF-4988-ACBA-DD9B5BC8D522}" type="datetime1">
              <a:rPr lang="ru-RU" smtClean="0"/>
              <a:t>25.05.2022</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520906606"/>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rtl="0"/>
            <a:fld id="{23090412-2DE5-405A-816E-F08FB54EB168}" type="datetime1">
              <a:rPr lang="ru-RU" smtClean="0"/>
              <a:t>25.05.2022</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328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rtl="0"/>
            <a:fld id="{F4C2D7CB-4DC1-4BB7-BF00-4C36160857E0}" type="datetime1">
              <a:rPr lang="ru-RU" smtClean="0"/>
              <a:t>25.05.2022</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05664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4060D38F-E364-4ED4-9BF4-D7F00FFBE76A}" type="datetime1">
              <a:rPr lang="ru-RU" smtClean="0"/>
              <a:t>25.05.2022</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4157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rtl="0"/>
            <a:fld id="{F183FEFD-AB08-4CB5-AE4D-2F6B12D8E3B0}" type="datetime1">
              <a:rPr lang="ru-RU" smtClean="0"/>
              <a:t>25.05.2022</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94665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fld id="{EBEA1583-5CEF-4E36-A7FC-D34B7E954D76}" type="datetime1">
              <a:rPr lang="ru-RU" smtClean="0"/>
              <a:t>25.05.2022</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39216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1068A786-B8BF-4988-ACBA-DD9B5BC8D522}" type="datetime1">
              <a:rPr lang="ru-RU" smtClean="0"/>
              <a:t>25.05.2022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324079271"/>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E586D-7A4C-4710-806A-88BF13DC7444}"/>
              </a:ext>
            </a:extLst>
          </p:cNvPr>
          <p:cNvSpPr>
            <a:spLocks noGrp="1"/>
          </p:cNvSpPr>
          <p:nvPr>
            <p:ph type="title"/>
          </p:nvPr>
        </p:nvSpPr>
        <p:spPr>
          <a:xfrm>
            <a:off x="1903956" y="366437"/>
            <a:ext cx="7915403" cy="1303867"/>
          </a:xfrm>
        </p:spPr>
        <p:txBody>
          <a:bodyPr>
            <a:normAutofit fontScale="90000"/>
          </a:bodyPr>
          <a:lstStyle/>
          <a:p>
            <a:pPr algn="ctr"/>
            <a:r>
              <a:rPr lang="uk-UA" sz="2000" dirty="0"/>
              <a:t>НАЦІОНАЛЬНА АКАДЕМІЯ ПЕДАГОГІЧНИХ НАУК УКРАЇНИ</a:t>
            </a:r>
            <a:br>
              <a:rPr lang="uk-UA" sz="2000" dirty="0"/>
            </a:br>
            <a:r>
              <a:rPr lang="uk-UA" sz="2000" dirty="0"/>
              <a:t>ДЗВО «УНІВЕРСИТЕТ МЕНЕДЖМЕНТУ ОСВІТИ»</a:t>
            </a:r>
            <a:br>
              <a:rPr lang="uk-UA" sz="2000" dirty="0"/>
            </a:br>
            <a:r>
              <a:rPr lang="uk-UA" sz="2000" dirty="0"/>
              <a:t>НАВЧАЛЬНО-НАУКОВИЙ ІНСТИТУТ МЕНЕДЖМЕНТУ ТА ПСИХОЛОГІЇ</a:t>
            </a:r>
            <a:br>
              <a:rPr lang="uk-UA" sz="2000" dirty="0"/>
            </a:br>
            <a:r>
              <a:rPr lang="uk-UA" sz="2000" dirty="0"/>
              <a:t>Кафедра публічного управління і проектного менеджменту</a:t>
            </a:r>
            <a:br>
              <a:rPr lang="uk-UA" sz="2000" dirty="0"/>
            </a:br>
            <a:endParaRPr lang="uk-UA" sz="2000" dirty="0"/>
          </a:p>
        </p:txBody>
      </p:sp>
      <p:pic>
        <p:nvPicPr>
          <p:cNvPr id="5" name="Объект 4">
            <a:extLst>
              <a:ext uri="{FF2B5EF4-FFF2-40B4-BE49-F238E27FC236}">
                <a16:creationId xmlns:a16="http://schemas.microsoft.com/office/drawing/2014/main" id="{94D1A518-2F93-49A6-9400-1A5997392DD0}"/>
              </a:ext>
            </a:extLst>
          </p:cNvPr>
          <p:cNvPicPr>
            <a:picLocks noGrp="1" noChangeAspect="1"/>
          </p:cNvPicPr>
          <p:nvPr>
            <p:ph idx="1"/>
          </p:nvPr>
        </p:nvPicPr>
        <p:blipFill>
          <a:blip r:embed="rId2"/>
          <a:stretch>
            <a:fillRect/>
          </a:stretch>
        </p:blipFill>
        <p:spPr>
          <a:xfrm>
            <a:off x="263095" y="140471"/>
            <a:ext cx="1761897" cy="1755800"/>
          </a:xfrm>
          <a:prstGeom prst="rect">
            <a:avLst/>
          </a:prstGeom>
        </p:spPr>
      </p:pic>
      <p:sp>
        <p:nvSpPr>
          <p:cNvPr id="4" name="Дата 3">
            <a:extLst>
              <a:ext uri="{FF2B5EF4-FFF2-40B4-BE49-F238E27FC236}">
                <a16:creationId xmlns:a16="http://schemas.microsoft.com/office/drawing/2014/main" id="{787B217C-C072-429C-B69A-D73CC8902AD0}"/>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6" name="Прямоугольник 5">
            <a:extLst>
              <a:ext uri="{FF2B5EF4-FFF2-40B4-BE49-F238E27FC236}">
                <a16:creationId xmlns:a16="http://schemas.microsoft.com/office/drawing/2014/main" id="{FF42D98F-85B6-48AF-92F8-FB25AE95BDFB}"/>
              </a:ext>
            </a:extLst>
          </p:cNvPr>
          <p:cNvSpPr/>
          <p:nvPr/>
        </p:nvSpPr>
        <p:spPr>
          <a:xfrm>
            <a:off x="2024992" y="2247709"/>
            <a:ext cx="7071038" cy="3416320"/>
          </a:xfrm>
          <a:prstGeom prst="rect">
            <a:avLst/>
          </a:prstGeom>
        </p:spPr>
        <p:txBody>
          <a:bodyPr wrap="square">
            <a:spAutoFit/>
          </a:bodyPr>
          <a:lstStyle/>
          <a:p>
            <a:pPr algn="ctr"/>
            <a:r>
              <a:rPr lang="ru-RU" dirty="0"/>
              <a:t>УДОСКОНАЛЕННЯ УПРАВЛІНСЬКИХ МЕХАНІЗМІВ ЗАБЕЗПЕЧЕННЯ НАДАННЯ  СОЦІАЛЬНИХ ПОСЛУГ</a:t>
            </a:r>
          </a:p>
          <a:p>
            <a:pPr algn="ctr"/>
            <a:endParaRPr lang="ru-RU" dirty="0"/>
          </a:p>
          <a:p>
            <a:r>
              <a:rPr lang="uk-UA" dirty="0"/>
              <a:t>Кваліфікаційна робота на здобуття освітнього ступеня магістр</a:t>
            </a:r>
          </a:p>
          <a:p>
            <a:r>
              <a:rPr lang="uk-UA" dirty="0"/>
              <a:t>Спеціальність: 281 – Публічне управління та адміністрування</a:t>
            </a:r>
          </a:p>
          <a:p>
            <a:r>
              <a:rPr lang="uk-UA" dirty="0"/>
              <a:t>Освітньо-професійна програма: «Публічне управління та адміністрування»</a:t>
            </a:r>
          </a:p>
          <a:p>
            <a:r>
              <a:rPr lang="uk-UA" i="1" dirty="0"/>
              <a:t>Здобувач вищої освіти, група ДС-20-Г2</a:t>
            </a:r>
          </a:p>
          <a:p>
            <a:pPr algn="ctr"/>
            <a:r>
              <a:rPr lang="uk-UA" b="1" dirty="0"/>
              <a:t>Коробов Костянтин Володимирович</a:t>
            </a:r>
          </a:p>
          <a:p>
            <a:pPr algn="ctr"/>
            <a:endParaRPr lang="uk-UA" i="1" dirty="0"/>
          </a:p>
          <a:p>
            <a:pPr algn="ctr"/>
            <a:r>
              <a:rPr lang="uk-UA" i="1" dirty="0"/>
              <a:t>Науковий керівник</a:t>
            </a:r>
            <a:r>
              <a:rPr lang="uk-UA" dirty="0"/>
              <a:t>:</a:t>
            </a:r>
          </a:p>
          <a:p>
            <a:pPr algn="ctr"/>
            <a:r>
              <a:rPr lang="uk-UA" b="1" dirty="0" err="1"/>
              <a:t>д.держ.упр</a:t>
            </a:r>
            <a:r>
              <a:rPr lang="uk-UA" b="1" dirty="0"/>
              <a:t>., доцент, професор кафедри </a:t>
            </a:r>
            <a:r>
              <a:rPr lang="uk-UA" b="1" dirty="0" err="1"/>
              <a:t>Євсюкова</a:t>
            </a:r>
            <a:r>
              <a:rPr lang="uk-UA" b="1" dirty="0"/>
              <a:t> О.В.</a:t>
            </a:r>
          </a:p>
        </p:txBody>
      </p:sp>
    </p:spTree>
    <p:extLst>
      <p:ext uri="{BB962C8B-B14F-4D97-AF65-F5344CB8AC3E}">
        <p14:creationId xmlns:p14="http://schemas.microsoft.com/office/powerpoint/2010/main" val="28329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D8A29-2754-456F-80F2-F0E56330D8B5}"/>
              </a:ext>
            </a:extLst>
          </p:cNvPr>
          <p:cNvSpPr>
            <a:spLocks noGrp="1"/>
          </p:cNvSpPr>
          <p:nvPr>
            <p:ph type="title"/>
          </p:nvPr>
        </p:nvSpPr>
        <p:spPr>
          <a:xfrm>
            <a:off x="926927" y="149687"/>
            <a:ext cx="8296974" cy="702083"/>
          </a:xfrm>
        </p:spPr>
        <p:txBody>
          <a:bodyPr>
            <a:normAutofit fontScale="90000"/>
          </a:bodyPr>
          <a:lstStyle/>
          <a:p>
            <a:pPr algn="ctr"/>
            <a:r>
              <a:rPr lang="uk-UA" sz="3000" dirty="0"/>
              <a:t>Результати дослідження</a:t>
            </a:r>
            <a:br>
              <a:rPr lang="uk-UA" sz="3000" dirty="0"/>
            </a:br>
            <a:br>
              <a:rPr lang="uk-UA" sz="3000" dirty="0"/>
            </a:br>
            <a:endParaRPr lang="ru-RU" sz="3000"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12" name="Объект 5">
            <a:extLst>
              <a:ext uri="{FF2B5EF4-FFF2-40B4-BE49-F238E27FC236}">
                <a16:creationId xmlns:a16="http://schemas.microsoft.com/office/drawing/2014/main" id="{948CAE06-A0C2-4275-9D43-19F008B15FA3}"/>
              </a:ext>
            </a:extLst>
          </p:cNvPr>
          <p:cNvSpPr txBox="1">
            <a:spLocks/>
          </p:cNvSpPr>
          <p:nvPr/>
        </p:nvSpPr>
        <p:spPr>
          <a:xfrm>
            <a:off x="677334" y="726510"/>
            <a:ext cx="8596668" cy="9018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dirty="0"/>
              <a:t>Завдання 6:</a:t>
            </a:r>
            <a:r>
              <a:rPr lang="ru-RU" dirty="0"/>
              <a:t> </a:t>
            </a:r>
            <a:r>
              <a:rPr lang="uk-UA" dirty="0"/>
              <a:t>проаналізувати механізми забезпечення надання соціальних послуг в Україні на прикладі Бердянської міської територіальної громади</a:t>
            </a:r>
            <a:r>
              <a:rPr lang="ru-RU" dirty="0"/>
              <a:t> </a:t>
            </a:r>
          </a:p>
          <a:p>
            <a:pPr marL="0" indent="0">
              <a:buFont typeface="Wingdings 3" charset="2"/>
              <a:buNone/>
            </a:pPr>
            <a:endParaRPr lang="ru-RU" dirty="0"/>
          </a:p>
          <a:p>
            <a:endParaRPr lang="ru-RU" dirty="0"/>
          </a:p>
        </p:txBody>
      </p:sp>
      <p:pic>
        <p:nvPicPr>
          <p:cNvPr id="9" name="Рисунок 8" descr="До голосування допущено 43 проєкти громадського бюджету 2021 року |  Громадський Проект Бердянськ">
            <a:extLst>
              <a:ext uri="{FF2B5EF4-FFF2-40B4-BE49-F238E27FC236}">
                <a16:creationId xmlns:a16="http://schemas.microsoft.com/office/drawing/2014/main" id="{B961DE40-20D6-43C7-AD35-4C123545DB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2485" y="1800146"/>
            <a:ext cx="2470150" cy="1852295"/>
          </a:xfrm>
          <a:prstGeom prst="rect">
            <a:avLst/>
          </a:prstGeom>
          <a:noFill/>
          <a:ln>
            <a:noFill/>
          </a:ln>
        </p:spPr>
      </p:pic>
      <p:pic>
        <p:nvPicPr>
          <p:cNvPr id="10" name="Рисунок 9">
            <a:extLst>
              <a:ext uri="{FF2B5EF4-FFF2-40B4-BE49-F238E27FC236}">
                <a16:creationId xmlns:a16="http://schemas.microsoft.com/office/drawing/2014/main" id="{8013E820-B8D3-4EA6-AEDF-E1105CF7B4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3584" y="1871407"/>
            <a:ext cx="3772775" cy="1852294"/>
          </a:xfrm>
          <a:prstGeom prst="rect">
            <a:avLst/>
          </a:prstGeom>
          <a:noFill/>
          <a:ln>
            <a:noFill/>
          </a:ln>
        </p:spPr>
      </p:pic>
      <p:pic>
        <p:nvPicPr>
          <p:cNvPr id="11" name="Рисунок 10">
            <a:extLst>
              <a:ext uri="{FF2B5EF4-FFF2-40B4-BE49-F238E27FC236}">
                <a16:creationId xmlns:a16="http://schemas.microsoft.com/office/drawing/2014/main" id="{4C23D26E-53B5-408E-A71D-1263EA153B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1970" y="4110069"/>
            <a:ext cx="4674800" cy="2021421"/>
          </a:xfrm>
          <a:prstGeom prst="rect">
            <a:avLst/>
          </a:prstGeom>
          <a:noFill/>
        </p:spPr>
      </p:pic>
      <p:pic>
        <p:nvPicPr>
          <p:cNvPr id="3" name="Рисунок 2">
            <a:extLst>
              <a:ext uri="{FF2B5EF4-FFF2-40B4-BE49-F238E27FC236}">
                <a16:creationId xmlns:a16="http://schemas.microsoft.com/office/drawing/2014/main" id="{89BE478C-6E85-45E8-8772-BF40FB1F2ECE}"/>
              </a:ext>
            </a:extLst>
          </p:cNvPr>
          <p:cNvPicPr>
            <a:picLocks noChangeAspect="1"/>
          </p:cNvPicPr>
          <p:nvPr/>
        </p:nvPicPr>
        <p:blipFill>
          <a:blip r:embed="rId5"/>
          <a:stretch>
            <a:fillRect/>
          </a:stretch>
        </p:blipFill>
        <p:spPr>
          <a:xfrm>
            <a:off x="5739971" y="4110069"/>
            <a:ext cx="4458620" cy="1852294"/>
          </a:xfrm>
          <a:prstGeom prst="rect">
            <a:avLst/>
          </a:prstGeom>
        </p:spPr>
      </p:pic>
    </p:spTree>
    <p:extLst>
      <p:ext uri="{BB962C8B-B14F-4D97-AF65-F5344CB8AC3E}">
        <p14:creationId xmlns:p14="http://schemas.microsoft.com/office/powerpoint/2010/main" val="6739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11" name="Заголовок 1">
            <a:extLst>
              <a:ext uri="{FF2B5EF4-FFF2-40B4-BE49-F238E27FC236}">
                <a16:creationId xmlns:a16="http://schemas.microsoft.com/office/drawing/2014/main" id="{652681C4-26E0-4CFE-A1AA-FC9ABCF827A4}"/>
              </a:ext>
            </a:extLst>
          </p:cNvPr>
          <p:cNvSpPr txBox="1">
            <a:spLocks/>
          </p:cNvSpPr>
          <p:nvPr/>
        </p:nvSpPr>
        <p:spPr>
          <a:xfrm>
            <a:off x="702385" y="321503"/>
            <a:ext cx="8809611" cy="655527"/>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700" dirty="0"/>
              <a:t>Результати дослідження</a:t>
            </a:r>
            <a:br>
              <a:rPr lang="uk-UA" sz="3000" dirty="0"/>
            </a:br>
            <a:endParaRPr lang="ru-RU" sz="3000" dirty="0"/>
          </a:p>
        </p:txBody>
      </p:sp>
      <p:sp>
        <p:nvSpPr>
          <p:cNvPr id="12" name="Объект 7">
            <a:extLst>
              <a:ext uri="{FF2B5EF4-FFF2-40B4-BE49-F238E27FC236}">
                <a16:creationId xmlns:a16="http://schemas.microsoft.com/office/drawing/2014/main" id="{AB9E1736-C9CB-4E27-B829-80EFA7C061B5}"/>
              </a:ext>
            </a:extLst>
          </p:cNvPr>
          <p:cNvSpPr>
            <a:spLocks noGrp="1"/>
          </p:cNvSpPr>
          <p:nvPr>
            <p:ph idx="1"/>
          </p:nvPr>
        </p:nvSpPr>
        <p:spPr>
          <a:xfrm>
            <a:off x="702384" y="711896"/>
            <a:ext cx="8441615" cy="914476"/>
          </a:xfrm>
        </p:spPr>
        <p:txBody>
          <a:bodyPr>
            <a:normAutofit fontScale="25000" lnSpcReduction="20000"/>
          </a:bodyPr>
          <a:lstStyle/>
          <a:p>
            <a:r>
              <a:rPr lang="uk-UA" sz="7200" dirty="0"/>
              <a:t>Завдання 7: запропонувати шляхи удосконалення чинного законодавства у сфері розвитку надання соціальних послуг в Україні</a:t>
            </a:r>
          </a:p>
          <a:p>
            <a:endParaRPr lang="ru-RU" sz="7200" dirty="0"/>
          </a:p>
          <a:p>
            <a:pPr marL="0" indent="0">
              <a:buNone/>
            </a:pPr>
            <a:endParaRPr lang="ru-RU" dirty="0"/>
          </a:p>
          <a:p>
            <a:pPr marL="0" indent="0">
              <a:buNone/>
            </a:pPr>
            <a:r>
              <a:rPr lang="ru-RU" dirty="0"/>
              <a:t> </a:t>
            </a:r>
          </a:p>
        </p:txBody>
      </p:sp>
      <p:pic>
        <p:nvPicPr>
          <p:cNvPr id="2" name="Рисунок 1">
            <a:extLst>
              <a:ext uri="{FF2B5EF4-FFF2-40B4-BE49-F238E27FC236}">
                <a16:creationId xmlns:a16="http://schemas.microsoft.com/office/drawing/2014/main" id="{7C459F75-4AA2-4117-BB0B-4894D903186F}"/>
              </a:ext>
            </a:extLst>
          </p:cNvPr>
          <p:cNvPicPr>
            <a:picLocks noChangeAspect="1"/>
          </p:cNvPicPr>
          <p:nvPr/>
        </p:nvPicPr>
        <p:blipFill>
          <a:blip r:embed="rId2"/>
          <a:stretch>
            <a:fillRect/>
          </a:stretch>
        </p:blipFill>
        <p:spPr>
          <a:xfrm>
            <a:off x="702383" y="1626372"/>
            <a:ext cx="1926503" cy="2371550"/>
          </a:xfrm>
          <a:prstGeom prst="rect">
            <a:avLst/>
          </a:prstGeom>
        </p:spPr>
      </p:pic>
      <p:sp>
        <p:nvSpPr>
          <p:cNvPr id="3" name="Прямоугольник 2">
            <a:extLst>
              <a:ext uri="{FF2B5EF4-FFF2-40B4-BE49-F238E27FC236}">
                <a16:creationId xmlns:a16="http://schemas.microsoft.com/office/drawing/2014/main" id="{B3DD6AA6-3176-4903-B967-1C97264F562F}"/>
              </a:ext>
            </a:extLst>
          </p:cNvPr>
          <p:cNvSpPr/>
          <p:nvPr/>
        </p:nvSpPr>
        <p:spPr>
          <a:xfrm>
            <a:off x="2935266" y="1674674"/>
            <a:ext cx="6096000" cy="1754326"/>
          </a:xfrm>
          <a:prstGeom prst="rect">
            <a:avLst/>
          </a:prstGeom>
        </p:spPr>
        <p:txBody>
          <a:bodyPr>
            <a:spAutoFit/>
          </a:bodyPr>
          <a:lstStyle/>
          <a:p>
            <a:pPr algn="just"/>
            <a:r>
              <a:rPr lang="uk-UA" dirty="0">
                <a:latin typeface="Times New Roman" panose="02020603050405020304" pitchFamily="18" charset="0"/>
                <a:ea typeface="Calibri" panose="020F0502020204030204" pitchFamily="34" charset="0"/>
              </a:rPr>
              <a:t>Кодифікація - вид законотворчості, який забезпечує систематичне, нормативне регулювання типу суспільних відносин шляхом створення єдиного, юридично та </a:t>
            </a:r>
            <a:r>
              <a:rPr lang="uk-UA" dirty="0" err="1">
                <a:latin typeface="Times New Roman" panose="02020603050405020304" pitchFamily="18" charset="0"/>
                <a:ea typeface="Calibri" panose="020F0502020204030204" pitchFamily="34" charset="0"/>
              </a:rPr>
              <a:t>логічно</a:t>
            </a:r>
            <a:r>
              <a:rPr lang="uk-UA" dirty="0">
                <a:latin typeface="Times New Roman" panose="02020603050405020304" pitchFamily="18" charset="0"/>
                <a:ea typeface="Calibri" panose="020F0502020204030204" pitchFamily="34" charset="0"/>
              </a:rPr>
              <a:t> цілого, внутрішньо узгодженого нормативного акту (основ, кодексу), який виражає зміст та правову специфіку структурно визначених підрозділів правової системи</a:t>
            </a:r>
            <a:endParaRPr lang="ru-RU" dirty="0"/>
          </a:p>
        </p:txBody>
      </p:sp>
      <p:pic>
        <p:nvPicPr>
          <p:cNvPr id="5" name="Рисунок 4">
            <a:extLst>
              <a:ext uri="{FF2B5EF4-FFF2-40B4-BE49-F238E27FC236}">
                <a16:creationId xmlns:a16="http://schemas.microsoft.com/office/drawing/2014/main" id="{87E8C30D-B9EE-43AC-82B9-56786435737A}"/>
              </a:ext>
            </a:extLst>
          </p:cNvPr>
          <p:cNvPicPr>
            <a:picLocks noChangeAspect="1"/>
          </p:cNvPicPr>
          <p:nvPr/>
        </p:nvPicPr>
        <p:blipFill>
          <a:blip r:embed="rId3"/>
          <a:stretch>
            <a:fillRect/>
          </a:stretch>
        </p:blipFill>
        <p:spPr>
          <a:xfrm>
            <a:off x="7507266" y="4238734"/>
            <a:ext cx="2628900" cy="1733550"/>
          </a:xfrm>
          <a:prstGeom prst="rect">
            <a:avLst/>
          </a:prstGeom>
        </p:spPr>
      </p:pic>
      <p:sp>
        <p:nvSpPr>
          <p:cNvPr id="6" name="Прямоугольник 5">
            <a:extLst>
              <a:ext uri="{FF2B5EF4-FFF2-40B4-BE49-F238E27FC236}">
                <a16:creationId xmlns:a16="http://schemas.microsoft.com/office/drawing/2014/main" id="{05472EA4-6FE6-4E33-9317-253A8AD04B17}"/>
              </a:ext>
            </a:extLst>
          </p:cNvPr>
          <p:cNvSpPr/>
          <p:nvPr/>
        </p:nvSpPr>
        <p:spPr>
          <a:xfrm>
            <a:off x="1411266" y="4029164"/>
            <a:ext cx="6096000" cy="2308324"/>
          </a:xfrm>
          <a:prstGeom prst="rect">
            <a:avLst/>
          </a:prstGeom>
        </p:spPr>
        <p:txBody>
          <a:bodyPr>
            <a:spAutoFit/>
          </a:bodyPr>
          <a:lstStyle/>
          <a:p>
            <a:r>
              <a:rPr lang="uk-UA" dirty="0">
                <a:latin typeface="Times New Roman" panose="02020603050405020304" pitchFamily="18" charset="0"/>
                <a:ea typeface="Calibri" panose="020F0502020204030204" pitchFamily="34" charset="0"/>
              </a:rPr>
              <a:t>Зведений акт соціальних послуг в Україні (Соціальний кодекс) забезпечить доступність та зрозумілість нормативно-правових актів щодо їх надання, спростить та вдосконалить порядок здійснення права на соціальні послуги для осіб та сімей, які постраждали від негативних наслідків важких життєвих обставин, дасть можливість узгодити законодавчі положення, створити єдину термінологію та зменшити кількість нормативних актів</a:t>
            </a:r>
            <a:endParaRPr lang="ru-RU" dirty="0"/>
          </a:p>
        </p:txBody>
      </p:sp>
    </p:spTree>
    <p:extLst>
      <p:ext uri="{BB962C8B-B14F-4D97-AF65-F5344CB8AC3E}">
        <p14:creationId xmlns:p14="http://schemas.microsoft.com/office/powerpoint/2010/main" val="411573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CFE576EF-F241-49A7-BCCF-9FB7E2E3FCDE}"/>
              </a:ext>
            </a:extLst>
          </p:cNvPr>
          <p:cNvSpPr>
            <a:spLocks noGrp="1"/>
          </p:cNvSpPr>
          <p:nvPr>
            <p:ph type="title"/>
          </p:nvPr>
        </p:nvSpPr>
        <p:spPr>
          <a:xfrm>
            <a:off x="677334" y="186161"/>
            <a:ext cx="8596668" cy="630477"/>
          </a:xfrm>
        </p:spPr>
        <p:txBody>
          <a:bodyPr>
            <a:noAutofit/>
          </a:bodyPr>
          <a:lstStyle/>
          <a:p>
            <a:pPr algn="ctr"/>
            <a:r>
              <a:rPr lang="uk-UA" sz="3000" dirty="0"/>
              <a:t>Результати дослідження</a:t>
            </a:r>
            <a:br>
              <a:rPr lang="uk-UA" sz="3000" dirty="0"/>
            </a:br>
            <a:endParaRPr lang="ru-RU" sz="3000" dirty="0"/>
          </a:p>
        </p:txBody>
      </p:sp>
      <p:sp>
        <p:nvSpPr>
          <p:cNvPr id="2" name="Объект 1">
            <a:extLst>
              <a:ext uri="{FF2B5EF4-FFF2-40B4-BE49-F238E27FC236}">
                <a16:creationId xmlns:a16="http://schemas.microsoft.com/office/drawing/2014/main" id="{77B9611B-A394-4B21-94EE-8B4E8DCA16FA}"/>
              </a:ext>
            </a:extLst>
          </p:cNvPr>
          <p:cNvSpPr>
            <a:spLocks noGrp="1"/>
          </p:cNvSpPr>
          <p:nvPr>
            <p:ph idx="1"/>
          </p:nvPr>
        </p:nvSpPr>
        <p:spPr>
          <a:xfrm>
            <a:off x="677334" y="816638"/>
            <a:ext cx="8596668" cy="962058"/>
          </a:xfrm>
        </p:spPr>
        <p:txBody>
          <a:bodyPr>
            <a:normAutofit/>
          </a:bodyPr>
          <a:lstStyle/>
          <a:p>
            <a:r>
              <a:rPr lang="uk-UA" b="1" dirty="0"/>
              <a:t>Завдання 8: 	сформулювати пропозиції щодо трансформації управлінських механізмів забезпечення надання соціальних послуг в територіальних громадах</a:t>
            </a:r>
            <a:endParaRPr lang="uk-UA" dirty="0"/>
          </a:p>
          <a:p>
            <a:endParaRPr lang="ru-RU"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pic>
        <p:nvPicPr>
          <p:cNvPr id="5" name="Рисунок 4">
            <a:extLst>
              <a:ext uri="{FF2B5EF4-FFF2-40B4-BE49-F238E27FC236}">
                <a16:creationId xmlns:a16="http://schemas.microsoft.com/office/drawing/2014/main" id="{9A6832FD-5995-4E79-B3B9-16D432D8763D}"/>
              </a:ext>
            </a:extLst>
          </p:cNvPr>
          <p:cNvPicPr>
            <a:picLocks noChangeAspect="1"/>
          </p:cNvPicPr>
          <p:nvPr/>
        </p:nvPicPr>
        <p:blipFill>
          <a:blip r:embed="rId2"/>
          <a:stretch>
            <a:fillRect/>
          </a:stretch>
        </p:blipFill>
        <p:spPr>
          <a:xfrm>
            <a:off x="864427" y="2757782"/>
            <a:ext cx="2726446" cy="1888316"/>
          </a:xfrm>
          <a:prstGeom prst="rect">
            <a:avLst/>
          </a:prstGeom>
        </p:spPr>
      </p:pic>
      <p:pic>
        <p:nvPicPr>
          <p:cNvPr id="9" name="Рисунок 8">
            <a:extLst>
              <a:ext uri="{FF2B5EF4-FFF2-40B4-BE49-F238E27FC236}">
                <a16:creationId xmlns:a16="http://schemas.microsoft.com/office/drawing/2014/main" id="{D4897A7B-D1AD-416E-9B34-C17C827E5DE1}"/>
              </a:ext>
            </a:extLst>
          </p:cNvPr>
          <p:cNvPicPr>
            <a:picLocks noChangeAspect="1"/>
          </p:cNvPicPr>
          <p:nvPr/>
        </p:nvPicPr>
        <p:blipFill>
          <a:blip r:embed="rId3"/>
          <a:stretch>
            <a:fillRect/>
          </a:stretch>
        </p:blipFill>
        <p:spPr>
          <a:xfrm>
            <a:off x="3676860" y="3479104"/>
            <a:ext cx="5188195" cy="3192735"/>
          </a:xfrm>
          <a:prstGeom prst="rect">
            <a:avLst/>
          </a:prstGeom>
        </p:spPr>
      </p:pic>
      <p:pic>
        <p:nvPicPr>
          <p:cNvPr id="10" name="Рисунок 9">
            <a:extLst>
              <a:ext uri="{FF2B5EF4-FFF2-40B4-BE49-F238E27FC236}">
                <a16:creationId xmlns:a16="http://schemas.microsoft.com/office/drawing/2014/main" id="{78C1BF30-08F7-4EB0-9C96-0380CBBD0D2B}"/>
              </a:ext>
            </a:extLst>
          </p:cNvPr>
          <p:cNvPicPr>
            <a:picLocks noChangeAspect="1"/>
          </p:cNvPicPr>
          <p:nvPr/>
        </p:nvPicPr>
        <p:blipFill>
          <a:blip r:embed="rId4"/>
          <a:stretch>
            <a:fillRect/>
          </a:stretch>
        </p:blipFill>
        <p:spPr>
          <a:xfrm>
            <a:off x="4975668" y="1716946"/>
            <a:ext cx="2857500" cy="1600200"/>
          </a:xfrm>
          <a:prstGeom prst="rect">
            <a:avLst/>
          </a:prstGeom>
        </p:spPr>
      </p:pic>
    </p:spTree>
    <p:extLst>
      <p:ext uri="{BB962C8B-B14F-4D97-AF65-F5344CB8AC3E}">
        <p14:creationId xmlns:p14="http://schemas.microsoft.com/office/powerpoint/2010/main" val="288367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1213E-115C-47C5-80D7-CD6EB1DBAEC8}"/>
              </a:ext>
            </a:extLst>
          </p:cNvPr>
          <p:cNvSpPr>
            <a:spLocks noGrp="1"/>
          </p:cNvSpPr>
          <p:nvPr>
            <p:ph type="title"/>
          </p:nvPr>
        </p:nvSpPr>
        <p:spPr>
          <a:xfrm>
            <a:off x="2584325" y="129296"/>
            <a:ext cx="8596668" cy="530268"/>
          </a:xfrm>
        </p:spPr>
        <p:txBody>
          <a:bodyPr>
            <a:normAutofit fontScale="90000"/>
          </a:bodyPr>
          <a:lstStyle/>
          <a:p>
            <a:pPr algn="ctr"/>
            <a:r>
              <a:rPr lang="ru-RU" sz="3000" dirty="0"/>
              <a:t>Результати дослідження</a:t>
            </a:r>
            <a:br>
              <a:rPr lang="ru-RU" sz="3000" dirty="0"/>
            </a:br>
            <a:endParaRPr lang="ru-RU" sz="3000"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8" name="Прямоугольник 7">
            <a:extLst>
              <a:ext uri="{FF2B5EF4-FFF2-40B4-BE49-F238E27FC236}">
                <a16:creationId xmlns:a16="http://schemas.microsoft.com/office/drawing/2014/main" id="{B75EFB5D-9C61-465A-8B8E-746835FDD0F1}"/>
              </a:ext>
            </a:extLst>
          </p:cNvPr>
          <p:cNvSpPr/>
          <p:nvPr/>
        </p:nvSpPr>
        <p:spPr>
          <a:xfrm>
            <a:off x="677333" y="571912"/>
            <a:ext cx="9092967" cy="646331"/>
          </a:xfrm>
          <a:prstGeom prst="rect">
            <a:avLst/>
          </a:prstGeom>
        </p:spPr>
        <p:txBody>
          <a:bodyPr wrap="square">
            <a:spAutoFit/>
          </a:bodyPr>
          <a:lstStyle/>
          <a:p>
            <a:pPr algn="ctr">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Матриця відповідності оперативних цілей стратегічним напрямкам розвитку системи соціального захисту населення Бердянської міської територіальної громади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C0415BA2-47B6-4777-B653-29C8203AB481}"/>
              </a:ext>
            </a:extLst>
          </p:cNvPr>
          <p:cNvPicPr/>
          <p:nvPr/>
        </p:nvPicPr>
        <p:blipFill rotWithShape="1">
          <a:blip r:embed="rId2"/>
          <a:srcRect l="23988" t="48115" r="19437" b="32977"/>
          <a:stretch/>
        </p:blipFill>
        <p:spPr bwMode="auto">
          <a:xfrm>
            <a:off x="1210931" y="1599851"/>
            <a:ext cx="7105049" cy="1550096"/>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id="{0F0D76C0-74E8-4C0C-9EF4-CA138FCB6B00}"/>
              </a:ext>
            </a:extLst>
          </p:cNvPr>
          <p:cNvPicPr>
            <a:picLocks noChangeAspect="1"/>
          </p:cNvPicPr>
          <p:nvPr/>
        </p:nvPicPr>
        <p:blipFill rotWithShape="1">
          <a:blip r:embed="rId3"/>
          <a:srcRect l="9051" t="6805" r="12729"/>
          <a:stretch/>
        </p:blipFill>
        <p:spPr>
          <a:xfrm>
            <a:off x="2956142" y="3165867"/>
            <a:ext cx="2004165" cy="1668832"/>
          </a:xfrm>
          <a:prstGeom prst="rect">
            <a:avLst/>
          </a:prstGeom>
        </p:spPr>
      </p:pic>
      <p:pic>
        <p:nvPicPr>
          <p:cNvPr id="14" name="Рисунок 13">
            <a:extLst>
              <a:ext uri="{FF2B5EF4-FFF2-40B4-BE49-F238E27FC236}">
                <a16:creationId xmlns:a16="http://schemas.microsoft.com/office/drawing/2014/main" id="{A9DB183D-C003-40A3-A7C8-F8F44B960937}"/>
              </a:ext>
            </a:extLst>
          </p:cNvPr>
          <p:cNvPicPr>
            <a:picLocks noChangeAspect="1"/>
          </p:cNvPicPr>
          <p:nvPr/>
        </p:nvPicPr>
        <p:blipFill>
          <a:blip r:embed="rId4"/>
          <a:stretch>
            <a:fillRect/>
          </a:stretch>
        </p:blipFill>
        <p:spPr>
          <a:xfrm>
            <a:off x="1344798" y="3165867"/>
            <a:ext cx="1569716" cy="1689694"/>
          </a:xfrm>
          <a:prstGeom prst="rect">
            <a:avLst/>
          </a:prstGeom>
        </p:spPr>
      </p:pic>
      <p:pic>
        <p:nvPicPr>
          <p:cNvPr id="15" name="Рисунок 14">
            <a:extLst>
              <a:ext uri="{FF2B5EF4-FFF2-40B4-BE49-F238E27FC236}">
                <a16:creationId xmlns:a16="http://schemas.microsoft.com/office/drawing/2014/main" id="{DC30C790-5923-4D31-A646-362E3FBCD7B4}"/>
              </a:ext>
            </a:extLst>
          </p:cNvPr>
          <p:cNvPicPr>
            <a:picLocks noChangeAspect="1"/>
          </p:cNvPicPr>
          <p:nvPr/>
        </p:nvPicPr>
        <p:blipFill>
          <a:blip r:embed="rId5"/>
          <a:stretch>
            <a:fillRect/>
          </a:stretch>
        </p:blipFill>
        <p:spPr>
          <a:xfrm>
            <a:off x="5001935" y="3165867"/>
            <a:ext cx="1674420" cy="1621859"/>
          </a:xfrm>
          <a:prstGeom prst="rect">
            <a:avLst/>
          </a:prstGeom>
        </p:spPr>
      </p:pic>
      <p:pic>
        <p:nvPicPr>
          <p:cNvPr id="16" name="Рисунок 15">
            <a:extLst>
              <a:ext uri="{FF2B5EF4-FFF2-40B4-BE49-F238E27FC236}">
                <a16:creationId xmlns:a16="http://schemas.microsoft.com/office/drawing/2014/main" id="{A5DAFE11-C13E-4BB1-93B9-AA9A0853B878}"/>
              </a:ext>
            </a:extLst>
          </p:cNvPr>
          <p:cNvPicPr>
            <a:picLocks noChangeAspect="1"/>
          </p:cNvPicPr>
          <p:nvPr/>
        </p:nvPicPr>
        <p:blipFill>
          <a:blip r:embed="rId6"/>
          <a:stretch>
            <a:fillRect/>
          </a:stretch>
        </p:blipFill>
        <p:spPr>
          <a:xfrm>
            <a:off x="6882659" y="3149947"/>
            <a:ext cx="1346941" cy="1721534"/>
          </a:xfrm>
          <a:prstGeom prst="rect">
            <a:avLst/>
          </a:prstGeom>
        </p:spPr>
      </p:pic>
    </p:spTree>
    <p:extLst>
      <p:ext uri="{BB962C8B-B14F-4D97-AF65-F5344CB8AC3E}">
        <p14:creationId xmlns:p14="http://schemas.microsoft.com/office/powerpoint/2010/main" val="244373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a:extLst>
              <a:ext uri="{FF2B5EF4-FFF2-40B4-BE49-F238E27FC236}">
                <a16:creationId xmlns:a16="http://schemas.microsoft.com/office/drawing/2014/main" id="{44A8CCE8-BA3F-4EAD-9280-73EC6F9CB835}"/>
              </a:ext>
            </a:extLst>
          </p:cNvPr>
          <p:cNvPicPr>
            <a:picLocks noGrp="1" noChangeAspect="1"/>
          </p:cNvPicPr>
          <p:nvPr>
            <p:ph idx="1"/>
          </p:nvPr>
        </p:nvPicPr>
        <p:blipFill>
          <a:blip r:embed="rId2"/>
          <a:stretch>
            <a:fillRect/>
          </a:stretch>
        </p:blipFill>
        <p:spPr>
          <a:xfrm>
            <a:off x="901713" y="1107130"/>
            <a:ext cx="8292391" cy="4643739"/>
          </a:xfrm>
          <a:prstGeom prst="rect">
            <a:avLst/>
          </a:prstGeom>
        </p:spPr>
      </p:pic>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Tree>
    <p:extLst>
      <p:ext uri="{BB962C8B-B14F-4D97-AF65-F5344CB8AC3E}">
        <p14:creationId xmlns:p14="http://schemas.microsoft.com/office/powerpoint/2010/main" val="298765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0690E-6075-4174-8A83-6D03CC98A79E}"/>
              </a:ext>
            </a:extLst>
          </p:cNvPr>
          <p:cNvSpPr>
            <a:spLocks noGrp="1"/>
          </p:cNvSpPr>
          <p:nvPr>
            <p:ph type="title"/>
          </p:nvPr>
        </p:nvSpPr>
        <p:spPr>
          <a:xfrm>
            <a:off x="677334" y="568774"/>
            <a:ext cx="9456105" cy="946876"/>
          </a:xfrm>
        </p:spPr>
        <p:txBody>
          <a:bodyPr>
            <a:normAutofit/>
          </a:bodyPr>
          <a:lstStyle/>
          <a:p>
            <a:r>
              <a:rPr lang="ru-RU" sz="3600" dirty="0"/>
              <a:t>Об’єкт</a:t>
            </a:r>
            <a:r>
              <a:rPr lang="uk-UA" sz="3600" dirty="0"/>
              <a:t>, предмет та мета дослідження</a:t>
            </a:r>
            <a:endParaRPr lang="ru-RU" sz="3600" dirty="0"/>
          </a:p>
        </p:txBody>
      </p:sp>
      <p:sp>
        <p:nvSpPr>
          <p:cNvPr id="6" name="Объект 5">
            <a:extLst>
              <a:ext uri="{FF2B5EF4-FFF2-40B4-BE49-F238E27FC236}">
                <a16:creationId xmlns:a16="http://schemas.microsoft.com/office/drawing/2014/main" id="{0661184E-D6DD-4CBA-B7BD-7FECFD011C6F}"/>
              </a:ext>
            </a:extLst>
          </p:cNvPr>
          <p:cNvSpPr>
            <a:spLocks noGrp="1"/>
          </p:cNvSpPr>
          <p:nvPr>
            <p:ph idx="1"/>
          </p:nvPr>
        </p:nvSpPr>
        <p:spPr>
          <a:xfrm>
            <a:off x="677334" y="1488613"/>
            <a:ext cx="8596668" cy="3880773"/>
          </a:xfrm>
        </p:spPr>
        <p:txBody>
          <a:bodyPr>
            <a:normAutofit/>
          </a:bodyPr>
          <a:lstStyle/>
          <a:p>
            <a:pPr>
              <a:spcBef>
                <a:spcPts val="0"/>
              </a:spcBef>
            </a:pPr>
            <a:r>
              <a:rPr lang="uk-UA" sz="2400" b="1" i="1" dirty="0"/>
              <a:t>Об’єктом дослідження </a:t>
            </a:r>
            <a:r>
              <a:rPr lang="ru-RU" sz="2400" dirty="0"/>
              <a:t>є процес організації діяльності органів державної влади щодо надання соціальних послуг в Україні</a:t>
            </a:r>
          </a:p>
          <a:p>
            <a:pPr>
              <a:spcBef>
                <a:spcPts val="0"/>
              </a:spcBef>
            </a:pPr>
            <a:r>
              <a:rPr lang="uk-UA" sz="2400" b="1" i="1" dirty="0"/>
              <a:t>Предметом дослідження </a:t>
            </a:r>
            <a:r>
              <a:rPr lang="ru-RU" sz="2400" dirty="0"/>
              <a:t>є управлінські механізми забезпечення надання  соціальних послуг</a:t>
            </a:r>
          </a:p>
          <a:p>
            <a:pPr>
              <a:spcBef>
                <a:spcPts val="0"/>
              </a:spcBef>
            </a:pPr>
            <a:r>
              <a:rPr lang="uk-UA" sz="2400" b="1" i="1" dirty="0"/>
              <a:t>Метою кваліфікаційної роботи </a:t>
            </a:r>
            <a:r>
              <a:rPr lang="uk-UA" sz="2400" dirty="0"/>
              <a:t>є дослідження теоретико-методологічних підходів управлінських механізмів забезпечення надання  соціальних послуг та пропозиції щодо шляхів їх удосконалення</a:t>
            </a:r>
          </a:p>
        </p:txBody>
      </p:sp>
      <p:sp>
        <p:nvSpPr>
          <p:cNvPr id="4" name="Дата 3">
            <a:extLst>
              <a:ext uri="{FF2B5EF4-FFF2-40B4-BE49-F238E27FC236}">
                <a16:creationId xmlns:a16="http://schemas.microsoft.com/office/drawing/2014/main" id="{3CE2F867-2A1E-488D-BE97-E6CA82A919E3}"/>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Tree>
    <p:extLst>
      <p:ext uri="{BB962C8B-B14F-4D97-AF65-F5344CB8AC3E}">
        <p14:creationId xmlns:p14="http://schemas.microsoft.com/office/powerpoint/2010/main" val="63291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C6D841-6450-4EB2-A200-01AF9BDB1DEC}"/>
              </a:ext>
            </a:extLst>
          </p:cNvPr>
          <p:cNvSpPr>
            <a:spLocks noGrp="1"/>
          </p:cNvSpPr>
          <p:nvPr>
            <p:ph type="title"/>
          </p:nvPr>
        </p:nvSpPr>
        <p:spPr>
          <a:xfrm>
            <a:off x="3657599" y="451513"/>
            <a:ext cx="5611661" cy="695194"/>
          </a:xfrm>
        </p:spPr>
        <p:txBody>
          <a:bodyPr>
            <a:normAutofit/>
          </a:bodyPr>
          <a:lstStyle/>
          <a:p>
            <a:pPr algn="ctr"/>
            <a:r>
              <a:rPr lang="uk-UA" sz="3200" dirty="0"/>
              <a:t>Завдання дослідження</a:t>
            </a:r>
            <a:endParaRPr lang="ru-RU" sz="3200" dirty="0"/>
          </a:p>
        </p:txBody>
      </p:sp>
      <p:sp>
        <p:nvSpPr>
          <p:cNvPr id="3" name="Объект 2">
            <a:extLst>
              <a:ext uri="{FF2B5EF4-FFF2-40B4-BE49-F238E27FC236}">
                <a16:creationId xmlns:a16="http://schemas.microsoft.com/office/drawing/2014/main" id="{07CC4B4E-35BE-4F1A-ADD4-92A4633CDFE7}"/>
              </a:ext>
            </a:extLst>
          </p:cNvPr>
          <p:cNvSpPr>
            <a:spLocks noGrp="1"/>
          </p:cNvSpPr>
          <p:nvPr>
            <p:ph idx="1"/>
          </p:nvPr>
        </p:nvSpPr>
        <p:spPr>
          <a:xfrm>
            <a:off x="1910400" y="1395069"/>
            <a:ext cx="8596668" cy="4646293"/>
          </a:xfrm>
        </p:spPr>
        <p:txBody>
          <a:bodyPr>
            <a:normAutofit fontScale="92500"/>
          </a:bodyPr>
          <a:lstStyle/>
          <a:p>
            <a:pPr lvl="0"/>
            <a:r>
              <a:rPr lang="ru-RU" dirty="0"/>
              <a:t>-</a:t>
            </a:r>
            <a:r>
              <a:rPr lang="uk-UA" dirty="0"/>
              <a:t>	розкрити сутність соціальних послуг та надати їх основні характеристики;</a:t>
            </a:r>
          </a:p>
          <a:p>
            <a:pPr lvl="0"/>
            <a:r>
              <a:rPr lang="uk-UA" dirty="0"/>
              <a:t>-	визначити роль інститутів в реалізації соціальної політики;</a:t>
            </a:r>
          </a:p>
          <a:p>
            <a:pPr lvl="0"/>
            <a:r>
              <a:rPr lang="uk-UA" dirty="0"/>
              <a:t>-	проаналізувати зарубіжний досвід державного регулювання у сфері надання соціальних послуг;</a:t>
            </a:r>
          </a:p>
          <a:p>
            <a:pPr lvl="0"/>
            <a:r>
              <a:rPr lang="uk-UA" dirty="0"/>
              <a:t>-	виявити особливості правового забезпечення державного регулювання надання соціальних послуг в Україні;</a:t>
            </a:r>
          </a:p>
          <a:p>
            <a:pPr lvl="0"/>
            <a:r>
              <a:rPr lang="uk-UA" dirty="0"/>
              <a:t>-	здійснити дослідження досвіду реалізації управлінських механізмів надання соціальних послуг в Україні системою органів державної влади України;</a:t>
            </a:r>
          </a:p>
          <a:p>
            <a:pPr lvl="0"/>
            <a:r>
              <a:rPr lang="uk-UA" dirty="0"/>
              <a:t>-	проаналізувати механізми забезпечення надання соціальних послуг в Україні на прикладі Бердянської міської територіальної громади;</a:t>
            </a:r>
          </a:p>
          <a:p>
            <a:pPr lvl="0"/>
            <a:r>
              <a:rPr lang="uk-UA" dirty="0"/>
              <a:t>-	запропонувати шляхи удосконалення чинного законодавства у сфері розвитку надання соціальних послуг в Україні;</a:t>
            </a:r>
          </a:p>
          <a:p>
            <a:pPr lvl="0"/>
            <a:r>
              <a:rPr lang="uk-UA" dirty="0"/>
              <a:t>-	сформулювати пропозиції щодо трансформації управлінських механізмів забезпечення надання соціальних послуг в територіальних громадах</a:t>
            </a:r>
          </a:p>
          <a:p>
            <a:endParaRPr lang="uk-UA" sz="2000" dirty="0"/>
          </a:p>
          <a:p>
            <a:endParaRPr lang="ru-RU" dirty="0"/>
          </a:p>
        </p:txBody>
      </p:sp>
      <p:sp>
        <p:nvSpPr>
          <p:cNvPr id="4" name="Дата 3">
            <a:extLst>
              <a:ext uri="{FF2B5EF4-FFF2-40B4-BE49-F238E27FC236}">
                <a16:creationId xmlns:a16="http://schemas.microsoft.com/office/drawing/2014/main" id="{0A1B11F6-02D0-4DA2-931A-B1B877178284}"/>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pic>
        <p:nvPicPr>
          <p:cNvPr id="1026" name="Picture 2" descr="Завдання - Сучасні дослідження біорідин">
            <a:extLst>
              <a:ext uri="{FF2B5EF4-FFF2-40B4-BE49-F238E27FC236}">
                <a16:creationId xmlns:a16="http://schemas.microsoft.com/office/drawing/2014/main" id="{414BC52B-C00B-4770-BF67-55263CCC9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82" y="0"/>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CFE576EF-F241-49A7-BCCF-9FB7E2E3FCDE}"/>
              </a:ext>
            </a:extLst>
          </p:cNvPr>
          <p:cNvSpPr>
            <a:spLocks noGrp="1"/>
          </p:cNvSpPr>
          <p:nvPr>
            <p:ph type="title"/>
          </p:nvPr>
        </p:nvSpPr>
        <p:spPr>
          <a:xfrm>
            <a:off x="3156559" y="279907"/>
            <a:ext cx="6117443" cy="818367"/>
          </a:xfrm>
        </p:spPr>
        <p:txBody>
          <a:bodyPr/>
          <a:lstStyle/>
          <a:p>
            <a:pPr algn="ctr"/>
            <a:r>
              <a:rPr lang="uk-UA" dirty="0"/>
              <a:t>Методи дослідження</a:t>
            </a:r>
            <a:endParaRPr lang="ru-RU" dirty="0"/>
          </a:p>
        </p:txBody>
      </p:sp>
      <p:sp>
        <p:nvSpPr>
          <p:cNvPr id="8" name="Объект 7">
            <a:extLst>
              <a:ext uri="{FF2B5EF4-FFF2-40B4-BE49-F238E27FC236}">
                <a16:creationId xmlns:a16="http://schemas.microsoft.com/office/drawing/2014/main" id="{76A8B3B8-4784-4C0B-B375-51FC393960DC}"/>
              </a:ext>
            </a:extLst>
          </p:cNvPr>
          <p:cNvSpPr>
            <a:spLocks noGrp="1"/>
          </p:cNvSpPr>
          <p:nvPr>
            <p:ph idx="1"/>
          </p:nvPr>
        </p:nvSpPr>
        <p:spPr>
          <a:xfrm>
            <a:off x="2317314" y="991390"/>
            <a:ext cx="7056895" cy="4875219"/>
          </a:xfrm>
        </p:spPr>
        <p:txBody>
          <a:bodyPr>
            <a:normAutofit lnSpcReduction="10000"/>
          </a:bodyPr>
          <a:lstStyle/>
          <a:p>
            <a:pPr marL="0" indent="0">
              <a:buNone/>
            </a:pPr>
            <a:r>
              <a:rPr lang="uk-UA" b="1" dirty="0"/>
              <a:t>Методологічною основою кваліфікаційної роботи є фундаментальні положення сучасної науки публічного управління, концептуальні підходи публічного управління щодо управлінських механізмів забезпечення надання  соціальних послуг, а також наукові праці зарубіжних і вітчизняних вчених в рамках зазначеної проблематики.</a:t>
            </a:r>
            <a:r>
              <a:rPr lang="uk-UA" dirty="0"/>
              <a:t>  </a:t>
            </a:r>
            <a:endParaRPr lang="ru-RU" dirty="0"/>
          </a:p>
          <a:p>
            <a:pPr marL="0" indent="0">
              <a:buNone/>
            </a:pPr>
            <a:r>
              <a:rPr lang="uk-UA" b="1" dirty="0"/>
              <a:t>При виконанні роботи було використано наступні методи</a:t>
            </a:r>
            <a:r>
              <a:rPr lang="uk-UA" dirty="0"/>
              <a:t>: </a:t>
            </a:r>
          </a:p>
          <a:p>
            <a:pPr marL="0" indent="0">
              <a:buNone/>
            </a:pPr>
            <a:r>
              <a:rPr lang="uk-UA" dirty="0"/>
              <a:t>- теоретичного узагальнення – при систематизації підходів щодо категоріального апарату дослідження; </a:t>
            </a:r>
          </a:p>
          <a:p>
            <a:pPr marL="0" indent="0">
              <a:buNone/>
            </a:pPr>
            <a:r>
              <a:rPr lang="uk-UA" dirty="0"/>
              <a:t>- табличний – при систематизації теоретичної та практичної інформації, що стосується стану та удосконалення управлінських механізмів забезпечення надання соціальних послуг; </a:t>
            </a:r>
          </a:p>
          <a:p>
            <a:pPr marL="0" indent="0">
              <a:buNone/>
            </a:pPr>
            <a:r>
              <a:rPr lang="uk-UA" dirty="0"/>
              <a:t>- аналізу й синтезу – при детальному дослідженні та аналізі механізмів реалізації соціальної політики органами державної влади та місцевого самоврядування</a:t>
            </a:r>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pic>
        <p:nvPicPr>
          <p:cNvPr id="9" name="Рисунок 8">
            <a:extLst>
              <a:ext uri="{FF2B5EF4-FFF2-40B4-BE49-F238E27FC236}">
                <a16:creationId xmlns:a16="http://schemas.microsoft.com/office/drawing/2014/main" id="{BC0DBB40-5C24-418B-B2C4-422FC62DA503}"/>
              </a:ext>
            </a:extLst>
          </p:cNvPr>
          <p:cNvPicPr>
            <a:picLocks noChangeAspect="1"/>
          </p:cNvPicPr>
          <p:nvPr/>
        </p:nvPicPr>
        <p:blipFill>
          <a:blip r:embed="rId2"/>
          <a:stretch>
            <a:fillRect/>
          </a:stretch>
        </p:blipFill>
        <p:spPr>
          <a:xfrm>
            <a:off x="275572" y="1695539"/>
            <a:ext cx="1908213" cy="1908213"/>
          </a:xfrm>
          <a:prstGeom prst="rect">
            <a:avLst/>
          </a:prstGeom>
        </p:spPr>
      </p:pic>
    </p:spTree>
    <p:extLst>
      <p:ext uri="{BB962C8B-B14F-4D97-AF65-F5344CB8AC3E}">
        <p14:creationId xmlns:p14="http://schemas.microsoft.com/office/powerpoint/2010/main" val="326483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CFE576EF-F241-49A7-BCCF-9FB7E2E3FCDE}"/>
              </a:ext>
            </a:extLst>
          </p:cNvPr>
          <p:cNvSpPr>
            <a:spLocks noGrp="1"/>
          </p:cNvSpPr>
          <p:nvPr>
            <p:ph type="title"/>
          </p:nvPr>
        </p:nvSpPr>
        <p:spPr>
          <a:xfrm>
            <a:off x="496116" y="170028"/>
            <a:ext cx="8096555" cy="654595"/>
          </a:xfrm>
        </p:spPr>
        <p:txBody>
          <a:bodyPr>
            <a:noAutofit/>
          </a:bodyPr>
          <a:lstStyle/>
          <a:p>
            <a:pPr algn="ctr"/>
            <a:r>
              <a:rPr lang="uk-UA" sz="2800" dirty="0"/>
              <a:t>Результати дослідження</a:t>
            </a:r>
            <a:endParaRPr lang="ru-RU" sz="2800"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pic>
        <p:nvPicPr>
          <p:cNvPr id="2" name="Рисунок 1">
            <a:extLst>
              <a:ext uri="{FF2B5EF4-FFF2-40B4-BE49-F238E27FC236}">
                <a16:creationId xmlns:a16="http://schemas.microsoft.com/office/drawing/2014/main" id="{FC66D440-A2C3-4308-A3B4-05AED2334377}"/>
              </a:ext>
            </a:extLst>
          </p:cNvPr>
          <p:cNvPicPr>
            <a:picLocks noChangeAspect="1"/>
          </p:cNvPicPr>
          <p:nvPr/>
        </p:nvPicPr>
        <p:blipFill>
          <a:blip r:embed="rId2"/>
          <a:stretch>
            <a:fillRect/>
          </a:stretch>
        </p:blipFill>
        <p:spPr>
          <a:xfrm>
            <a:off x="8117072" y="2210647"/>
            <a:ext cx="2469094" cy="1847248"/>
          </a:xfrm>
          <a:prstGeom prst="rect">
            <a:avLst/>
          </a:prstGeom>
        </p:spPr>
      </p:pic>
      <p:sp>
        <p:nvSpPr>
          <p:cNvPr id="5" name="Объект 4">
            <a:extLst>
              <a:ext uri="{FF2B5EF4-FFF2-40B4-BE49-F238E27FC236}">
                <a16:creationId xmlns:a16="http://schemas.microsoft.com/office/drawing/2014/main" id="{019D4FF1-E893-4066-8055-595E829A8F03}"/>
              </a:ext>
            </a:extLst>
          </p:cNvPr>
          <p:cNvSpPr>
            <a:spLocks noGrp="1"/>
          </p:cNvSpPr>
          <p:nvPr>
            <p:ph idx="1"/>
          </p:nvPr>
        </p:nvSpPr>
        <p:spPr>
          <a:xfrm>
            <a:off x="298981" y="996675"/>
            <a:ext cx="8096555" cy="4275192"/>
          </a:xfrm>
        </p:spPr>
        <p:txBody>
          <a:bodyPr/>
          <a:lstStyle/>
          <a:p>
            <a:pPr marL="0" indent="0">
              <a:buNone/>
            </a:pPr>
            <a:r>
              <a:rPr lang="uk-UA" dirty="0"/>
              <a:t>Завдання 1:</a:t>
            </a:r>
            <a:r>
              <a:rPr lang="ru-RU" dirty="0"/>
              <a:t>	розкрити сутність соціальних послуг та надати їх основні характеристики</a:t>
            </a:r>
            <a:endParaRPr lang="uk-UA" dirty="0"/>
          </a:p>
          <a:p>
            <a:pPr marL="0" indent="0">
              <a:buNone/>
            </a:pPr>
            <a:r>
              <a:rPr lang="uk-UA" dirty="0"/>
              <a:t>Соціальні послуги - низка заходів, які спільно формуються та вживаються органами державної влади, фізичними особами та недержаними організаціями та спрямовані на пом’якшення або подолання складних життєвих обставин, соціального стану окремих осіб чи груп населення та повернення їх до самостійної життєдіяльності.</a:t>
            </a:r>
          </a:p>
          <a:p>
            <a:pPr marL="0" indent="0">
              <a:buNone/>
            </a:pPr>
            <a:r>
              <a:rPr lang="uk-UA" dirty="0"/>
              <a:t>В роботі визначено основні форми надання соціальних послуг (здійснення соціального захисту населення): матеріальна допомога (тобто соціальне забезпечення) та соціальне обслуговування.</a:t>
            </a:r>
          </a:p>
        </p:txBody>
      </p:sp>
      <p:pic>
        <p:nvPicPr>
          <p:cNvPr id="3" name="Рисунок 2">
            <a:extLst>
              <a:ext uri="{FF2B5EF4-FFF2-40B4-BE49-F238E27FC236}">
                <a16:creationId xmlns:a16="http://schemas.microsoft.com/office/drawing/2014/main" id="{BE3C6FDE-9320-493D-B26A-0BF679CC2C37}"/>
              </a:ext>
            </a:extLst>
          </p:cNvPr>
          <p:cNvPicPr>
            <a:picLocks noChangeAspect="1"/>
          </p:cNvPicPr>
          <p:nvPr/>
        </p:nvPicPr>
        <p:blipFill>
          <a:blip r:embed="rId3"/>
          <a:stretch>
            <a:fillRect/>
          </a:stretch>
        </p:blipFill>
        <p:spPr>
          <a:xfrm>
            <a:off x="2730674" y="4423318"/>
            <a:ext cx="3627440" cy="2057172"/>
          </a:xfrm>
          <a:prstGeom prst="rect">
            <a:avLst/>
          </a:prstGeom>
        </p:spPr>
      </p:pic>
    </p:spTree>
    <p:extLst>
      <p:ext uri="{BB962C8B-B14F-4D97-AF65-F5344CB8AC3E}">
        <p14:creationId xmlns:p14="http://schemas.microsoft.com/office/powerpoint/2010/main" val="298022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CFE576EF-F241-49A7-BCCF-9FB7E2E3FCDE}"/>
              </a:ext>
            </a:extLst>
          </p:cNvPr>
          <p:cNvSpPr>
            <a:spLocks noGrp="1"/>
          </p:cNvSpPr>
          <p:nvPr>
            <p:ph type="title"/>
          </p:nvPr>
        </p:nvSpPr>
        <p:spPr>
          <a:xfrm>
            <a:off x="564600" y="67519"/>
            <a:ext cx="8596668" cy="646466"/>
          </a:xfrm>
        </p:spPr>
        <p:txBody>
          <a:bodyPr>
            <a:noAutofit/>
          </a:bodyPr>
          <a:lstStyle/>
          <a:p>
            <a:pPr algn="ctr"/>
            <a:r>
              <a:rPr lang="uk-UA" sz="3000" dirty="0"/>
              <a:t>Результати дослідження</a:t>
            </a:r>
            <a:br>
              <a:rPr lang="uk-UA" sz="3000" dirty="0"/>
            </a:br>
            <a:endParaRPr lang="ru-RU" sz="3000"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8" name="Объект 7">
            <a:extLst>
              <a:ext uri="{FF2B5EF4-FFF2-40B4-BE49-F238E27FC236}">
                <a16:creationId xmlns:a16="http://schemas.microsoft.com/office/drawing/2014/main" id="{B2240C3E-B216-4EB1-9233-2BDE8049C65A}"/>
              </a:ext>
            </a:extLst>
          </p:cNvPr>
          <p:cNvSpPr>
            <a:spLocks noGrp="1"/>
          </p:cNvSpPr>
          <p:nvPr>
            <p:ph idx="1"/>
          </p:nvPr>
        </p:nvSpPr>
        <p:spPr>
          <a:xfrm>
            <a:off x="815121" y="565739"/>
            <a:ext cx="8596668" cy="4954195"/>
          </a:xfrm>
        </p:spPr>
        <p:txBody>
          <a:bodyPr>
            <a:normAutofit/>
          </a:bodyPr>
          <a:lstStyle/>
          <a:p>
            <a:r>
              <a:rPr lang="uk-UA" dirty="0"/>
              <a:t>Завдання 2: визначити роль інститутів в реалізації соціальної політики</a:t>
            </a:r>
          </a:p>
          <a:p>
            <a:endParaRPr lang="ru-RU" dirty="0"/>
          </a:p>
          <a:p>
            <a:endParaRPr lang="ru-RU" dirty="0"/>
          </a:p>
          <a:p>
            <a:pPr marL="0" indent="0">
              <a:buNone/>
            </a:pPr>
            <a:r>
              <a:rPr lang="ru-RU" dirty="0"/>
              <a:t> </a:t>
            </a:r>
          </a:p>
        </p:txBody>
      </p:sp>
      <p:pic>
        <p:nvPicPr>
          <p:cNvPr id="5" name="Рисунок 4">
            <a:extLst>
              <a:ext uri="{FF2B5EF4-FFF2-40B4-BE49-F238E27FC236}">
                <a16:creationId xmlns:a16="http://schemas.microsoft.com/office/drawing/2014/main" id="{9DBC4D59-0D04-4F08-BC21-A71EBE009681}"/>
              </a:ext>
            </a:extLst>
          </p:cNvPr>
          <p:cNvPicPr/>
          <p:nvPr/>
        </p:nvPicPr>
        <p:blipFill rotWithShape="1">
          <a:blip r:embed="rId2"/>
          <a:srcRect l="15793" t="21622" r="11104" b="38781"/>
          <a:stretch/>
        </p:blipFill>
        <p:spPr bwMode="auto">
          <a:xfrm>
            <a:off x="1215168" y="2209866"/>
            <a:ext cx="7740942" cy="3310068"/>
          </a:xfrm>
          <a:prstGeom prst="rect">
            <a:avLst/>
          </a:prstGeom>
          <a:ln>
            <a:noFill/>
          </a:ln>
          <a:extLst>
            <a:ext uri="{53640926-AAD7-44D8-BBD7-CCE9431645EC}">
              <a14:shadowObscured xmlns:a14="http://schemas.microsoft.com/office/drawing/2010/main"/>
            </a:ext>
          </a:extLst>
        </p:spPr>
      </p:pic>
      <p:sp>
        <p:nvSpPr>
          <p:cNvPr id="2" name="Прямоугольник 1">
            <a:extLst>
              <a:ext uri="{FF2B5EF4-FFF2-40B4-BE49-F238E27FC236}">
                <a16:creationId xmlns:a16="http://schemas.microsoft.com/office/drawing/2014/main" id="{6AB48C97-0F2D-4F7D-83CF-20C9F97CA9F5}"/>
              </a:ext>
            </a:extLst>
          </p:cNvPr>
          <p:cNvSpPr/>
          <p:nvPr/>
        </p:nvSpPr>
        <p:spPr>
          <a:xfrm>
            <a:off x="1565102" y="1360899"/>
            <a:ext cx="6551970" cy="646331"/>
          </a:xfrm>
          <a:prstGeom prst="rect">
            <a:avLst/>
          </a:prstGeom>
        </p:spPr>
        <p:txBody>
          <a:bodyPr wrap="square">
            <a:spAutoFit/>
          </a:bodyPr>
          <a:lstStyle/>
          <a:p>
            <a:pPr algn="ctr"/>
            <a:r>
              <a:rPr lang="uk-UA" dirty="0"/>
              <a:t>Державно-управлінський підхід до розуміння поняття «соціальна політика</a:t>
            </a:r>
            <a:r>
              <a:rPr lang="ru-RU" dirty="0"/>
              <a:t>»</a:t>
            </a:r>
          </a:p>
        </p:txBody>
      </p:sp>
    </p:spTree>
    <p:extLst>
      <p:ext uri="{BB962C8B-B14F-4D97-AF65-F5344CB8AC3E}">
        <p14:creationId xmlns:p14="http://schemas.microsoft.com/office/powerpoint/2010/main" val="338745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CFE576EF-F241-49A7-BCCF-9FB7E2E3FCDE}"/>
              </a:ext>
            </a:extLst>
          </p:cNvPr>
          <p:cNvSpPr>
            <a:spLocks noGrp="1"/>
          </p:cNvSpPr>
          <p:nvPr>
            <p:ph type="title"/>
          </p:nvPr>
        </p:nvSpPr>
        <p:spPr>
          <a:xfrm>
            <a:off x="977031" y="162043"/>
            <a:ext cx="8096555" cy="654595"/>
          </a:xfrm>
        </p:spPr>
        <p:txBody>
          <a:bodyPr>
            <a:noAutofit/>
          </a:bodyPr>
          <a:lstStyle/>
          <a:p>
            <a:pPr algn="ctr"/>
            <a:r>
              <a:rPr lang="uk-UA" sz="2800" dirty="0"/>
              <a:t>Результати дослідження</a:t>
            </a:r>
            <a:endParaRPr lang="ru-RU" sz="2800"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5" name="Объект 4">
            <a:extLst>
              <a:ext uri="{FF2B5EF4-FFF2-40B4-BE49-F238E27FC236}">
                <a16:creationId xmlns:a16="http://schemas.microsoft.com/office/drawing/2014/main" id="{019D4FF1-E893-4066-8055-595E829A8F03}"/>
              </a:ext>
            </a:extLst>
          </p:cNvPr>
          <p:cNvSpPr>
            <a:spLocks noGrp="1"/>
          </p:cNvSpPr>
          <p:nvPr>
            <p:ph idx="1"/>
          </p:nvPr>
        </p:nvSpPr>
        <p:spPr>
          <a:xfrm>
            <a:off x="827183" y="1291404"/>
            <a:ext cx="8596668" cy="4275192"/>
          </a:xfrm>
        </p:spPr>
        <p:txBody>
          <a:bodyPr/>
          <a:lstStyle/>
          <a:p>
            <a:r>
              <a:rPr lang="uk-UA" dirty="0"/>
              <a:t>Завдання 3: проаналізувати зарубіжний досвід державного регулювання у сфері надання соціальних послуг</a:t>
            </a:r>
          </a:p>
          <a:p>
            <a:pPr marL="0" indent="0" algn="ctr">
              <a:buNone/>
            </a:pPr>
            <a:r>
              <a:rPr lang="uk-UA" b="1" dirty="0"/>
              <a:t>Шляхи імплементації зарубіжного досвіду </a:t>
            </a:r>
          </a:p>
          <a:p>
            <a:pPr marL="0" indent="0" algn="ctr">
              <a:buNone/>
            </a:pPr>
            <a:endParaRPr lang="uk-UA" b="1" dirty="0"/>
          </a:p>
        </p:txBody>
      </p:sp>
      <p:pic>
        <p:nvPicPr>
          <p:cNvPr id="10" name="Рисунок 9">
            <a:extLst>
              <a:ext uri="{FF2B5EF4-FFF2-40B4-BE49-F238E27FC236}">
                <a16:creationId xmlns:a16="http://schemas.microsoft.com/office/drawing/2014/main" id="{5C2F9E1C-ACA1-4748-84A6-8DB929EB3DE2}"/>
              </a:ext>
            </a:extLst>
          </p:cNvPr>
          <p:cNvPicPr/>
          <p:nvPr/>
        </p:nvPicPr>
        <p:blipFill rotWithShape="1">
          <a:blip r:embed="rId2"/>
          <a:srcRect l="26145" t="31830" r="20399" b="16102"/>
          <a:stretch/>
        </p:blipFill>
        <p:spPr bwMode="auto">
          <a:xfrm>
            <a:off x="1027341" y="2414142"/>
            <a:ext cx="7089731" cy="38097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37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sp>
        <p:nvSpPr>
          <p:cNvPr id="7" name="Заголовок 16">
            <a:extLst>
              <a:ext uri="{FF2B5EF4-FFF2-40B4-BE49-F238E27FC236}">
                <a16:creationId xmlns:a16="http://schemas.microsoft.com/office/drawing/2014/main" id="{6665C981-073C-4AB4-B0EF-089B9E34BF3E}"/>
              </a:ext>
            </a:extLst>
          </p:cNvPr>
          <p:cNvSpPr txBox="1">
            <a:spLocks/>
          </p:cNvSpPr>
          <p:nvPr/>
        </p:nvSpPr>
        <p:spPr>
          <a:xfrm>
            <a:off x="237995" y="162044"/>
            <a:ext cx="8835591" cy="56691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800" dirty="0"/>
              <a:t>Результати дослідження</a:t>
            </a:r>
            <a:endParaRPr lang="ru-RU" sz="2800" dirty="0"/>
          </a:p>
        </p:txBody>
      </p:sp>
      <p:sp>
        <p:nvSpPr>
          <p:cNvPr id="8" name="Объект 4">
            <a:extLst>
              <a:ext uri="{FF2B5EF4-FFF2-40B4-BE49-F238E27FC236}">
                <a16:creationId xmlns:a16="http://schemas.microsoft.com/office/drawing/2014/main" id="{4D986B19-9792-4B1A-A0A3-05EED8DBF8A9}"/>
              </a:ext>
            </a:extLst>
          </p:cNvPr>
          <p:cNvSpPr>
            <a:spLocks noGrp="1"/>
          </p:cNvSpPr>
          <p:nvPr>
            <p:ph idx="1"/>
          </p:nvPr>
        </p:nvSpPr>
        <p:spPr>
          <a:xfrm>
            <a:off x="827183" y="816638"/>
            <a:ext cx="8596668" cy="711537"/>
          </a:xfrm>
        </p:spPr>
        <p:txBody>
          <a:bodyPr>
            <a:normAutofit/>
          </a:bodyPr>
          <a:lstStyle/>
          <a:p>
            <a:pPr marL="0" indent="0">
              <a:buNone/>
            </a:pPr>
            <a:r>
              <a:rPr lang="uk-UA" b="1" dirty="0"/>
              <a:t>Завдання 4: виявити особливості правового забезпечення державного регулювання надання соціальних послуг в Україні</a:t>
            </a:r>
            <a:endParaRPr lang="uk-UA" dirty="0"/>
          </a:p>
          <a:p>
            <a:endParaRPr lang="ru-RU" dirty="0"/>
          </a:p>
          <a:p>
            <a:endParaRPr lang="ru-RU" dirty="0"/>
          </a:p>
          <a:p>
            <a:endParaRPr lang="ru-RU" dirty="0"/>
          </a:p>
          <a:p>
            <a:endParaRPr lang="uk-UA" dirty="0"/>
          </a:p>
        </p:txBody>
      </p:sp>
      <p:pic>
        <p:nvPicPr>
          <p:cNvPr id="6" name="Рисунок 5">
            <a:extLst>
              <a:ext uri="{FF2B5EF4-FFF2-40B4-BE49-F238E27FC236}">
                <a16:creationId xmlns:a16="http://schemas.microsoft.com/office/drawing/2014/main" id="{6DDCB033-29F4-4208-B79D-164E5238F4DD}"/>
              </a:ext>
            </a:extLst>
          </p:cNvPr>
          <p:cNvPicPr/>
          <p:nvPr/>
        </p:nvPicPr>
        <p:blipFill rotWithShape="1">
          <a:blip r:embed="rId2"/>
          <a:srcRect l="30789" t="39020" r="27212" b="13311"/>
          <a:stretch/>
        </p:blipFill>
        <p:spPr bwMode="auto">
          <a:xfrm>
            <a:off x="1268261" y="1366131"/>
            <a:ext cx="6585558" cy="5329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518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9CECC7-4419-48ED-B7DE-93FB11A42EEA}"/>
              </a:ext>
            </a:extLst>
          </p:cNvPr>
          <p:cNvSpPr>
            <a:spLocks noGrp="1"/>
          </p:cNvSpPr>
          <p:nvPr>
            <p:ph type="title"/>
          </p:nvPr>
        </p:nvSpPr>
        <p:spPr>
          <a:xfrm>
            <a:off x="677334" y="609600"/>
            <a:ext cx="8596668" cy="693107"/>
          </a:xfrm>
        </p:spPr>
        <p:txBody>
          <a:bodyPr>
            <a:normAutofit fontScale="90000"/>
          </a:bodyPr>
          <a:lstStyle/>
          <a:p>
            <a:pPr algn="ctr"/>
            <a:r>
              <a:rPr lang="uk-UA" sz="3000" dirty="0"/>
              <a:t>Результати дослідження</a:t>
            </a:r>
            <a:br>
              <a:rPr lang="uk-UA" sz="3000" dirty="0"/>
            </a:br>
            <a:endParaRPr lang="ru-RU" sz="3000" dirty="0"/>
          </a:p>
        </p:txBody>
      </p:sp>
      <p:sp>
        <p:nvSpPr>
          <p:cNvPr id="6" name="Объект 5">
            <a:extLst>
              <a:ext uri="{FF2B5EF4-FFF2-40B4-BE49-F238E27FC236}">
                <a16:creationId xmlns:a16="http://schemas.microsoft.com/office/drawing/2014/main" id="{36CEEC71-8FD1-4A71-BDF6-92F5FA52749A}"/>
              </a:ext>
            </a:extLst>
          </p:cNvPr>
          <p:cNvSpPr>
            <a:spLocks noGrp="1"/>
          </p:cNvSpPr>
          <p:nvPr>
            <p:ph idx="1"/>
          </p:nvPr>
        </p:nvSpPr>
        <p:spPr>
          <a:xfrm>
            <a:off x="677334" y="1302707"/>
            <a:ext cx="8596668" cy="901874"/>
          </a:xfrm>
        </p:spPr>
        <p:txBody>
          <a:bodyPr>
            <a:normAutofit lnSpcReduction="10000"/>
          </a:bodyPr>
          <a:lstStyle/>
          <a:p>
            <a:r>
              <a:rPr lang="ru-RU" dirty="0" err="1"/>
              <a:t>Завдання</a:t>
            </a:r>
            <a:r>
              <a:rPr lang="ru-RU" dirty="0"/>
              <a:t> 5: </a:t>
            </a:r>
            <a:r>
              <a:rPr lang="ru-RU" dirty="0" err="1"/>
              <a:t>здійснити</a:t>
            </a:r>
            <a:r>
              <a:rPr lang="ru-RU" dirty="0"/>
              <a:t> </a:t>
            </a:r>
            <a:r>
              <a:rPr lang="ru-RU" dirty="0" err="1"/>
              <a:t>дослідження</a:t>
            </a:r>
            <a:r>
              <a:rPr lang="ru-RU" dirty="0"/>
              <a:t> </a:t>
            </a:r>
            <a:r>
              <a:rPr lang="ru-RU" dirty="0" err="1"/>
              <a:t>досвіду</a:t>
            </a:r>
            <a:r>
              <a:rPr lang="ru-RU" dirty="0"/>
              <a:t> </a:t>
            </a:r>
            <a:r>
              <a:rPr lang="ru-RU" dirty="0" err="1"/>
              <a:t>реалізації</a:t>
            </a:r>
            <a:r>
              <a:rPr lang="ru-RU" dirty="0"/>
              <a:t> </a:t>
            </a:r>
            <a:r>
              <a:rPr lang="ru-RU" dirty="0" err="1"/>
              <a:t>управлінських</a:t>
            </a:r>
            <a:r>
              <a:rPr lang="ru-RU" dirty="0"/>
              <a:t> </a:t>
            </a:r>
            <a:r>
              <a:rPr lang="ru-RU" dirty="0" err="1"/>
              <a:t>механізмів</a:t>
            </a:r>
            <a:r>
              <a:rPr lang="ru-RU" dirty="0"/>
              <a:t> надання соціальних послуг в Україні системою органів державної влади </a:t>
            </a:r>
            <a:r>
              <a:rPr lang="ru-RU" dirty="0" err="1"/>
              <a:t>України</a:t>
            </a:r>
            <a:endParaRPr lang="ru-RU" dirty="0"/>
          </a:p>
          <a:p>
            <a:pPr marL="0" indent="0">
              <a:buNone/>
            </a:pPr>
            <a:endParaRPr lang="ru-RU" dirty="0"/>
          </a:p>
          <a:p>
            <a:endParaRPr lang="ru-RU" dirty="0"/>
          </a:p>
        </p:txBody>
      </p:sp>
      <p:sp>
        <p:nvSpPr>
          <p:cNvPr id="4" name="Дата 3">
            <a:extLst>
              <a:ext uri="{FF2B5EF4-FFF2-40B4-BE49-F238E27FC236}">
                <a16:creationId xmlns:a16="http://schemas.microsoft.com/office/drawing/2014/main" id="{D5B90C7C-9CCD-453F-9C83-319A40E75B32}"/>
              </a:ext>
            </a:extLst>
          </p:cNvPr>
          <p:cNvSpPr>
            <a:spLocks noGrp="1"/>
          </p:cNvSpPr>
          <p:nvPr>
            <p:ph type="dt" sz="half" idx="10"/>
          </p:nvPr>
        </p:nvSpPr>
        <p:spPr/>
        <p:txBody>
          <a:bodyPr/>
          <a:lstStyle/>
          <a:p>
            <a:pPr rtl="0"/>
            <a:fld id="{629C2F20-7994-4D1E-A01C-96ECBA4612EB}" type="datetime1">
              <a:rPr lang="ru-RU" smtClean="0"/>
              <a:t>25.05.2022</a:t>
            </a:fld>
            <a:endParaRPr lang="en-US" dirty="0"/>
          </a:p>
        </p:txBody>
      </p:sp>
      <p:pic>
        <p:nvPicPr>
          <p:cNvPr id="3" name="Рисунок 2">
            <a:extLst>
              <a:ext uri="{FF2B5EF4-FFF2-40B4-BE49-F238E27FC236}">
                <a16:creationId xmlns:a16="http://schemas.microsoft.com/office/drawing/2014/main" id="{198168CC-6959-4A27-81D7-E6100F91957A}"/>
              </a:ext>
            </a:extLst>
          </p:cNvPr>
          <p:cNvPicPr>
            <a:picLocks noChangeAspect="1"/>
          </p:cNvPicPr>
          <p:nvPr/>
        </p:nvPicPr>
        <p:blipFill>
          <a:blip r:embed="rId2"/>
          <a:stretch>
            <a:fillRect/>
          </a:stretch>
        </p:blipFill>
        <p:spPr>
          <a:xfrm>
            <a:off x="264834" y="2204581"/>
            <a:ext cx="4795682" cy="3119521"/>
          </a:xfrm>
          <a:prstGeom prst="rect">
            <a:avLst/>
          </a:prstGeom>
        </p:spPr>
      </p:pic>
      <p:pic>
        <p:nvPicPr>
          <p:cNvPr id="10" name="Рисунок 9">
            <a:extLst>
              <a:ext uri="{FF2B5EF4-FFF2-40B4-BE49-F238E27FC236}">
                <a16:creationId xmlns:a16="http://schemas.microsoft.com/office/drawing/2014/main" id="{97C6A5C1-8C40-408E-8A68-BE5454FEBD50}"/>
              </a:ext>
            </a:extLst>
          </p:cNvPr>
          <p:cNvPicPr>
            <a:picLocks noChangeAspect="1"/>
          </p:cNvPicPr>
          <p:nvPr/>
        </p:nvPicPr>
        <p:blipFill>
          <a:blip r:embed="rId3"/>
          <a:stretch>
            <a:fillRect/>
          </a:stretch>
        </p:blipFill>
        <p:spPr>
          <a:xfrm>
            <a:off x="5060516" y="3278588"/>
            <a:ext cx="5346655" cy="3042168"/>
          </a:xfrm>
          <a:prstGeom prst="rect">
            <a:avLst/>
          </a:prstGeom>
        </p:spPr>
      </p:pic>
    </p:spTree>
    <p:extLst>
      <p:ext uri="{BB962C8B-B14F-4D97-AF65-F5344CB8AC3E}">
        <p14:creationId xmlns:p14="http://schemas.microsoft.com/office/powerpoint/2010/main" val="157025130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1134</TotalTime>
  <Words>709</Words>
  <Application>Microsoft Office PowerPoint</Application>
  <PresentationFormat>Широкоэкранный</PresentationFormat>
  <Paragraphs>76</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Times New Roman</vt:lpstr>
      <vt:lpstr>Trebuchet MS</vt:lpstr>
      <vt:lpstr>Wingdings 3</vt:lpstr>
      <vt:lpstr>Аспект</vt:lpstr>
      <vt:lpstr>НАЦІОНАЛЬНА АКАДЕМІЯ ПЕДАГОГІЧНИХ НАУК УКРАЇНИ ДЗВО «УНІВЕРСИТЕТ МЕНЕДЖМЕНТУ ОСВІТИ» НАВЧАЛЬНО-НАУКОВИЙ ІНСТИТУТ МЕНЕДЖМЕНТУ ТА ПСИХОЛОГІЇ Кафедра публічного управління і проектного менеджменту </vt:lpstr>
      <vt:lpstr>Об’єкт, предмет та мета дослідження</vt:lpstr>
      <vt:lpstr>Завдання дослідження</vt:lpstr>
      <vt:lpstr>Методи дослідження</vt:lpstr>
      <vt:lpstr>Результати дослідження</vt:lpstr>
      <vt:lpstr>Результати дослідження </vt:lpstr>
      <vt:lpstr>Результати дослідження</vt:lpstr>
      <vt:lpstr>Презентация PowerPoint</vt:lpstr>
      <vt:lpstr>Результати дослідження </vt:lpstr>
      <vt:lpstr>Результати дослідження  </vt:lpstr>
      <vt:lpstr>Презентация PowerPoint</vt:lpstr>
      <vt:lpstr>Результати дослідження </vt:lpstr>
      <vt:lpstr>Результати дослідження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Антикризове  управління</dc:title>
  <dc:creator>Fujitsu</dc:creator>
  <cp:lastModifiedBy>Fujitsu</cp:lastModifiedBy>
  <cp:revision>54</cp:revision>
  <dcterms:created xsi:type="dcterms:W3CDTF">2021-03-25T10:41:06Z</dcterms:created>
  <dcterms:modified xsi:type="dcterms:W3CDTF">2022-05-25T12:58:03Z</dcterms:modified>
</cp:coreProperties>
</file>