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aramond" panose="02020404030301010803" pitchFamily="18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r3D5nLVKWCZhsBjXhfKNYMJAj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C43CC1-293C-4074-AFE2-8EDFDD03658B}">
  <a:tblStyle styleId="{75C43CC1-293C-4074-AFE2-8EDFDD0365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d9b3500348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d9b350034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9b3500348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d9b350034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1143000" y="109537"/>
            <a:ext cx="7162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1905000" y="990600"/>
            <a:ext cx="6781800" cy="51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◆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6019800" y="6553200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◆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◆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ftr" idx="11"/>
          </p:nvPr>
        </p:nvSpPr>
        <p:spPr>
          <a:xfrm>
            <a:off x="6019800" y="6553200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>
            <a:off x="1143000" y="109537"/>
            <a:ext cx="7162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1"/>
          </p:nvPr>
        </p:nvSpPr>
        <p:spPr>
          <a:xfrm>
            <a:off x="1905000" y="990600"/>
            <a:ext cx="3314700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◆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body" idx="2"/>
          </p:nvPr>
        </p:nvSpPr>
        <p:spPr>
          <a:xfrm>
            <a:off x="5372100" y="990600"/>
            <a:ext cx="3314700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◆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ftr" idx="11"/>
          </p:nvPr>
        </p:nvSpPr>
        <p:spPr>
          <a:xfrm>
            <a:off x="6019800" y="6553200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sldNum" idx="12"/>
          </p:nvPr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ftr" idx="11"/>
          </p:nvPr>
        </p:nvSpPr>
        <p:spPr>
          <a:xfrm>
            <a:off x="6019800" y="6553200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sldNum" idx="12"/>
          </p:nvPr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TEXT_AND_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1143000" y="109538"/>
            <a:ext cx="7162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1905000" y="990600"/>
            <a:ext cx="3314700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◆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5372100" y="990600"/>
            <a:ext cx="3314700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◆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6019800" y="6553200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 type="objOnly">
  <p:cSld name="OBJECT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1143000" y="109538"/>
            <a:ext cx="7543800" cy="601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◆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6019800" y="6553200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 rot="5400000">
            <a:off x="4735513" y="2174876"/>
            <a:ext cx="6016625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 rot="5400000">
            <a:off x="887413" y="365126"/>
            <a:ext cx="6016625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◆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ftr" idx="11"/>
          </p:nvPr>
        </p:nvSpPr>
        <p:spPr>
          <a:xfrm>
            <a:off x="6019800" y="6553200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sldNum" idx="12"/>
          </p:nvPr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1143000" y="109537"/>
            <a:ext cx="7162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 rot="5400000">
            <a:off x="2728119" y="167481"/>
            <a:ext cx="5135562" cy="6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◆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6019800" y="6553200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6019800" y="6553200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◆"/>
              <a:defRPr sz="3200"/>
            </a:lvl1pPr>
            <a:lvl2pPr marL="914400" lvl="1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2pPr>
            <a:lvl3pPr marL="1371600" lvl="2" indent="-320039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5pPr>
            <a:lvl6pPr marL="2743200" lvl="5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400" lvl="6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7pPr>
            <a:lvl8pPr marL="3657600" lvl="7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8pPr>
            <a:lvl9pPr marL="4114800" lvl="8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ftr" idx="11"/>
          </p:nvPr>
        </p:nvSpPr>
        <p:spPr>
          <a:xfrm>
            <a:off x="6019800" y="6553200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ftr" idx="11"/>
          </p:nvPr>
        </p:nvSpPr>
        <p:spPr>
          <a:xfrm>
            <a:off x="6019800" y="6553200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ldNum" idx="12"/>
          </p:nvPr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1143000" y="109537"/>
            <a:ext cx="7162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>
            <a:off x="6019800" y="6553200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sldNum" idx="12"/>
          </p:nvPr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/>
        </p:nvSpPr>
        <p:spPr>
          <a:xfrm>
            <a:off x="8859837" y="0"/>
            <a:ext cx="284162" cy="6188075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11" name="Google Shape;11;p13"/>
          <p:cNvGraphicFramePr/>
          <p:nvPr/>
        </p:nvGraphicFramePr>
        <p:xfrm>
          <a:off x="0" y="0"/>
          <a:ext cx="384810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3848100" imgH="3797300" progId="">
                  <p:embed/>
                </p:oleObj>
              </mc:Choice>
              <mc:Fallback>
                <p:oleObj r:id="rId14" imgW="3848100" imgH="3797300" progId="">
                  <p:embed/>
                  <p:pic>
                    <p:nvPicPr>
                      <p:cNvPr id="11" name="Google Shape;11;p13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3848100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Google Shape;12;p13"/>
          <p:cNvCxnSpPr/>
          <p:nvPr/>
        </p:nvCxnSpPr>
        <p:spPr>
          <a:xfrm>
            <a:off x="304800" y="6508750"/>
            <a:ext cx="861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" name="Google Shape;13;p13"/>
          <p:cNvSpPr/>
          <p:nvPr/>
        </p:nvSpPr>
        <p:spPr>
          <a:xfrm>
            <a:off x="8461375" y="-6350"/>
            <a:ext cx="539750" cy="835025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324C6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8145462" y="-6350"/>
            <a:ext cx="539750" cy="835025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324C64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5" name="Google Shape;15;p13"/>
          <p:cNvGrpSpPr/>
          <p:nvPr/>
        </p:nvGrpSpPr>
        <p:grpSpPr>
          <a:xfrm>
            <a:off x="3851275" y="0"/>
            <a:ext cx="4464050" cy="836612"/>
            <a:chOff x="2381" y="0"/>
            <a:chExt cx="3016" cy="611"/>
          </a:xfrm>
        </p:grpSpPr>
        <p:sp>
          <p:nvSpPr>
            <p:cNvPr id="16" name="Google Shape;16;p13"/>
            <p:cNvSpPr txBox="1"/>
            <p:nvPr/>
          </p:nvSpPr>
          <p:spPr>
            <a:xfrm>
              <a:off x="2381" y="2"/>
              <a:ext cx="2843" cy="609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5108" y="0"/>
              <a:ext cx="289" cy="610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1143000" y="109537"/>
            <a:ext cx="7162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1905000" y="990600"/>
            <a:ext cx="6781800" cy="51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◆"/>
              <a:defRPr sz="2800" b="1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6019800" y="6553200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/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fld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306025" y="1625600"/>
            <a:ext cx="8548200" cy="49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Національна академія педагогічних наук України</a:t>
            </a:r>
            <a:br>
              <a:rPr lang="en-US" sz="20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ДЗВО «УНІВЕРСИТЕТ МЕНЕДЖМЕНТУ ОСВІТИ»</a:t>
            </a:r>
            <a:br>
              <a:rPr lang="en-US" sz="20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Навчально-науковий інститут менеджменту та психології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2000"/>
              <a:buFont typeface="Calibri"/>
              <a:buNone/>
            </a:pPr>
            <a:r>
              <a:rPr lang="en-US" sz="2000" b="1" i="0" u="sng">
                <a:solidFill>
                  <a:srgbClr val="2F5597"/>
                </a:solidFill>
                <a:latin typeface="Calibri"/>
                <a:ea typeface="Calibri"/>
                <a:cs typeface="Calibri"/>
                <a:sym typeface="Calibri"/>
              </a:rPr>
              <a:t>КАФЕДРА ПУБЛІЧНОГО УПРАВЛІННЯ І ПРОЕКТНОГО МЕНЕДЖМЕНТУ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Мельник Вячеслав Юрійович</a:t>
            </a:r>
            <a:b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Управління стартапами на ранніх етапах життєвого циклу проєкту </a:t>
            </a:r>
            <a:endParaRPr sz="2400" b="1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Кваліфікаційна робота на здобуття освітнього ступеня магістр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None/>
            </a:pPr>
            <a:endParaRPr sz="16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Спеціальність 073 – Менеджмент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ОПП «Управління проєктами»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None/>
            </a:pPr>
            <a:endParaRPr sz="16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Науковий керівник –  к.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економ</a:t>
            </a: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.наук, доцент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Бережна Г</a:t>
            </a: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.В.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None/>
            </a:pPr>
            <a:endParaRPr sz="16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aramond"/>
              <a:buNone/>
            </a:pPr>
            <a:endParaRPr sz="16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375" y="-171450"/>
            <a:ext cx="1760537" cy="175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>
            <a:spLocks noGrp="1"/>
          </p:cNvSpPr>
          <p:nvPr>
            <p:ph type="body" idx="1"/>
          </p:nvPr>
        </p:nvSpPr>
        <p:spPr>
          <a:xfrm>
            <a:off x="0" y="871900"/>
            <a:ext cx="8826300" cy="55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19137" marR="0" lvl="0" indent="-6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Noto Sans Symbols"/>
              <a:buNone/>
            </a:pP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Завдання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Розкрити можливі джерела пошуку ресурсів для розвитку </a:t>
            </a:r>
            <a:endParaRPr sz="19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19137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Noto Sans Symbols"/>
              <a:buNone/>
            </a:pPr>
            <a:r>
              <a:rPr lang="en-US" sz="19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соціальних та комерційних стартапів. </a:t>
            </a:r>
            <a:endParaRPr sz="2400" b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137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Noto Sans Symbols"/>
              <a:buNone/>
            </a:pPr>
            <a:endParaRPr sz="1400" b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137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Noto Sans Symbols"/>
              <a:buNone/>
            </a:pPr>
            <a:endParaRPr sz="1400" b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Визначено, що стартапи бувають не тільки комерційні, а й ті, що не мають ціллю отримання прибутку. І хоча такі стартапи не дуже цікаві для інвесторів, все ж є джерела фінансування таких стартапів: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0" indent="-1460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arenR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Благодійні внески від фізичних осіб, зокрема: Краудсорсинг; Краудфандинг; Цифрова філантропія.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0" indent="-1460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arenR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Підтримка від комерційних організацій. 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0" indent="-1460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arenR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Благодійні ярмарки та інші заходи. 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0" indent="-1460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arenR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Грантові програми. 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0" indent="-1460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arenR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Членські внески. 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0" indent="-1460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arenR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Державні програми. 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Крім того, було визначено і ресурси, які може залучити стартап: 1) Кошти; 2) Товари; 3) Обладнання;    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4) Приміщення; 5) Послуги; 6) Програмне забезпечення; 7) Зв’язки. 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137" marR="0" lvl="0" indent="-63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Noto Sans Symbols"/>
              <a:buNone/>
            </a:pPr>
            <a:endParaRPr sz="2200" b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9137" marR="0" lvl="0" indent="-634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700"/>
              <a:buFont typeface="Noto Sans Symbols"/>
              <a:buNone/>
            </a:pPr>
            <a:endParaRPr sz="1700" b="1" i="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9137" marR="0" lvl="0" indent="-634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Garamond"/>
              <a:buNone/>
            </a:pPr>
            <a:fld id="{00000000-1234-1234-1234-123412341234}" type="slidenum">
              <a:rPr lang="en-US" sz="18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10</a:t>
            </a:fld>
            <a:endParaRPr/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725" y="1732525"/>
            <a:ext cx="8242299" cy="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9525" y="-171450"/>
            <a:ext cx="936625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>
            <a:spLocks noGrp="1"/>
          </p:cNvSpPr>
          <p:nvPr>
            <p:ph type="body" idx="1"/>
          </p:nvPr>
        </p:nvSpPr>
        <p:spPr>
          <a:xfrm>
            <a:off x="28575" y="827700"/>
            <a:ext cx="8825700" cy="54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Завдання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7 (продовженння)</a:t>
            </a:r>
            <a:endParaRPr sz="2400" b="0" i="0" u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3192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700"/>
              <a:buFont typeface="Noto Sans Symbols"/>
              <a:buNone/>
            </a:pPr>
            <a:endParaRPr sz="1400" i="0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187331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187331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187331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Встановлено, що джерела та ресурси, які можу залучати комерційні стартапи майже повністю співпадають, але комерційні стартапи мають додаткові джерела отримання ресурсів, зокрема: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187331" lvl="0" indent="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Венчурні фонди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187331" lvl="0" indent="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Бізнес янголи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187331" lvl="0" indent="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Бізнес-інкубатори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187331" lvl="0" indent="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Акселератори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187331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Ще однією відмінністю між соціальними і комерційними стартапами є те, що соціальні стартапи мають довести соціальну значущість своєї діяльності, тоді як комерційні - високу ймовірність отримання прибутку для інвесторів.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 sz="2000" u="sng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Garamond"/>
              <a:buNone/>
            </a:pPr>
            <a:fld id="{00000000-1234-1234-1234-123412341234}" type="slidenum">
              <a:rPr lang="en-US" sz="18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11</a:t>
            </a:fld>
            <a:endParaRPr/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850" y="1324037"/>
            <a:ext cx="8242299" cy="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5825" y="-61912"/>
            <a:ext cx="936625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>
            <a:spLocks noGrp="1"/>
          </p:cNvSpPr>
          <p:nvPr>
            <p:ph type="body" idx="1"/>
          </p:nvPr>
        </p:nvSpPr>
        <p:spPr>
          <a:xfrm>
            <a:off x="0" y="813775"/>
            <a:ext cx="8847300" cy="5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Завдання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Визначити можливі напрямки використання перших значних </a:t>
            </a:r>
            <a:endParaRPr sz="19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інвестицій в стартап.</a:t>
            </a:r>
            <a:endParaRPr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31925" marR="0" lvl="0" indent="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Noto Sans Symbols"/>
              <a:buNone/>
            </a:pPr>
            <a:endParaRPr sz="1400" i="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93897" lvl="0" indent="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93897" lvl="0" indent="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Виявлено, що неправильне розподілення ресурсів одна з найчастіших причин припинення стартапів. Попри те, що всі стартапи різні, деякі поради можуть допомогти правильно розподілити перші інвестиції: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93897" lvl="0" indent="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Визначити для чого нам потрібне фінансування в глобальному розумінні. Тобто ми хочемо продати стартап чи розвивати.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93897" lvl="0" indent="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Які сфери нашого стартапу являються вузьким місцем на шляху до розширення.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93897" lvl="0" indent="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Яка сума інвестицій потрібна на розширення вузького місця і попередження появу нових.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93897" lvl="0" indent="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4) Сформувати запасний бюджет на 3-4 місяці простою стартапу без замовлень. Інвестори краще інвестують в стартапи, в яких вже є мінімальні замовлення, але розраховувати і сподіватись на те, що після залучення інвестицій не може бути проблем з клієнтами, не варто.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93897" lvl="0" indent="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5) Закласти бюджет на пошук наступних інвестицій, якщо стартап потребує наступних вливань.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93897" lvl="0" indent="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6) Далі, в залежності від ступеня розробки нашого продукту, можемо розподіляти інвестиції на посилення команди, на покращення інфраструктури або маркетингові заходи задля залучення нових замовників. Але якщо у нас ще тільки MVP, то маємо виділити кошти і на доопрацювання нашого продукту і на маркетинг, щоб було що показати і було чим користуватись після залучення нових користувачів.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Garamond"/>
              <a:buNone/>
            </a:pPr>
            <a:fld id="{00000000-1234-1234-1234-123412341234}" type="slidenum">
              <a:rPr lang="en-US" sz="18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12</a:t>
            </a:fld>
            <a:endParaRPr/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325" y="1553612"/>
            <a:ext cx="8242299" cy="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5825" y="-61912"/>
            <a:ext cx="936625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xfrm>
            <a:off x="0" y="1033450"/>
            <a:ext cx="88473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85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Verdana"/>
              <a:buNone/>
            </a:pP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Практичне значення отриманих результатів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 txBox="1">
            <a:spLocks noGrp="1"/>
          </p:cNvSpPr>
          <p:nvPr>
            <p:ph type="body" idx="1"/>
          </p:nvPr>
        </p:nvSpPr>
        <p:spPr>
          <a:xfrm>
            <a:off x="27825" y="1738850"/>
            <a:ext cx="8819400" cy="4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600"/>
              <a:buFont typeface="Noto Sans Symbols"/>
              <a:buNone/>
            </a:pPr>
            <a:endParaRPr sz="2600" b="1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2600"/>
              <a:buFont typeface="Noto Sans Symbols"/>
              <a:buNone/>
            </a:pPr>
            <a:endParaRPr sz="1400" b="0" i="0" u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2600"/>
              <a:buFont typeface="Noto Sans Symbols"/>
              <a:buNone/>
            </a:pPr>
            <a:r>
              <a:rPr lang="en-US" sz="1400" b="0" i="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Практичне значення одержаних результатів полягає в </a:t>
            </a:r>
            <a:r>
              <a:rPr lang="en-US" sz="14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їх застосуванні на платформі Terateam, яка допомагає знайти команду для стартапу та організувати його роботу до моменту отримання інвестицій, або до продажу стартапу. </a:t>
            </a:r>
            <a:endParaRPr sz="1400" b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2600"/>
              <a:buFont typeface="Noto Sans Symbols"/>
              <a:buNone/>
            </a:pPr>
            <a:r>
              <a:rPr lang="en-US" sz="1400" b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Платформа Terateam знаходиться на стадії доопрацювання мінімально життєздатної версії MVP. На платформі можна буде розмістити ідею для підбору команди, сформувати команду, розмістити своє MVP та залучити інвестиції або продати стартап.</a:t>
            </a:r>
            <a:endParaRPr sz="1400" b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2600"/>
              <a:buFont typeface="Noto Sans Symbols"/>
              <a:buNone/>
            </a:pPr>
            <a:endParaRPr sz="1400" b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Garamond"/>
              <a:buNone/>
            </a:pPr>
            <a:fld id="{00000000-1234-1234-1234-123412341234}" type="slidenum">
              <a:rPr lang="en-US" sz="20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13</a:t>
            </a:fld>
            <a:endParaRPr/>
          </a:p>
        </p:txBody>
      </p:sp>
      <p:pic>
        <p:nvPicPr>
          <p:cNvPr id="217" name="Google Shape;2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1708150"/>
            <a:ext cx="8242300" cy="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5825" y="-61912"/>
            <a:ext cx="93662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1"/>
          <p:cNvPicPr preferRelativeResize="0"/>
          <p:nvPr/>
        </p:nvPicPr>
        <p:blipFill rotWithShape="1">
          <a:blip r:embed="rId5">
            <a:alphaModFix/>
          </a:blip>
          <a:srcRect r="24969"/>
          <a:stretch/>
        </p:blipFill>
        <p:spPr>
          <a:xfrm>
            <a:off x="27824" y="4518625"/>
            <a:ext cx="2692332" cy="1692476"/>
          </a:xfrm>
          <a:prstGeom prst="rect">
            <a:avLst/>
          </a:prstGeom>
          <a:noFill/>
          <a:ln>
            <a:noFill/>
          </a:ln>
          <a:effectLst>
            <a:outerShdw blurRad="57150" dist="571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0" name="Google Shape;220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5450" y="4518613"/>
            <a:ext cx="2831775" cy="1692500"/>
          </a:xfrm>
          <a:prstGeom prst="rect">
            <a:avLst/>
          </a:prstGeom>
          <a:noFill/>
          <a:ln>
            <a:noFill/>
          </a:ln>
          <a:effectLst>
            <a:outerShdw blurRad="57150" dist="571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1" name="Google Shape;221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20150" y="4518625"/>
            <a:ext cx="3295299" cy="1659301"/>
          </a:xfrm>
          <a:prstGeom prst="rect">
            <a:avLst/>
          </a:prstGeom>
          <a:noFill/>
          <a:ln>
            <a:noFill/>
          </a:ln>
          <a:effectLst>
            <a:outerShdw blurRad="57150" dist="85725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>
            <a:spLocks noGrp="1"/>
          </p:cNvSpPr>
          <p:nvPr>
            <p:ph type="body" idx="1"/>
          </p:nvPr>
        </p:nvSpPr>
        <p:spPr>
          <a:xfrm>
            <a:off x="1116012" y="990600"/>
            <a:ext cx="7570787" cy="51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</a:pPr>
            <a:endParaRPr sz="2800" b="1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</a:pP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</a:pP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</a:pP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</a:pPr>
            <a:r>
              <a:rPr lang="en-US" sz="28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ДЯКУЮ ЗА УВАГУ!</a:t>
            </a:r>
            <a:endParaRPr sz="2800" b="1" i="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</a:pP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</a:pP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</a:pPr>
            <a:endParaRPr sz="2800" b="1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</a:pPr>
            <a:endParaRPr sz="2800" b="1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14</a:t>
            </a:fld>
            <a:endParaRPr/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5825" y="-61912"/>
            <a:ext cx="936625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299075" y="834650"/>
            <a:ext cx="8560800" cy="56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lang="en-US" sz="240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Актуальність теми дослідження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900" b="0">
                <a:solidFill>
                  <a:srgbClr val="181716"/>
                </a:solidFill>
                <a:latin typeface="Calibri"/>
                <a:ea typeface="Calibri"/>
                <a:cs typeface="Calibri"/>
                <a:sym typeface="Calibri"/>
              </a:rPr>
              <a:t>За 2024 рік українські стартапи отримали щонайменше $211.5 млрд. інвестицій.</a:t>
            </a:r>
            <a:endParaRPr sz="1900" b="0">
              <a:solidFill>
                <a:srgbClr val="1817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900" b="0">
                <a:solidFill>
                  <a:srgbClr val="181716"/>
                </a:solidFill>
                <a:latin typeface="Calibri"/>
                <a:ea typeface="Calibri"/>
                <a:cs typeface="Calibri"/>
                <a:sym typeface="Calibri"/>
              </a:rPr>
              <a:t>Лише 10% стартапів стають успішними.</a:t>
            </a:r>
            <a:endParaRPr sz="1900" b="0">
              <a:solidFill>
                <a:srgbClr val="1817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900" b="0">
                <a:solidFill>
                  <a:srgbClr val="181716"/>
                </a:solidFill>
                <a:latin typeface="Calibri"/>
                <a:ea typeface="Calibri"/>
                <a:cs typeface="Calibri"/>
                <a:sym typeface="Calibri"/>
              </a:rPr>
              <a:t>Стартап це не тільки ідея, а й її реалізація. Важливо знати, як організувати роботу стартапу на самому початку, до залучення інвестицій.</a:t>
            </a:r>
            <a:endParaRPr sz="1900" b="0">
              <a:solidFill>
                <a:srgbClr val="1817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rPr lang="en-US" sz="20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Тому, тема роботи </a:t>
            </a:r>
            <a:r>
              <a:rPr lang="en-US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“Управління стартапами на ранніх етапах життєвого циклу проєкту” </a:t>
            </a: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є актуальною, як з точки зору інвестиційного потенціалу, так і з точки зору організації роботи стартапів.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 sz="2000" b="0" i="0" u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Garamond"/>
              <a:buNone/>
            </a:pPr>
            <a:fld id="{00000000-1234-1234-1234-123412341234}" type="slidenum">
              <a:rPr lang="en-US" sz="16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fld>
            <a:endParaRPr/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112" y="1484312"/>
            <a:ext cx="8242300" cy="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487" y="-100012"/>
            <a:ext cx="1081087" cy="108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269100" y="871550"/>
            <a:ext cx="8605800" cy="4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Noto Sans Symbols"/>
              <a:buNone/>
            </a:pP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Мета дослідження</a:t>
            </a:r>
            <a:r>
              <a:rPr lang="en-US" sz="22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200" b="0" i="0" u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Сформувати чіткий алгоритм організації роботи    </a:t>
            </a:r>
            <a:endParaRPr sz="19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Noto Sans Symbols"/>
              <a:buNone/>
            </a:pP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будь-якого стартапу на ранніх етапах його життя.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endParaRPr sz="2400" b="0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i="0" u="none">
                <a:solidFill>
                  <a:srgbClr val="C00001"/>
                </a:solidFill>
                <a:latin typeface="Calibri"/>
                <a:ea typeface="Calibri"/>
                <a:cs typeface="Calibri"/>
                <a:sym typeface="Calibri"/>
              </a:rPr>
              <a:t>Об’єкт </a:t>
            </a:r>
            <a:r>
              <a:rPr lang="en-US" sz="24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400" b="0" i="0" u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Процес створення стартапу.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endParaRPr sz="2400" b="0" i="1" u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Предмет</a:t>
            </a:r>
            <a:r>
              <a:rPr lang="en-US" sz="2400" b="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400" b="0" i="1" u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Управління стартапом на ранніх етапах його життя.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Garamond"/>
              <a:buNone/>
            </a:pPr>
            <a:fld id="{00000000-1234-1234-1234-123412341234}" type="slidenum">
              <a:rPr lang="en-US" sz="18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fld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862" y="1650525"/>
            <a:ext cx="8245476" cy="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5825" y="-61912"/>
            <a:ext cx="936625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1345700" y="4667050"/>
            <a:ext cx="65799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0" b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STARTUP</a:t>
            </a:r>
            <a:endParaRPr sz="12400" b="1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1405138" y="4638925"/>
            <a:ext cx="65799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00" b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STARTUP</a:t>
            </a:r>
            <a:endParaRPr sz="12400" b="1">
              <a:solidFill>
                <a:srgbClr val="EA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331125" y="5636422"/>
            <a:ext cx="1078100" cy="112100"/>
          </a:xfrm>
          <a:custGeom>
            <a:avLst/>
            <a:gdLst/>
            <a:ahLst/>
            <a:cxnLst/>
            <a:rect l="l" t="t" r="r" b="b"/>
            <a:pathLst>
              <a:path w="43124" h="4484" extrusionOk="0">
                <a:moveTo>
                  <a:pt x="0" y="2123"/>
                </a:moveTo>
                <a:cubicBezTo>
                  <a:pt x="4958" y="2123"/>
                  <a:pt x="9838" y="-525"/>
                  <a:pt x="14746" y="175"/>
                </a:cubicBezTo>
                <a:cubicBezTo>
                  <a:pt x="24175" y="1521"/>
                  <a:pt x="34087" y="6523"/>
                  <a:pt x="43124" y="3514"/>
                </a:cubicBez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Google Shape;125;p3"/>
          <p:cNvSpPr/>
          <p:nvPr/>
        </p:nvSpPr>
        <p:spPr>
          <a:xfrm flipH="1">
            <a:off x="7417725" y="5636422"/>
            <a:ext cx="1078100" cy="112100"/>
          </a:xfrm>
          <a:custGeom>
            <a:avLst/>
            <a:gdLst/>
            <a:ahLst/>
            <a:cxnLst/>
            <a:rect l="l" t="t" r="r" b="b"/>
            <a:pathLst>
              <a:path w="43124" h="4484" extrusionOk="0">
                <a:moveTo>
                  <a:pt x="0" y="2123"/>
                </a:moveTo>
                <a:cubicBezTo>
                  <a:pt x="4958" y="2123"/>
                  <a:pt x="9838" y="-525"/>
                  <a:pt x="14746" y="175"/>
                </a:cubicBezTo>
                <a:cubicBezTo>
                  <a:pt x="24175" y="1521"/>
                  <a:pt x="34087" y="6523"/>
                  <a:pt x="43124" y="3514"/>
                </a:cubicBez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0" y="1146175"/>
            <a:ext cx="8861100" cy="53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865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Завдання 1:</a:t>
            </a:r>
            <a:r>
              <a:rPr lang="en-US" sz="20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Розкрити поняття та особливості стартапу, як організаційної </a:t>
            </a:r>
            <a:endParaRPr sz="19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структури для реалізації своєї ідеї.</a:t>
            </a: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endParaRPr sz="19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Розглянуто 16 різних визначень терміну стартап. Кожне з яких містить тільки деякі його особливості.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Запропоновано власне визначення стартапу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тимчасова</a:t>
            </a: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високоризикова структура, створена для реалізації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інноваційної ідеї</a:t>
            </a: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якій необхідне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формування своєї бізнес-моделі</a:t>
            </a: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та яка потребує залучення сторонніх інвестицій для свого розвитку та масштабування і яка ще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пройшла стадію Зростання або Розширення.</a:t>
            </a: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Garamond"/>
              <a:buNone/>
            </a:pPr>
            <a:fld id="{00000000-1234-1234-1234-123412341234}" type="slidenum">
              <a:rPr lang="en-US" sz="18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fld>
            <a:endParaRPr/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413" y="1804200"/>
            <a:ext cx="8242299" cy="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5825" y="-61912"/>
            <a:ext cx="936625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/>
          <p:nvPr/>
        </p:nvSpPr>
        <p:spPr>
          <a:xfrm>
            <a:off x="412750" y="5225650"/>
            <a:ext cx="1246500" cy="5829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Pre-seed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729351" y="5225650"/>
            <a:ext cx="1246500" cy="582900"/>
          </a:xfrm>
          <a:prstGeom prst="homePlate">
            <a:avLst>
              <a:gd name="adj" fmla="val 50000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Seed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4425098" y="5225650"/>
            <a:ext cx="1246500" cy="582900"/>
          </a:xfrm>
          <a:prstGeom prst="homePlate">
            <a:avLst>
              <a:gd name="adj" fmla="val 5000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Growth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784587" y="5225650"/>
            <a:ext cx="1246500" cy="582900"/>
          </a:xfrm>
          <a:prstGeom prst="homePlate">
            <a:avLst>
              <a:gd name="adj" fmla="val 50000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Expansion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7120870" y="5225650"/>
            <a:ext cx="1246500" cy="582900"/>
          </a:xfrm>
          <a:prstGeom prst="homePlate">
            <a:avLst>
              <a:gd name="adj" fmla="val 5000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Exit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3065634" y="5225650"/>
            <a:ext cx="1246500" cy="582900"/>
          </a:xfrm>
          <a:prstGeom prst="homePlate">
            <a:avLst>
              <a:gd name="adj" fmla="val 50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Startup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9b3500348_0_6"/>
          <p:cNvSpPr txBox="1"/>
          <p:nvPr/>
        </p:nvSpPr>
        <p:spPr>
          <a:xfrm>
            <a:off x="4343400" y="6553200"/>
            <a:ext cx="6684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Garamond"/>
              <a:buNone/>
            </a:pPr>
            <a:fld id="{00000000-1234-1234-1234-123412341234}" type="slidenum">
              <a:rPr lang="en-US" sz="18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5</a:t>
            </a:fld>
            <a:endParaRPr/>
          </a:p>
        </p:txBody>
      </p:sp>
      <p:pic>
        <p:nvPicPr>
          <p:cNvPr id="145" name="Google Shape;145;g2d9b3500348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5825" y="-61912"/>
            <a:ext cx="936625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d9b3500348_0_6"/>
          <p:cNvSpPr txBox="1">
            <a:spLocks noGrp="1"/>
          </p:cNvSpPr>
          <p:nvPr>
            <p:ph type="body" idx="1"/>
          </p:nvPr>
        </p:nvSpPr>
        <p:spPr>
          <a:xfrm>
            <a:off x="0" y="827700"/>
            <a:ext cx="8861100" cy="2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865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Завдання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Визначити оптимальну структуру бізнес-плану для стартапу </a:t>
            </a:r>
            <a:endParaRPr sz="19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на перших етапах його життя. </a:t>
            </a: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Розглянуто структуру стандартного бізнес плану, який включає наступні розділи </a:t>
            </a:r>
            <a:r>
              <a:rPr lang="en-US" sz="14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резюме; 2) ідея; 3) маркетинговий план; 4) виробничий план; 5) організаційний план; 6) фінансовий план; 7) додатки.</a:t>
            </a: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Визначено, що оптимальним є бізнес план створений по моделі LEAN Canvas, який хоч і включає трохи більше розділів, все ж є простішим та більш наглядним.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d9b3500348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375" y="1431287"/>
            <a:ext cx="8242299" cy="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d9b3500348_0_6"/>
          <p:cNvPicPr preferRelativeResize="0"/>
          <p:nvPr/>
        </p:nvPicPr>
        <p:blipFill rotWithShape="1">
          <a:blip r:embed="rId5">
            <a:alphaModFix/>
          </a:blip>
          <a:srcRect l="3943" t="5744" r="3266" b="5049"/>
          <a:stretch/>
        </p:blipFill>
        <p:spPr>
          <a:xfrm>
            <a:off x="2906725" y="3303200"/>
            <a:ext cx="5886450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d9b3500348_0_6"/>
          <p:cNvSpPr txBox="1"/>
          <p:nvPr/>
        </p:nvSpPr>
        <p:spPr>
          <a:xfrm>
            <a:off x="784400" y="4235200"/>
            <a:ext cx="15651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C00001"/>
                </a:solidFill>
                <a:latin typeface="Calibri"/>
                <a:ea typeface="Calibri"/>
                <a:cs typeface="Calibri"/>
                <a:sym typeface="Calibri"/>
              </a:rPr>
              <a:t>Модель </a:t>
            </a:r>
            <a:endParaRPr sz="2700" b="1">
              <a:solidFill>
                <a:srgbClr val="C000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C00001"/>
                </a:solidFill>
                <a:latin typeface="Calibri"/>
                <a:ea typeface="Calibri"/>
                <a:cs typeface="Calibri"/>
                <a:sym typeface="Calibri"/>
              </a:rPr>
              <a:t>LEAN Canvas</a:t>
            </a:r>
            <a:endParaRPr sz="2700" b="1">
              <a:solidFill>
                <a:srgbClr val="C0000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9b3500348_0_16"/>
          <p:cNvSpPr txBox="1"/>
          <p:nvPr/>
        </p:nvSpPr>
        <p:spPr>
          <a:xfrm>
            <a:off x="4343400" y="6553200"/>
            <a:ext cx="6684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Garamond"/>
              <a:buNone/>
            </a:pPr>
            <a:fld id="{00000000-1234-1234-1234-123412341234}" type="slidenum">
              <a:rPr lang="en-US" sz="18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6</a:t>
            </a:fld>
            <a:endParaRPr/>
          </a:p>
        </p:txBody>
      </p:sp>
      <p:pic>
        <p:nvPicPr>
          <p:cNvPr id="155" name="Google Shape;155;g2d9b3500348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950" y="1677387"/>
            <a:ext cx="8242299" cy="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d9b3500348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5825" y="-61912"/>
            <a:ext cx="936625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d9b3500348_0_16"/>
          <p:cNvSpPr txBox="1">
            <a:spLocks noGrp="1"/>
          </p:cNvSpPr>
          <p:nvPr>
            <p:ph type="body" idx="1"/>
          </p:nvPr>
        </p:nvSpPr>
        <p:spPr>
          <a:xfrm>
            <a:off x="-25" y="841605"/>
            <a:ext cx="8861100" cy="17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865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Завдання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Розробити чек-лист основних пунктів договорів для   </a:t>
            </a:r>
            <a:endParaRPr sz="19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врегулювання відносин учасників стартапу.</a:t>
            </a:r>
            <a:endParaRPr sz="19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endParaRPr sz="19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Визначено основні пункти договорів, які варто обговорити і узгодити між усіма сторонами, які які відносяться до стартапу, зокрема між: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Співзасновниками 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Командою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Інвесторами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8" name="Google Shape;158;g2d9b3500348_0_16"/>
          <p:cNvGraphicFramePr/>
          <p:nvPr/>
        </p:nvGraphicFramePr>
        <p:xfrm>
          <a:off x="4701200" y="263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{75C43CC1-293C-4074-AFE2-8EDFDD03658B}</a:tableStyleId>
              </a:tblPr>
              <a:tblGrid>
                <a:gridCol w="196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Пункт договору</a:t>
                      </a:r>
                      <a:endParaRPr sz="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Співзасновники</a:t>
                      </a:r>
                      <a:endParaRPr sz="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Команда</a:t>
                      </a:r>
                      <a:endParaRPr sz="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Інвестор</a:t>
                      </a:r>
                      <a:endParaRPr sz="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Мета і місія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Залученість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обов’язків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Внески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Права інтелектуальної власності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Розподіл часток та збитків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Відповідальність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Вихід із стартапу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Мета співпраці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Обов’язки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Частка в стартапі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Нерозголошення конфіденційності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Сума інвестицій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Сфера впливу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59" name="Google Shape;159;g2d9b3500348_0_16"/>
          <p:cNvPicPr preferRelativeResize="0"/>
          <p:nvPr/>
        </p:nvPicPr>
        <p:blipFill>
          <a:blip r:embed="rId5">
            <a:alphaModFix amt="49000"/>
          </a:blip>
          <a:stretch>
            <a:fillRect/>
          </a:stretch>
        </p:blipFill>
        <p:spPr>
          <a:xfrm>
            <a:off x="1466975" y="3496250"/>
            <a:ext cx="2928825" cy="29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69850" y="827700"/>
            <a:ext cx="8770800" cy="52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8775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Завдання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Виявити найважливіші аспекти, на яких має зосередитись  </a:t>
            </a:r>
            <a:endParaRPr sz="19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8775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стартап на ранніх етапах свого життя.</a:t>
            </a:r>
            <a:endParaRPr sz="2400" b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8775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endParaRPr sz="2400" b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Визначено, що коли ми говоримо про організацію роботи команди, яка буде створювати стартап, ми повинні виділити наступні аспекти: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1)Ідея, яка буде надихати і об’єднувати команду.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2)Лідерські якості засновника, адже команда, яка не впевнена в своєму лідері наврядчи зможе досягти великих результатів.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3)Команда. Команда має бути досвідченою і розділяти ідею та цінності засновника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4)Методологія управління проєктами. Від вибору методології залежить швидкість та ефективність наших процесів зі створення продукту.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5)Ресурси, які ми маємо в своєму розпорядженні.</a:t>
            </a:r>
            <a:endParaRPr sz="2400" b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endParaRPr sz="2400" b="0" i="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00"/>
              <a:buFont typeface="Noto Sans Symbols"/>
              <a:buNone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>
              <a:solidFill>
                <a:srgbClr val="00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Garamond"/>
              <a:buNone/>
            </a:pPr>
            <a:fld id="{00000000-1234-1234-1234-123412341234}" type="slidenum">
              <a:rPr lang="en-US" sz="18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7</a:t>
            </a:fld>
            <a:endParaRPr/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100" y="1477087"/>
            <a:ext cx="8242299" cy="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5825" y="-61912"/>
            <a:ext cx="936625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>
            <a:spLocks noGrp="1"/>
          </p:cNvSpPr>
          <p:nvPr>
            <p:ph type="body" idx="1"/>
          </p:nvPr>
        </p:nvSpPr>
        <p:spPr>
          <a:xfrm>
            <a:off x="146050" y="827700"/>
            <a:ext cx="8666400" cy="57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8775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Завдання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Визначити найнеобхідніші інформаційно-технічні засоби для  </a:t>
            </a:r>
            <a:endParaRPr sz="19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8775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управління ІТ стартапом.</a:t>
            </a:r>
            <a:endParaRPr sz="2900" b="0" i="0" u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8775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endParaRPr sz="2400" b="0" i="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87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rPr lang="en-US" sz="2000" b="1" i="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Garamond"/>
              <a:buNone/>
            </a:pPr>
            <a:fld id="{00000000-1234-1234-1234-123412341234}" type="slidenum">
              <a:rPr lang="en-US" sz="18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8</a:t>
            </a:fld>
            <a:endParaRPr/>
          </a:p>
        </p:txBody>
      </p:sp>
      <p:pic>
        <p:nvPicPr>
          <p:cNvPr id="174" name="Google Shape;17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0" y="1588362"/>
            <a:ext cx="8242299" cy="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5825" y="-61912"/>
            <a:ext cx="93662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8575" y="1873525"/>
            <a:ext cx="4601925" cy="46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"/>
          <p:cNvSpPr txBox="1"/>
          <p:nvPr/>
        </p:nvSpPr>
        <p:spPr>
          <a:xfrm>
            <a:off x="146050" y="1873525"/>
            <a:ext cx="35196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Визначено набір інструментів, які можуть бути використані ІТ стартапом на кожній із стадій життєвого циклу стартапу.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rPr lang="en-US"/>
              <a:t>Можливо даний список не вичерпний і є й інші інструменти, але вже цей сформований  набір, закриє безліч задач стартапу, то того ж всі сервіси мають безкоштовні плани.</a:t>
            </a:r>
            <a:endParaRPr/>
          </a:p>
          <a:p>
            <a:pPr marL="358775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body" idx="1"/>
          </p:nvPr>
        </p:nvSpPr>
        <p:spPr>
          <a:xfrm>
            <a:off x="53975" y="871550"/>
            <a:ext cx="8800200" cy="55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19137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Завдання </a:t>
            </a: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40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Розглянути</a:t>
            </a:r>
            <a:r>
              <a:rPr lang="en-US" sz="19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необхідн</a:t>
            </a: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ість</a:t>
            </a:r>
            <a:r>
              <a:rPr lang="en-US" sz="19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створення маркетингової стратегії  </a:t>
            </a:r>
            <a:endParaRPr sz="19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137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rPr lang="en-US" sz="19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стартапу</a:t>
            </a:r>
            <a:endParaRPr sz="19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137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 sz="1400" b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Встановлено, що маркетинг потрібен не тільки великим компаніям, які мають значні бюджети, а й стартапам, які обмежені в ресурсах. В наш час існує безліч інструментів, які допоможуть втілити маркетингову стратегію з мінімальними інвестиціями, достатньо тільки звернути увагу на наступні кроки: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361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Провести якісну аналітику потреб споживачів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361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Створити акаунти в соціальних мережах, якими користуються потенційні клієнти і регулярно створювати пости про продукт, щоб збільшити свою аудиторію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361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Збирати зворотний зв'язок про продукт від своєї аудиторії.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361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Транслювати в соціальних мережах будь-які успіхи стартапу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361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1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Звертатись до безкоштовних онлайн видань із статтями про стартап.</a:t>
            </a:r>
            <a:endParaRPr sz="1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361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-"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Якщо не вдається безкоштовно залучити клієнтів в свій продукт, спершу потрібно розібратись з продуктом, а вже потім думати про платну рекламу.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137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 sz="2000" b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9137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endParaRPr sz="2000" b="0" i="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9137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endParaRPr sz="1700" b="0" i="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4343400" y="6553200"/>
            <a:ext cx="668337" cy="1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Garamond"/>
              <a:buNone/>
            </a:pPr>
            <a:fld id="{00000000-1234-1234-1234-123412341234}" type="slidenum">
              <a:rPr lang="en-US" sz="1800" b="0" i="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9</a:t>
            </a:fld>
            <a:endParaRPr/>
          </a:p>
        </p:txBody>
      </p:sp>
      <p:pic>
        <p:nvPicPr>
          <p:cNvPr id="184" name="Google Shape;18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925" y="1614300"/>
            <a:ext cx="8242299" cy="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5825" y="-61912"/>
            <a:ext cx="936625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026TGp">
  <a:themeElements>
    <a:clrScheme name="F026TGp 1">
      <a:dk1>
        <a:srgbClr val="000066"/>
      </a:dk1>
      <a:lt1>
        <a:srgbClr val="FFFFFF"/>
      </a:lt1>
      <a:dk2>
        <a:srgbClr val="175B5B"/>
      </a:dk2>
      <a:lt2>
        <a:srgbClr val="DDDDDD"/>
      </a:lt2>
      <a:accent1>
        <a:srgbClr val="CBB61D"/>
      </a:accent1>
      <a:accent2>
        <a:srgbClr val="6CA5D8"/>
      </a:accent2>
      <a:accent3>
        <a:srgbClr val="FFFFFF"/>
      </a:accent3>
      <a:accent4>
        <a:srgbClr val="000056"/>
      </a:accent4>
      <a:accent5>
        <a:srgbClr val="E2D7AB"/>
      </a:accent5>
      <a:accent6>
        <a:srgbClr val="6195C4"/>
      </a:accent6>
      <a:hlink>
        <a:srgbClr val="5D4BC7"/>
      </a:hlink>
      <a:folHlink>
        <a:srgbClr val="878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1283</Words>
  <Application>Microsoft Office PowerPoint</Application>
  <PresentationFormat>Экран (4:3)</PresentationFormat>
  <Paragraphs>191</Paragraphs>
  <Slides>14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Calibri</vt:lpstr>
      <vt:lpstr>Garamond</vt:lpstr>
      <vt:lpstr>Noto Sans Symbols</vt:lpstr>
      <vt:lpstr>Verdana</vt:lpstr>
      <vt:lpstr>F026TGp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Практичне значення отриманих результатів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Пользователь</cp:lastModifiedBy>
  <cp:revision>1</cp:revision>
  <dcterms:created xsi:type="dcterms:W3CDTF">2011-02-21T07:38:46Z</dcterms:created>
  <dcterms:modified xsi:type="dcterms:W3CDTF">2025-07-03T09:10:09Z</dcterms:modified>
</cp:coreProperties>
</file>