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rial Black" panose="020B0A04020102020204" pitchFamily="34" charset="0"/>
      <p:regular r:id="rId27"/>
      <p:bold r:id="rId28"/>
    </p:embeddedFont>
    <p:embeddedFont>
      <p:font typeface="Calibri" panose="020F0502020204030204" pitchFamily="34" charset="0"/>
      <p:regular r:id="rId29"/>
      <p:bold r:id="rId30"/>
      <p:italic r:id="rId31"/>
      <p:boldItalic r:id="rId32"/>
    </p:embeddedFont>
    <p:embeddedFont>
      <p:font typeface="Garamond" panose="02020404030301010803" pitchFamily="18"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4962fc3e6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a4962fc3e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1947dd8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21947dd8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1947dd8d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21947dd8d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21947dd8d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21947dd8d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196ecf1a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2196ecf1a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2196ecf1a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2196ecf1a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2196ecf1a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2196ecf1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2196ecf1a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2196ecf1a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196ecf1a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2196ecf1a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2196ecf1aa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2196ecf1a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4962fc3e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4962fc3e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2196ecf1a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2196ecf1a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2196ecf1aa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2196ecf1a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2196ecf1aa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2196ecf1a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2196ecf1a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2196ecf1a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2196ecf1a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2196ecf1a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4962fc3e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4962fc3e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4962fc3e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4962fc3e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4962fc3e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4962fc3e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a4962fc3e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a4962fc3e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4962fc3e6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a4962fc3e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4962fc3e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4962fc3e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4962fc3e6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a4962fc3e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rgbClr val="002060"/>
              </a:buClr>
              <a:buSzPts val="2000"/>
              <a:buFont typeface="Calibri"/>
              <a:buNone/>
            </a:pPr>
            <a:r>
              <a:rPr lang="ru" sz="2000" b="1">
                <a:solidFill>
                  <a:srgbClr val="002060"/>
                </a:solidFill>
                <a:latin typeface="Calibri"/>
                <a:ea typeface="Calibri"/>
                <a:cs typeface="Calibri"/>
                <a:sym typeface="Calibri"/>
              </a:rPr>
              <a:t>Національна академія педагогічних наук України</a:t>
            </a:r>
            <a:br>
              <a:rPr lang="ru" sz="2000" b="1">
                <a:solidFill>
                  <a:srgbClr val="002060"/>
                </a:solidFill>
                <a:latin typeface="Calibri"/>
                <a:ea typeface="Calibri"/>
                <a:cs typeface="Calibri"/>
                <a:sym typeface="Calibri"/>
              </a:rPr>
            </a:br>
            <a:r>
              <a:rPr lang="ru" sz="2000" b="1">
                <a:solidFill>
                  <a:srgbClr val="002060"/>
                </a:solidFill>
                <a:latin typeface="Calibri"/>
                <a:ea typeface="Calibri"/>
                <a:cs typeface="Calibri"/>
                <a:sym typeface="Calibri"/>
              </a:rPr>
              <a:t>ДЗВО «УНІВЕРСИТЕТ МЕНЕДЖМЕНТУ ОСВІТИ»</a:t>
            </a:r>
            <a:br>
              <a:rPr lang="ru" sz="2000" b="1">
                <a:solidFill>
                  <a:srgbClr val="002060"/>
                </a:solidFill>
                <a:latin typeface="Calibri"/>
                <a:ea typeface="Calibri"/>
                <a:cs typeface="Calibri"/>
                <a:sym typeface="Calibri"/>
              </a:rPr>
            </a:br>
            <a:r>
              <a:rPr lang="ru" sz="2000" b="1">
                <a:solidFill>
                  <a:srgbClr val="002060"/>
                </a:solidFill>
                <a:latin typeface="Calibri"/>
                <a:ea typeface="Calibri"/>
                <a:cs typeface="Calibri"/>
                <a:sym typeface="Calibri"/>
              </a:rPr>
              <a:t>Навчально-науковий інститут менеджменту та психології</a:t>
            </a:r>
            <a:endParaRPr sz="1400"/>
          </a:p>
          <a:p>
            <a:pPr marL="0" lvl="0" indent="0" algn="ctr" rtl="0">
              <a:spcBef>
                <a:spcPts val="0"/>
              </a:spcBef>
              <a:spcAft>
                <a:spcPts val="0"/>
              </a:spcAft>
              <a:buClr>
                <a:srgbClr val="2F5597"/>
              </a:buClr>
              <a:buSzPts val="2000"/>
              <a:buFont typeface="Calibri"/>
              <a:buNone/>
            </a:pPr>
            <a:r>
              <a:rPr lang="ru" sz="2000" b="1" u="sng">
                <a:solidFill>
                  <a:srgbClr val="2F5597"/>
                </a:solidFill>
                <a:latin typeface="Calibri"/>
                <a:ea typeface="Calibri"/>
                <a:cs typeface="Calibri"/>
                <a:sym typeface="Calibri"/>
              </a:rPr>
              <a:t>КАФЕДРА ПУБЛІЧНОГО УПРАВЛІННЯ І ПРОЕКТНОГО МЕНЕДЖМЕНТУ</a:t>
            </a:r>
            <a:endParaRPr sz="1400"/>
          </a:p>
          <a:p>
            <a:pPr marL="0" lvl="0" indent="0" algn="ctr" rtl="0">
              <a:spcBef>
                <a:spcPts val="0"/>
              </a:spcBef>
              <a:spcAft>
                <a:spcPts val="0"/>
              </a:spcAft>
              <a:buClr>
                <a:schemeClr val="dk1"/>
              </a:buClr>
              <a:buSzPts val="2000"/>
              <a:buFont typeface="Garamond"/>
              <a:buNone/>
            </a:pPr>
            <a:endParaRPr sz="2000" b="1">
              <a:latin typeface="Calibri"/>
              <a:ea typeface="Calibri"/>
              <a:cs typeface="Calibri"/>
              <a:sym typeface="Calibri"/>
            </a:endParaRPr>
          </a:p>
          <a:p>
            <a:pPr marL="0" lvl="0" indent="0" algn="ctr" rtl="0">
              <a:spcBef>
                <a:spcPts val="0"/>
              </a:spcBef>
              <a:spcAft>
                <a:spcPts val="0"/>
              </a:spcAft>
              <a:buNone/>
            </a:pPr>
            <a:r>
              <a:rPr lang="ru" sz="2400" b="1">
                <a:latin typeface="Calibri"/>
                <a:ea typeface="Calibri"/>
                <a:cs typeface="Calibri"/>
                <a:sym typeface="Calibri"/>
              </a:rPr>
              <a:t>Райчук Алла Миколаївна</a:t>
            </a:r>
            <a:endParaRPr sz="2400" b="1">
              <a:latin typeface="Calibri"/>
              <a:ea typeface="Calibri"/>
              <a:cs typeface="Calibri"/>
              <a:sym typeface="Calibri"/>
            </a:endParaRPr>
          </a:p>
          <a:p>
            <a:pPr marL="0" lvl="0" indent="0" algn="ctr" rtl="0">
              <a:spcBef>
                <a:spcPts val="0"/>
              </a:spcBef>
              <a:spcAft>
                <a:spcPts val="0"/>
              </a:spcAft>
              <a:buClr>
                <a:schemeClr val="dk1"/>
              </a:buClr>
              <a:buSzPts val="2400"/>
              <a:buFont typeface="Calibri"/>
              <a:buNone/>
            </a:pPr>
            <a:endParaRPr sz="2400" b="1">
              <a:latin typeface="Calibri"/>
              <a:ea typeface="Calibri"/>
              <a:cs typeface="Calibri"/>
              <a:sym typeface="Calibri"/>
            </a:endParaRPr>
          </a:p>
          <a:p>
            <a:pPr marL="0" lvl="0" indent="0" algn="ctr" rtl="0">
              <a:spcBef>
                <a:spcPts val="0"/>
              </a:spcBef>
              <a:spcAft>
                <a:spcPts val="0"/>
              </a:spcAft>
              <a:buNone/>
            </a:pPr>
            <a:r>
              <a:rPr lang="ru" sz="1800" b="1">
                <a:solidFill>
                  <a:srgbClr val="6C6F87"/>
                </a:solidFill>
                <a:latin typeface="Arial Black"/>
                <a:ea typeface="Arial Black"/>
                <a:cs typeface="Arial Black"/>
                <a:sym typeface="Arial Black"/>
              </a:rPr>
              <a:t>Державна політика у сфері регулювання процесу сертифікації кадрового потенціалу освітніх закладів України</a:t>
            </a:r>
            <a:endParaRPr sz="1800" b="1">
              <a:solidFill>
                <a:srgbClr val="6C6F87"/>
              </a:solidFill>
              <a:latin typeface="Arial Black"/>
              <a:ea typeface="Arial Black"/>
              <a:cs typeface="Arial Black"/>
              <a:sym typeface="Arial Black"/>
            </a:endParaRPr>
          </a:p>
          <a:p>
            <a:pPr marL="0" lvl="0" indent="0" algn="ctr" rtl="0">
              <a:spcBef>
                <a:spcPts val="0"/>
              </a:spcBef>
              <a:spcAft>
                <a:spcPts val="0"/>
              </a:spcAft>
              <a:buClr>
                <a:schemeClr val="dk1"/>
              </a:buClr>
              <a:buSzPts val="1800"/>
              <a:buFont typeface="Garamond"/>
              <a:buNone/>
            </a:pPr>
            <a:endParaRPr sz="1800" b="1">
              <a:solidFill>
                <a:srgbClr val="FF0000"/>
              </a:solidFill>
              <a:latin typeface="Calibri"/>
              <a:ea typeface="Calibri"/>
              <a:cs typeface="Calibri"/>
              <a:sym typeface="Calibri"/>
            </a:endParaRPr>
          </a:p>
          <a:p>
            <a:pPr marL="0" lvl="0" indent="0" algn="ctr" rtl="0">
              <a:spcBef>
                <a:spcPts val="0"/>
              </a:spcBef>
              <a:spcAft>
                <a:spcPts val="0"/>
              </a:spcAft>
              <a:buClr>
                <a:schemeClr val="dk1"/>
              </a:buClr>
              <a:buSzPts val="1600"/>
              <a:buFont typeface="Calibri"/>
              <a:buNone/>
            </a:pPr>
            <a:r>
              <a:rPr lang="ru" sz="1600" b="1">
                <a:latin typeface="Calibri"/>
                <a:ea typeface="Calibri"/>
                <a:cs typeface="Calibri"/>
                <a:sym typeface="Calibri"/>
              </a:rPr>
              <a:t>Кваліфікаційна робота на здобуття освітнього ступеня магістра</a:t>
            </a:r>
            <a:endParaRPr sz="1400"/>
          </a:p>
          <a:p>
            <a:pPr marL="0" lvl="0" indent="0" algn="ctr" rtl="0">
              <a:spcBef>
                <a:spcPts val="0"/>
              </a:spcBef>
              <a:spcAft>
                <a:spcPts val="0"/>
              </a:spcAft>
              <a:buClr>
                <a:schemeClr val="dk1"/>
              </a:buClr>
              <a:buSzPts val="1600"/>
              <a:buFont typeface="Calibri"/>
              <a:buNone/>
            </a:pPr>
            <a:r>
              <a:rPr lang="ru" sz="1600" b="1">
                <a:latin typeface="Calibri"/>
                <a:ea typeface="Calibri"/>
                <a:cs typeface="Calibri"/>
                <a:sym typeface="Calibri"/>
              </a:rPr>
              <a:t>Спеціальність 281 – Публічне управління та адміністрування</a:t>
            </a:r>
            <a:endParaRPr sz="1400"/>
          </a:p>
          <a:p>
            <a:pPr marL="0" lvl="0" indent="0" algn="ctr" rtl="0">
              <a:spcBef>
                <a:spcPts val="0"/>
              </a:spcBef>
              <a:spcAft>
                <a:spcPts val="0"/>
              </a:spcAft>
              <a:buClr>
                <a:schemeClr val="dk1"/>
              </a:buClr>
              <a:buSzPts val="1600"/>
              <a:buFont typeface="Garamond"/>
              <a:buNone/>
            </a:pPr>
            <a:endParaRPr sz="1600" b="1">
              <a:latin typeface="Calibri"/>
              <a:ea typeface="Calibri"/>
              <a:cs typeface="Calibri"/>
              <a:sym typeface="Calibri"/>
            </a:endParaRPr>
          </a:p>
          <a:p>
            <a:pPr marL="0" lvl="0" indent="0" algn="l" rtl="0">
              <a:spcBef>
                <a:spcPts val="0"/>
              </a:spcBef>
              <a:spcAft>
                <a:spcPts val="0"/>
              </a:spcAft>
              <a:buNone/>
            </a:pPr>
            <a:r>
              <a:rPr lang="ru" sz="1550" b="1">
                <a:latin typeface="Calibri"/>
                <a:ea typeface="Calibri"/>
                <a:cs typeface="Calibri"/>
                <a:sym typeface="Calibri"/>
              </a:rPr>
              <a:t>Науковий керівник –  доктор наук з державного управління, професор, професор кафедри публічного управління та проектного менеджменту ІВАНОВА Т.В.</a:t>
            </a:r>
            <a:endParaRPr sz="1550" b="1">
              <a:latin typeface="Calibri"/>
              <a:ea typeface="Calibri"/>
              <a:cs typeface="Calibri"/>
              <a:sym typeface="Calibri"/>
            </a:endParaRPr>
          </a:p>
          <a:p>
            <a:pPr marL="0" lvl="0" indent="0" algn="ctr" rtl="0">
              <a:spcBef>
                <a:spcPts val="0"/>
              </a:spcBef>
              <a:spcAft>
                <a:spcPts val="0"/>
              </a:spcAft>
              <a:buClr>
                <a:schemeClr val="dk1"/>
              </a:buClr>
              <a:buSzPts val="2000"/>
              <a:buFont typeface="Calibri"/>
              <a:buNone/>
            </a:pPr>
            <a:endParaRPr sz="1550" b="1">
              <a:latin typeface="Calibri"/>
              <a:ea typeface="Calibri"/>
              <a:cs typeface="Calibri"/>
              <a:sym typeface="Calibri"/>
            </a:endParaRPr>
          </a:p>
        </p:txBody>
      </p:sp>
      <p:pic>
        <p:nvPicPr>
          <p:cNvPr id="55" name="Google Shape;55;p13"/>
          <p:cNvPicPr preferRelativeResize="0"/>
          <p:nvPr/>
        </p:nvPicPr>
        <p:blipFill rotWithShape="1">
          <a:blip r:embed="rId3">
            <a:alphaModFix/>
          </a:blip>
          <a:srcRect/>
          <a:stretch/>
        </p:blipFill>
        <p:spPr>
          <a:xfrm>
            <a:off x="12" y="0"/>
            <a:ext cx="1368425" cy="136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ctrTitle"/>
          </p:nvPr>
        </p:nvSpPr>
        <p:spPr>
          <a:xfrm>
            <a:off x="342900" y="145625"/>
            <a:ext cx="8584200" cy="4998000"/>
          </a:xfrm>
          <a:prstGeom prst="rect">
            <a:avLst/>
          </a:prstGeom>
        </p:spPr>
        <p:txBody>
          <a:bodyPr spcFirstLastPara="1" wrap="square" lIns="91425" tIns="91425" rIns="91425" bIns="91425" anchor="b" anchorCtr="0">
            <a:noAutofit/>
          </a:bodyPr>
          <a:lstStyle/>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Таблиця 1. </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(табл.1.1 кваліфікаційної роботи на сторінці 29-30)</a:t>
            </a: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p:txBody>
      </p:sp>
      <p:pic>
        <p:nvPicPr>
          <p:cNvPr id="117" name="Google Shape;117;p22"/>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18" name="Google Shape;11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10</a:t>
            </a:fld>
            <a:endParaRPr/>
          </a:p>
        </p:txBody>
      </p:sp>
      <p:pic>
        <p:nvPicPr>
          <p:cNvPr id="119" name="Google Shape;119;p22"/>
          <p:cNvPicPr preferRelativeResize="0"/>
          <p:nvPr/>
        </p:nvPicPr>
        <p:blipFill>
          <a:blip r:embed="rId4">
            <a:alphaModFix/>
          </a:blip>
          <a:stretch>
            <a:fillRect/>
          </a:stretch>
        </p:blipFill>
        <p:spPr>
          <a:xfrm>
            <a:off x="5361493" y="0"/>
            <a:ext cx="3565614"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213725" y="0"/>
            <a:ext cx="8713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r>
              <a:rPr lang="ru" sz="1600" b="1">
                <a:latin typeface="Times New Roman"/>
                <a:ea typeface="Times New Roman"/>
                <a:cs typeface="Times New Roman"/>
                <a:sym typeface="Times New Roman"/>
              </a:rPr>
              <a:t>РОЗДІЛ 2</a:t>
            </a:r>
            <a:endParaRPr sz="1600" b="1">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r>
              <a:rPr lang="ru" sz="1600">
                <a:latin typeface="Times New Roman"/>
                <a:ea typeface="Times New Roman"/>
                <a:cs typeface="Times New Roman"/>
                <a:sym typeface="Times New Roman"/>
              </a:rPr>
              <a:t>У другому розділі кваліфікаційної роботи проведено комплексне дослідження політики кадрового потенціалу у процесі сертифікації педагогічних працівників, яке охоплювало декілька важливих аспектів. </a:t>
            </a: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Clr>
                <a:schemeClr val="dk1"/>
              </a:buClr>
              <a:buSzPts val="1100"/>
              <a:buFont typeface="Arial"/>
              <a:buNone/>
            </a:pPr>
            <a:r>
              <a:rPr lang="ru" sz="1600">
                <a:latin typeface="Times New Roman"/>
                <a:ea typeface="Times New Roman"/>
                <a:cs typeface="Times New Roman"/>
                <a:sym typeface="Times New Roman"/>
              </a:rPr>
              <a:t>Аналіз сучасного стану сертифікації продемонстрував, що сертифікація педагогів в Україні є важливим механізмом підвищення професійного рівня освітніх послуг. Виявлено необхідність вдосконалення нормативно-правової бази, зокрема уточнення процедур оцінювання та посилення мотиваційних механізмів для участі педагогів у сертифікації.</a:t>
            </a: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1200"/>
              </a:spcAft>
              <a:buNone/>
            </a:pPr>
            <a:endParaRPr sz="1600">
              <a:latin typeface="Times New Roman"/>
              <a:ea typeface="Times New Roman"/>
              <a:cs typeface="Times New Roman"/>
              <a:sym typeface="Times New Roman"/>
            </a:endParaRPr>
          </a:p>
        </p:txBody>
      </p:sp>
      <p:pic>
        <p:nvPicPr>
          <p:cNvPr id="125" name="Google Shape;125;p23"/>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26" name="Google Shape;12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ctrTitle"/>
          </p:nvPr>
        </p:nvSpPr>
        <p:spPr>
          <a:xfrm>
            <a:off x="60225" y="0"/>
            <a:ext cx="8713200" cy="5143500"/>
          </a:xfrm>
          <a:prstGeom prst="rect">
            <a:avLst/>
          </a:prstGeom>
        </p:spPr>
        <p:txBody>
          <a:bodyPr spcFirstLastPara="1" wrap="square" lIns="91425" tIns="91425" rIns="91425" bIns="91425" anchor="b" anchorCtr="0">
            <a:noAutofit/>
          </a:bodyPr>
          <a:lstStyle/>
          <a:p>
            <a:pPr marL="0" lvl="0" indent="444500" algn="l" rtl="0">
              <a:lnSpc>
                <a:spcPct val="150000"/>
              </a:lnSpc>
              <a:spcBef>
                <a:spcPts val="0"/>
              </a:spcBef>
              <a:spcAft>
                <a:spcPts val="0"/>
              </a:spcAft>
              <a:buNone/>
            </a:pPr>
            <a:r>
              <a:rPr lang="ru" sz="1200">
                <a:solidFill>
                  <a:srgbClr val="000000"/>
                </a:solidFill>
                <a:latin typeface="Times New Roman"/>
                <a:ea typeface="Times New Roman"/>
                <a:cs typeface="Times New Roman"/>
                <a:sym typeface="Times New Roman"/>
              </a:rPr>
              <a:t>Рисунок 1 </a:t>
            </a:r>
            <a:r>
              <a:rPr lang="ru" sz="1200">
                <a:solidFill>
                  <a:srgbClr val="222222"/>
                </a:solidFill>
                <a:latin typeface="Times New Roman"/>
                <a:ea typeface="Times New Roman"/>
                <a:cs typeface="Times New Roman"/>
                <a:sym typeface="Times New Roman"/>
              </a:rPr>
              <a:t>– </a:t>
            </a:r>
            <a:r>
              <a:rPr lang="ru" sz="1200">
                <a:solidFill>
                  <a:srgbClr val="000000"/>
                </a:solidFill>
                <a:latin typeface="Times New Roman"/>
                <a:ea typeface="Times New Roman"/>
                <a:cs typeface="Times New Roman"/>
                <a:sym typeface="Times New Roman"/>
              </a:rPr>
              <a:t>Розподіл учасників сертифікації-2021 року           </a:t>
            </a:r>
            <a:r>
              <a:rPr lang="ru" sz="1200">
                <a:latin typeface="Times New Roman"/>
                <a:ea typeface="Times New Roman"/>
                <a:cs typeface="Times New Roman"/>
                <a:sym typeface="Times New Roman"/>
              </a:rPr>
              <a:t>Рисунок 2 </a:t>
            </a:r>
            <a:r>
              <a:rPr lang="ru" sz="1200">
                <a:solidFill>
                  <a:srgbClr val="222222"/>
                </a:solidFill>
                <a:latin typeface="Times New Roman"/>
                <a:ea typeface="Times New Roman"/>
                <a:cs typeface="Times New Roman"/>
                <a:sym typeface="Times New Roman"/>
              </a:rPr>
              <a:t>– </a:t>
            </a:r>
            <a:r>
              <a:rPr lang="ru" sz="1200">
                <a:latin typeface="Times New Roman"/>
                <a:ea typeface="Times New Roman"/>
                <a:cs typeface="Times New Roman"/>
                <a:sym typeface="Times New Roman"/>
              </a:rPr>
              <a:t>Розподіл учасників сертифікації-2021 року </a:t>
            </a:r>
            <a:r>
              <a:rPr lang="ru"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0" lvl="0" indent="444500" algn="l" rtl="0">
              <a:lnSpc>
                <a:spcPct val="150000"/>
              </a:lnSpc>
              <a:spcBef>
                <a:spcPts val="0"/>
              </a:spcBef>
              <a:spcAft>
                <a:spcPts val="0"/>
              </a:spcAft>
              <a:buNone/>
            </a:pPr>
            <a:r>
              <a:rPr lang="ru" sz="1200">
                <a:solidFill>
                  <a:srgbClr val="000000"/>
                </a:solidFill>
                <a:latin typeface="Times New Roman"/>
                <a:ea typeface="Times New Roman"/>
                <a:cs typeface="Times New Roman"/>
                <a:sym typeface="Times New Roman"/>
              </a:rPr>
              <a:t>                  за педагогічним званням                                                                  за </a:t>
            </a:r>
            <a:r>
              <a:rPr lang="ru" sz="1200">
                <a:latin typeface="Times New Roman"/>
                <a:ea typeface="Times New Roman"/>
                <a:cs typeface="Times New Roman"/>
                <a:sym typeface="Times New Roman"/>
              </a:rPr>
              <a:t>кваліфікаційною категорією </a:t>
            </a:r>
            <a:endParaRPr sz="1200">
              <a:solidFill>
                <a:srgbClr val="000000"/>
              </a:solidFill>
              <a:latin typeface="Times New Roman"/>
              <a:ea typeface="Times New Roman"/>
              <a:cs typeface="Times New Roman"/>
              <a:sym typeface="Times New Roman"/>
            </a:endParaRPr>
          </a:p>
          <a:p>
            <a:pPr marL="0" lvl="0" indent="520700" algn="just" rtl="0">
              <a:lnSpc>
                <a:spcPct val="150000"/>
              </a:lnSpc>
              <a:spcBef>
                <a:spcPts val="1200"/>
              </a:spcBef>
              <a:spcAft>
                <a:spcPts val="1200"/>
              </a:spcAft>
              <a:buNone/>
            </a:pPr>
            <a:endParaRPr sz="1600">
              <a:latin typeface="Times New Roman"/>
              <a:ea typeface="Times New Roman"/>
              <a:cs typeface="Times New Roman"/>
              <a:sym typeface="Times New Roman"/>
            </a:endParaRPr>
          </a:p>
        </p:txBody>
      </p:sp>
      <p:pic>
        <p:nvPicPr>
          <p:cNvPr id="132" name="Google Shape;132;p24"/>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33" name="Google Shape;13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12</a:t>
            </a:fld>
            <a:endParaRPr/>
          </a:p>
        </p:txBody>
      </p:sp>
      <p:pic>
        <p:nvPicPr>
          <p:cNvPr id="134" name="Google Shape;134;p24"/>
          <p:cNvPicPr preferRelativeResize="0"/>
          <p:nvPr/>
        </p:nvPicPr>
        <p:blipFill>
          <a:blip r:embed="rId4">
            <a:alphaModFix/>
          </a:blip>
          <a:stretch>
            <a:fillRect/>
          </a:stretch>
        </p:blipFill>
        <p:spPr>
          <a:xfrm>
            <a:off x="60225" y="1191350"/>
            <a:ext cx="4052224" cy="2099525"/>
          </a:xfrm>
          <a:prstGeom prst="rect">
            <a:avLst/>
          </a:prstGeom>
          <a:noFill/>
          <a:ln>
            <a:noFill/>
          </a:ln>
        </p:spPr>
      </p:pic>
      <p:pic>
        <p:nvPicPr>
          <p:cNvPr id="135" name="Google Shape;135;p24"/>
          <p:cNvPicPr preferRelativeResize="0"/>
          <p:nvPr/>
        </p:nvPicPr>
        <p:blipFill>
          <a:blip r:embed="rId5">
            <a:alphaModFix/>
          </a:blip>
          <a:stretch>
            <a:fillRect/>
          </a:stretch>
        </p:blipFill>
        <p:spPr>
          <a:xfrm>
            <a:off x="4826750" y="1125562"/>
            <a:ext cx="3946666" cy="2231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84550" y="0"/>
            <a:ext cx="8842500" cy="5143500"/>
          </a:xfrm>
          <a:prstGeom prst="rect">
            <a:avLst/>
          </a:prstGeom>
        </p:spPr>
        <p:txBody>
          <a:bodyPr spcFirstLastPara="1" wrap="square" lIns="91425" tIns="91425" rIns="91425" bIns="91425" anchor="b" anchorCtr="0">
            <a:noAutofit/>
          </a:bodyPr>
          <a:lstStyle/>
          <a:p>
            <a:pPr marL="0" lvl="0" indent="520700" algn="just" rtl="0">
              <a:lnSpc>
                <a:spcPct val="150000"/>
              </a:lnSpc>
              <a:spcBef>
                <a:spcPts val="1200"/>
              </a:spcBef>
              <a:spcAft>
                <a:spcPts val="0"/>
              </a:spcAft>
              <a:buNone/>
            </a:pPr>
            <a:r>
              <a:rPr lang="ru" sz="1600">
                <a:latin typeface="Times New Roman"/>
                <a:ea typeface="Times New Roman"/>
                <a:cs typeface="Times New Roman"/>
                <a:sym typeface="Times New Roman"/>
              </a:rPr>
              <a:t>Кластерний аналіз в умовах кризи дозволяє виокремити особливості регіонального підходу до сертифікації. Було проведено розподіл 25 об’єктів (24 областей України та м. Київ) на кластери за ознаками кількості сформованих карток-заявок та кількості педагогів, які успішно пройшли сертифікацію у 2019–2023 роках. Для аналізу застосовувалися програмні продукти Microsoft Excel та IBM SPSS Statistics із використанням ієрархічного методу кластеризації та методу k-середніх. Дослідження виявило регіони, які стабільно належали до одного кластеру (наприклад, Вінницька, Рівненська області – перший кластер) та ті, які змінювали свою кластерну належність.</a:t>
            </a:r>
            <a:endParaRPr sz="1600">
              <a:latin typeface="Times New Roman"/>
              <a:ea typeface="Times New Roman"/>
              <a:cs typeface="Times New Roman"/>
              <a:sym typeface="Times New Roman"/>
            </a:endParaRPr>
          </a:p>
          <a:p>
            <a:pPr marL="0" lvl="0" indent="520700" algn="l" rtl="0">
              <a:lnSpc>
                <a:spcPct val="150000"/>
              </a:lnSpc>
              <a:spcBef>
                <a:spcPts val="1200"/>
              </a:spcBef>
              <a:spcAft>
                <a:spcPts val="1200"/>
              </a:spcAft>
              <a:buNone/>
            </a:pPr>
            <a:r>
              <a:rPr lang="ru" sz="1600">
                <a:latin typeface="Times New Roman"/>
                <a:ea typeface="Times New Roman"/>
                <a:cs typeface="Times New Roman"/>
                <a:sym typeface="Times New Roman"/>
              </a:rPr>
              <a:t>У роботі розглянуто методи кластеризації, їхні особливості та недоліки. Визначено, що метод k-середніх є найбільш оптимальним для аналізу сертифікаційних процесів, оскільки він дозволяє враховувати багатовимірні класифікації та візуалізувати дані у вигляді дендрограм.</a:t>
            </a:r>
            <a:endParaRPr sz="1600">
              <a:latin typeface="Times New Roman"/>
              <a:ea typeface="Times New Roman"/>
              <a:cs typeface="Times New Roman"/>
              <a:sym typeface="Times New Roman"/>
            </a:endParaRPr>
          </a:p>
        </p:txBody>
      </p:sp>
      <p:pic>
        <p:nvPicPr>
          <p:cNvPr id="141" name="Google Shape;141;p25"/>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42" name="Google Shape;14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2518562" y="0"/>
            <a:ext cx="4106876"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subTitle" idx="1"/>
          </p:nvPr>
        </p:nvSpPr>
        <p:spPr>
          <a:xfrm>
            <a:off x="0" y="4421350"/>
            <a:ext cx="9144000" cy="792600"/>
          </a:xfrm>
          <a:prstGeom prst="rect">
            <a:avLst/>
          </a:prstGeom>
        </p:spPr>
        <p:txBody>
          <a:bodyPr spcFirstLastPara="1" wrap="square" lIns="91425" tIns="91425" rIns="91425" bIns="91425" anchor="t" anchorCtr="0">
            <a:noAutofit/>
          </a:bodyPr>
          <a:lstStyle/>
          <a:p>
            <a:pPr marL="0" lvl="0" indent="444500" algn="ctr" rtl="0">
              <a:lnSpc>
                <a:spcPct val="150000"/>
              </a:lnSpc>
              <a:spcBef>
                <a:spcPts val="1200"/>
              </a:spcBef>
              <a:spcAft>
                <a:spcPts val="0"/>
              </a:spcAft>
              <a:buClr>
                <a:schemeClr val="dk1"/>
              </a:buClr>
              <a:buSzPts val="1100"/>
              <a:buFont typeface="Arial"/>
              <a:buNone/>
            </a:pPr>
            <a:r>
              <a:rPr lang="ru" sz="1400">
                <a:solidFill>
                  <a:schemeClr val="dk1"/>
                </a:solidFill>
                <a:latin typeface="Times New Roman"/>
                <a:ea typeface="Times New Roman"/>
                <a:cs typeface="Times New Roman"/>
                <a:sym typeface="Times New Roman"/>
              </a:rPr>
              <a:t>Рисунок 3 </a:t>
            </a:r>
            <a:r>
              <a:rPr lang="ru" sz="1400">
                <a:solidFill>
                  <a:srgbClr val="222222"/>
                </a:solidFill>
                <a:latin typeface="Times New Roman"/>
                <a:ea typeface="Times New Roman"/>
                <a:cs typeface="Times New Roman"/>
                <a:sym typeface="Times New Roman"/>
              </a:rPr>
              <a:t>– </a:t>
            </a:r>
            <a:r>
              <a:rPr lang="ru" sz="1400">
                <a:solidFill>
                  <a:schemeClr val="dk1"/>
                </a:solidFill>
                <a:latin typeface="Times New Roman"/>
                <a:ea typeface="Times New Roman"/>
                <a:cs typeface="Times New Roman"/>
                <a:sym typeface="Times New Roman"/>
              </a:rPr>
              <a:t>Дендрограма 25 об’єктів за 5 ознаками для 2019 року.</a:t>
            </a:r>
            <a:endParaRPr sz="1400">
              <a:solidFill>
                <a:schemeClr val="dk1"/>
              </a:solidFill>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153" name="Google Shape;153;p27"/>
          <p:cNvPicPr preferRelativeResize="0"/>
          <p:nvPr/>
        </p:nvPicPr>
        <p:blipFill>
          <a:blip r:embed="rId3">
            <a:alphaModFix/>
          </a:blip>
          <a:stretch>
            <a:fillRect/>
          </a:stretch>
        </p:blipFill>
        <p:spPr>
          <a:xfrm>
            <a:off x="1960850" y="0"/>
            <a:ext cx="4599300" cy="44797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520700" algn="just" rtl="0">
              <a:lnSpc>
                <a:spcPct val="150000"/>
              </a:lnSpc>
              <a:spcBef>
                <a:spcPts val="1200"/>
              </a:spcBef>
              <a:spcAft>
                <a:spcPts val="1200"/>
              </a:spcAft>
              <a:buNone/>
            </a:pPr>
            <a:r>
              <a:rPr lang="ru" sz="1600">
                <a:latin typeface="Times New Roman"/>
                <a:ea typeface="Times New Roman"/>
                <a:cs typeface="Times New Roman"/>
                <a:sym typeface="Times New Roman"/>
              </a:rPr>
              <a:t>Етапи проведення інституційного аудиту були розглянуті через створення матриці інституційного аудиту, яку побудовано засобами розробки інтелектуальних карт. Встановлено, що експерти (зокрема й інституційного аудиту) мають володіти широким інструментарієм, що охоплює експертизу функціонування освітньої сфери, її взаємодії з іншими суспільними сферами (економічною, політичною тощо), а також діяльності закладів освіти та задоволення замовників освітніх послуг.</a:t>
            </a:r>
            <a:endParaRPr sz="1600">
              <a:latin typeface="Times New Roman"/>
              <a:ea typeface="Times New Roman"/>
              <a:cs typeface="Times New Roman"/>
              <a:sym typeface="Times New Roman"/>
            </a:endParaRPr>
          </a:p>
        </p:txBody>
      </p:sp>
      <p:pic>
        <p:nvPicPr>
          <p:cNvPr id="159" name="Google Shape;159;p28"/>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60" name="Google Shape;16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Clr>
                <a:schemeClr val="dk1"/>
              </a:buClr>
              <a:buSzPts val="1100"/>
              <a:buFont typeface="Arial"/>
              <a:buNone/>
            </a:pPr>
            <a:r>
              <a:rPr lang="ru" sz="1600" b="1">
                <a:latin typeface="Times New Roman"/>
                <a:ea typeface="Times New Roman"/>
                <a:cs typeface="Times New Roman"/>
                <a:sym typeface="Times New Roman"/>
              </a:rPr>
              <a:t>РОЗДІЛ 3</a:t>
            </a:r>
            <a:endParaRPr sz="1600" b="1">
              <a:latin typeface="Times New Roman"/>
              <a:ea typeface="Times New Roman"/>
              <a:cs typeface="Times New Roman"/>
              <a:sym typeface="Times New Roman"/>
            </a:endParaRPr>
          </a:p>
          <a:p>
            <a:pPr marL="0" lvl="0" indent="444500" algn="just" rtl="0">
              <a:lnSpc>
                <a:spcPct val="150000"/>
              </a:lnSpc>
              <a:spcBef>
                <a:spcPts val="0"/>
              </a:spcBef>
              <a:spcAft>
                <a:spcPts val="0"/>
              </a:spcAft>
              <a:buClr>
                <a:schemeClr val="dk1"/>
              </a:buClr>
              <a:buSzPts val="1100"/>
              <a:buFont typeface="Arial"/>
              <a:buNone/>
            </a:pPr>
            <a:r>
              <a:rPr lang="ru" sz="1600">
                <a:latin typeface="Times New Roman"/>
                <a:ea typeface="Times New Roman"/>
                <a:cs typeface="Times New Roman"/>
                <a:sym typeface="Times New Roman"/>
              </a:rPr>
              <a:t>Третій розділ показав важливість багатокомпонентного підходу до вдосконалення системи сертифікації педагогічних працівників в Україні. Реалізація запропонованих механізмів та пріоритетів сприятиме підвищенню рівня професійної компетентності педагогів, що в свою чергу позитивно вплине на якість освітніх послуг. Удосконалення аудиту та адаптація європейського досвіду забезпечить сучасність і відповідність української системи сертифікації міжнародним стандартам.</a:t>
            </a: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1200"/>
              </a:spcAft>
              <a:buNone/>
            </a:pPr>
            <a:r>
              <a:rPr lang="ru" sz="1600">
                <a:latin typeface="Times New Roman"/>
                <a:ea typeface="Times New Roman"/>
                <a:cs typeface="Times New Roman"/>
                <a:sym typeface="Times New Roman"/>
              </a:rPr>
              <a:t>У третьому розділі кваліфікаційної роботи було розглянуто пріоритетні напрями та механізми регулювання процесу сертифікації педагогічних працівників в Україні. Основна увага приділяється розробці стратегії розвитку сертифікації, вдосконаленню аудиту в цій сфері, а також імплементації європейських стандартів у національне законодавство. </a:t>
            </a:r>
            <a:endParaRPr sz="1600">
              <a:latin typeface="Times New Roman"/>
              <a:ea typeface="Times New Roman"/>
              <a:cs typeface="Times New Roman"/>
              <a:sym typeface="Times New Roman"/>
            </a:endParaRPr>
          </a:p>
        </p:txBody>
      </p:sp>
      <p:pic>
        <p:nvPicPr>
          <p:cNvPr id="166" name="Google Shape;166;p29"/>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67" name="Google Shape;16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Clr>
                <a:schemeClr val="dk1"/>
              </a:buClr>
              <a:buSzPts val="1100"/>
              <a:buFont typeface="Arial"/>
              <a:buNone/>
            </a:pPr>
            <a:r>
              <a:rPr lang="ru" sz="1600" b="1">
                <a:latin typeface="Times New Roman"/>
                <a:ea typeface="Times New Roman"/>
                <a:cs typeface="Times New Roman"/>
                <a:sym typeface="Times New Roman"/>
              </a:rPr>
              <a:t>Таблиця 1</a:t>
            </a:r>
            <a:endParaRPr sz="1600" b="1">
              <a:latin typeface="Times New Roman"/>
              <a:ea typeface="Times New Roman"/>
              <a:cs typeface="Times New Roman"/>
              <a:sym typeface="Times New Roman"/>
            </a:endParaRPr>
          </a:p>
          <a:p>
            <a:pPr marL="0" lvl="0" indent="444500" algn="ctr" rtl="0">
              <a:lnSpc>
                <a:spcPct val="150000"/>
              </a:lnSpc>
              <a:spcBef>
                <a:spcPts val="0"/>
              </a:spcBef>
              <a:spcAft>
                <a:spcPts val="0"/>
              </a:spcAft>
              <a:buClr>
                <a:schemeClr val="dk1"/>
              </a:buClr>
              <a:buSzPts val="1100"/>
              <a:buFont typeface="Arial"/>
              <a:buNone/>
            </a:pPr>
            <a:r>
              <a:rPr lang="ru" sz="1600" b="1">
                <a:latin typeface="Times New Roman"/>
                <a:ea typeface="Times New Roman"/>
                <a:cs typeface="Times New Roman"/>
                <a:sym typeface="Times New Roman"/>
              </a:rPr>
              <a:t>Стратегія розвитку процесу сертифікації як механізму забезпечення якості освіти в Україні</a:t>
            </a:r>
            <a:endParaRPr sz="1600" b="1">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1200"/>
              </a:spcAft>
              <a:buNone/>
            </a:pPr>
            <a:endParaRPr sz="1600">
              <a:latin typeface="Times New Roman"/>
              <a:ea typeface="Times New Roman"/>
              <a:cs typeface="Times New Roman"/>
              <a:sym typeface="Times New Roman"/>
            </a:endParaRPr>
          </a:p>
        </p:txBody>
      </p:sp>
      <p:pic>
        <p:nvPicPr>
          <p:cNvPr id="173" name="Google Shape;173;p30"/>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74" name="Google Shape;17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18</a:t>
            </a:fld>
            <a:endParaRPr/>
          </a:p>
        </p:txBody>
      </p:sp>
      <p:pic>
        <p:nvPicPr>
          <p:cNvPr id="175" name="Google Shape;175;p30"/>
          <p:cNvPicPr preferRelativeResize="0"/>
          <p:nvPr/>
        </p:nvPicPr>
        <p:blipFill>
          <a:blip r:embed="rId4">
            <a:alphaModFix/>
          </a:blip>
          <a:stretch>
            <a:fillRect/>
          </a:stretch>
        </p:blipFill>
        <p:spPr>
          <a:xfrm>
            <a:off x="176213" y="1119188"/>
            <a:ext cx="8791575" cy="2905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r>
              <a:rPr lang="ru" sz="1600">
                <a:latin typeface="Times New Roman"/>
                <a:ea typeface="Times New Roman"/>
                <a:cs typeface="Times New Roman"/>
                <a:sym typeface="Times New Roman"/>
              </a:rPr>
              <a:t>Таблиця 2</a:t>
            </a:r>
            <a:endParaRPr sz="1600">
              <a:latin typeface="Times New Roman"/>
              <a:ea typeface="Times New Roman"/>
              <a:cs typeface="Times New Roman"/>
              <a:sym typeface="Times New Roman"/>
            </a:endParaRPr>
          </a:p>
          <a:p>
            <a:pPr marL="0" lvl="0" indent="444500" algn="ctr" rtl="0">
              <a:lnSpc>
                <a:spcPct val="150000"/>
              </a:lnSpc>
              <a:spcBef>
                <a:spcPts val="0"/>
              </a:spcBef>
              <a:spcAft>
                <a:spcPts val="0"/>
              </a:spcAft>
              <a:buNone/>
            </a:pPr>
            <a:r>
              <a:rPr lang="ru" sz="1600" b="1">
                <a:latin typeface="Times New Roman"/>
                <a:ea typeface="Times New Roman"/>
                <a:cs typeface="Times New Roman"/>
                <a:sym typeface="Times New Roman"/>
              </a:rPr>
              <a:t>Складові основних освітніх сфер для реалізації стратегії</a:t>
            </a:r>
            <a:endParaRPr sz="1600" b="1">
              <a:latin typeface="Times New Roman"/>
              <a:ea typeface="Times New Roman"/>
              <a:cs typeface="Times New Roman"/>
              <a:sym typeface="Times New Roman"/>
            </a:endParaRPr>
          </a:p>
          <a:p>
            <a:pPr marL="0" lvl="0" indent="444500" algn="ct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1200"/>
              </a:spcAft>
              <a:buNone/>
            </a:pPr>
            <a:endParaRPr sz="1600">
              <a:latin typeface="Times New Roman"/>
              <a:ea typeface="Times New Roman"/>
              <a:cs typeface="Times New Roman"/>
              <a:sym typeface="Times New Roman"/>
            </a:endParaRPr>
          </a:p>
        </p:txBody>
      </p:sp>
      <p:pic>
        <p:nvPicPr>
          <p:cNvPr id="181" name="Google Shape;181;p31"/>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82" name="Google Shape;18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19</a:t>
            </a:fld>
            <a:endParaRPr/>
          </a:p>
        </p:txBody>
      </p:sp>
      <p:pic>
        <p:nvPicPr>
          <p:cNvPr id="183" name="Google Shape;183;p31"/>
          <p:cNvPicPr preferRelativeResize="0"/>
          <p:nvPr/>
        </p:nvPicPr>
        <p:blipFill>
          <a:blip r:embed="rId4">
            <a:alphaModFix/>
          </a:blip>
          <a:stretch>
            <a:fillRect/>
          </a:stretch>
        </p:blipFill>
        <p:spPr>
          <a:xfrm>
            <a:off x="0" y="871388"/>
            <a:ext cx="9144000" cy="410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rmAutofit/>
          </a:bodyPr>
          <a:lstStyle/>
          <a:p>
            <a:pPr marL="0" marR="63500" lvl="0" indent="444500" algn="r" rtl="0">
              <a:lnSpc>
                <a:spcPct val="150000"/>
              </a:lnSpc>
              <a:spcBef>
                <a:spcPts val="0"/>
              </a:spcBef>
              <a:spcAft>
                <a:spcPts val="0"/>
              </a:spcAft>
              <a:buClr>
                <a:schemeClr val="dk1"/>
              </a:buClr>
              <a:buSzPts val="1100"/>
              <a:buFont typeface="Arial"/>
              <a:buNone/>
            </a:pPr>
            <a:r>
              <a:rPr lang="ru" sz="2000" b="1">
                <a:latin typeface="Times New Roman"/>
                <a:ea typeface="Times New Roman"/>
                <a:cs typeface="Times New Roman"/>
                <a:sym typeface="Times New Roman"/>
              </a:rPr>
              <a:t>Актуальність теми дослідження.</a:t>
            </a:r>
            <a:endParaRPr sz="2000" b="1">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Clr>
                <a:schemeClr val="dk1"/>
              </a:buClr>
              <a:buSzPts val="1100"/>
              <a:buFont typeface="Arial"/>
              <a:buNone/>
            </a:pPr>
            <a:r>
              <a:rPr lang="ru" sz="2000">
                <a:latin typeface="Times New Roman"/>
                <a:ea typeface="Times New Roman"/>
                <a:cs typeface="Times New Roman"/>
                <a:sym typeface="Times New Roman"/>
              </a:rPr>
              <a:t>Система освіти є ключовою сферою для забезпечення сталого розвитку суспільства, економіки та держави. В умовах євроінтеграції України особливого значення набуває питання підвищення якості освітніх послуг через удосконалення механізмів оцінювання кваліфікації педагогічних працівників. Сертифікація педагогічного персоналу виступає важливим інструментом для забезпечення конкурентоспроможності освітніх установ, підвищення професійного рівня педагогів та вдосконалення якості надання освітніх послуг.</a:t>
            </a:r>
            <a:endParaRPr sz="2000">
              <a:latin typeface="Times New Roman"/>
              <a:ea typeface="Times New Roman"/>
              <a:cs typeface="Times New Roman"/>
              <a:sym typeface="Times New Roman"/>
            </a:endParaRPr>
          </a:p>
          <a:p>
            <a:pPr marL="0" lvl="0" indent="0" algn="ctr" rtl="0">
              <a:spcBef>
                <a:spcPts val="0"/>
              </a:spcBef>
              <a:spcAft>
                <a:spcPts val="0"/>
              </a:spcAft>
              <a:buNone/>
            </a:pPr>
            <a:endParaRPr sz="2000" b="1">
              <a:solidFill>
                <a:srgbClr val="002060"/>
              </a:solidFill>
              <a:latin typeface="Calibri"/>
              <a:ea typeface="Calibri"/>
              <a:cs typeface="Calibri"/>
              <a:sym typeface="Calibri"/>
            </a:endParaRPr>
          </a:p>
        </p:txBody>
      </p:sp>
      <p:pic>
        <p:nvPicPr>
          <p:cNvPr id="61" name="Google Shape;61;p14"/>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r>
              <a:rPr lang="ru" sz="1600">
                <a:latin typeface="Times New Roman"/>
                <a:ea typeface="Times New Roman"/>
                <a:cs typeface="Times New Roman"/>
                <a:sym typeface="Times New Roman"/>
              </a:rPr>
              <a:t>Продовження таблиці 2</a:t>
            </a:r>
            <a:endParaRPr sz="1600">
              <a:latin typeface="Times New Roman"/>
              <a:ea typeface="Times New Roman"/>
              <a:cs typeface="Times New Roman"/>
              <a:sym typeface="Times New Roman"/>
            </a:endParaRPr>
          </a:p>
          <a:p>
            <a:pPr marL="0" lvl="0" indent="444500" algn="ctr" rtl="0">
              <a:lnSpc>
                <a:spcPct val="150000"/>
              </a:lnSpc>
              <a:spcBef>
                <a:spcPts val="0"/>
              </a:spcBef>
              <a:spcAft>
                <a:spcPts val="0"/>
              </a:spcAft>
              <a:buNone/>
            </a:pPr>
            <a:r>
              <a:rPr lang="ru" sz="1600" b="1">
                <a:latin typeface="Times New Roman"/>
                <a:ea typeface="Times New Roman"/>
                <a:cs typeface="Times New Roman"/>
                <a:sym typeface="Times New Roman"/>
              </a:rPr>
              <a:t>Складові основних освітніх сфер для реалізації стратегії</a:t>
            </a:r>
            <a:endParaRPr sz="1600" b="1">
              <a:latin typeface="Times New Roman"/>
              <a:ea typeface="Times New Roman"/>
              <a:cs typeface="Times New Roman"/>
              <a:sym typeface="Times New Roman"/>
            </a:endParaRPr>
          </a:p>
          <a:p>
            <a:pPr marL="0" lvl="0" indent="444500" algn="ct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0"/>
              </a:spcAft>
              <a:buNone/>
            </a:pPr>
            <a:endParaRPr sz="1600">
              <a:latin typeface="Times New Roman"/>
              <a:ea typeface="Times New Roman"/>
              <a:cs typeface="Times New Roman"/>
              <a:sym typeface="Times New Roman"/>
            </a:endParaRPr>
          </a:p>
          <a:p>
            <a:pPr marL="0" lvl="0" indent="520700" algn="just" rtl="0">
              <a:lnSpc>
                <a:spcPct val="150000"/>
              </a:lnSpc>
              <a:spcBef>
                <a:spcPts val="1200"/>
              </a:spcBef>
              <a:spcAft>
                <a:spcPts val="1200"/>
              </a:spcAft>
              <a:buNone/>
            </a:pPr>
            <a:endParaRPr sz="1600">
              <a:latin typeface="Times New Roman"/>
              <a:ea typeface="Times New Roman"/>
              <a:cs typeface="Times New Roman"/>
              <a:sym typeface="Times New Roman"/>
            </a:endParaRPr>
          </a:p>
        </p:txBody>
      </p:sp>
      <p:pic>
        <p:nvPicPr>
          <p:cNvPr id="189" name="Google Shape;189;p32"/>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90" name="Google Shape;19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20</a:t>
            </a:fld>
            <a:endParaRPr/>
          </a:p>
        </p:txBody>
      </p:sp>
      <p:pic>
        <p:nvPicPr>
          <p:cNvPr id="191" name="Google Shape;191;p32"/>
          <p:cNvPicPr preferRelativeResize="0"/>
          <p:nvPr/>
        </p:nvPicPr>
        <p:blipFill>
          <a:blip r:embed="rId4">
            <a:alphaModFix/>
          </a:blip>
          <a:stretch>
            <a:fillRect/>
          </a:stretch>
        </p:blipFill>
        <p:spPr>
          <a:xfrm>
            <a:off x="0" y="1028759"/>
            <a:ext cx="9144000" cy="30859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Удосконалення аудиту у сфері сертифікації спрямовано на підвищення ефективності оцінки закладів освіти. </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Clr>
                <a:schemeClr val="dk1"/>
              </a:buClr>
              <a:buSzPts val="1100"/>
              <a:buFont typeface="Arial"/>
              <a:buNone/>
            </a:pPr>
            <a:r>
              <a:rPr lang="ru" sz="1600">
                <a:latin typeface="Times New Roman"/>
                <a:ea typeface="Times New Roman"/>
                <a:cs typeface="Times New Roman"/>
                <a:sym typeface="Times New Roman"/>
              </a:rPr>
              <a:t>Основні напрями вдосконалення включають:</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Clr>
                <a:schemeClr val="dk1"/>
              </a:buClr>
              <a:buSzPts val="1100"/>
              <a:buFont typeface="Arial"/>
              <a:buNone/>
            </a:pPr>
            <a:r>
              <a:rPr lang="ru" sz="1600">
                <a:latin typeface="Times New Roman"/>
                <a:ea typeface="Times New Roman"/>
                <a:cs typeface="Times New Roman"/>
                <a:sym typeface="Times New Roman"/>
              </a:rPr>
              <a:t>1)      Впровадження сучасних технологій для автоматизації збору та аналізу даних.</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Clr>
                <a:schemeClr val="dk1"/>
              </a:buClr>
              <a:buSzPts val="1100"/>
              <a:buFont typeface="Arial"/>
              <a:buNone/>
            </a:pPr>
            <a:r>
              <a:rPr lang="ru" sz="1600">
                <a:latin typeface="Times New Roman"/>
                <a:ea typeface="Times New Roman"/>
                <a:cs typeface="Times New Roman"/>
                <a:sym typeface="Times New Roman"/>
              </a:rPr>
              <a:t>2)      Підвищення кваліфікації аудиторів через запровадження спеціалізованих тренінгів і навчальних програм.</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Clr>
                <a:schemeClr val="dk1"/>
              </a:buClr>
              <a:buSzPts val="1100"/>
              <a:buFont typeface="Arial"/>
              <a:buNone/>
            </a:pPr>
            <a:r>
              <a:rPr lang="ru" sz="1600">
                <a:latin typeface="Times New Roman"/>
                <a:ea typeface="Times New Roman"/>
                <a:cs typeface="Times New Roman"/>
                <a:sym typeface="Times New Roman"/>
              </a:rPr>
              <a:t>3)      Використання інтегрованих інструментів оцінювання, таких як матриці аудиту та інтелектуальні карти, для уніфікації процедур перевірки.</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p:txBody>
      </p:sp>
      <p:pic>
        <p:nvPicPr>
          <p:cNvPr id="197" name="Google Shape;197;p33"/>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98" name="Google Shape;19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l" rtl="0">
              <a:lnSpc>
                <a:spcPct val="150000"/>
              </a:lnSpc>
              <a:spcBef>
                <a:spcPts val="0"/>
              </a:spcBef>
              <a:spcAft>
                <a:spcPts val="0"/>
              </a:spcAft>
              <a:buNone/>
            </a:pPr>
            <a:r>
              <a:rPr lang="ru" sz="1600">
                <a:latin typeface="Times New Roman"/>
                <a:ea typeface="Times New Roman"/>
                <a:cs typeface="Times New Roman"/>
                <a:sym typeface="Times New Roman"/>
              </a:rPr>
              <a:t>Процес сертифікації в Україні потребує адаптації до європейських стандартів, зокрема:</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1)      Розмежування сертифікації та атестації педагогічних працівників.</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2)      Внесення змін до законодавства, що регулює сертифікацію, з метою забезпечення її відповідності міжнародним нормам.</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3)      Інтеграція найкращих практик країн Європейського Союзу, таких як використання цифрових платформ, двоетапна сертифікація (теорія і практика) та створення незалежних сертифікаційних (експертних) комісій.</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4)      Забезпечення прозорості та об’єктивності процесів сертифікації через автоматизацію процедур та використання відкритих баз даних.</a:t>
            </a:r>
            <a:endParaRPr sz="1600">
              <a:latin typeface="Times New Roman"/>
              <a:ea typeface="Times New Roman"/>
              <a:cs typeface="Times New Roman"/>
              <a:sym typeface="Times New Roman"/>
            </a:endParaRPr>
          </a:p>
        </p:txBody>
      </p:sp>
      <p:pic>
        <p:nvPicPr>
          <p:cNvPr id="204" name="Google Shape;204;p34"/>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205" name="Google Shape;20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r" rtl="0">
              <a:lnSpc>
                <a:spcPct val="150000"/>
              </a:lnSpc>
              <a:spcBef>
                <a:spcPts val="0"/>
              </a:spcBef>
              <a:spcAft>
                <a:spcPts val="0"/>
              </a:spcAft>
              <a:buNone/>
            </a:pPr>
            <a:endParaRPr sz="1600" b="1">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5)      Підвищення мотивації педагогів до участі в сертифікації шляхом запровадження фінансових стимулів та можливостей для кар’єрного зростання.</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6)      Створення системи моніторингу та оцінки ефективності сертифікаційних процесів із залученням міжнародних експертів.</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7)      Створення умов для інтеграції з європейським освітнім простором.</a:t>
            </a: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Імплементація європейських стандартів сертифікації сприятиме інтеграції України до європейського освітнього простору. Вона дозволить підвищити якість освіти, конкурентоспроможність педагогів та сприяти інноваційним змінам у системі підготовки і перепідготовки вчителів.</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p:txBody>
      </p:sp>
      <p:pic>
        <p:nvPicPr>
          <p:cNvPr id="211" name="Google Shape;211;p35"/>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212" name="Google Shape;21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ru"/>
              <a:t>Дякую за увагу!</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rmAutofit/>
          </a:bodyPr>
          <a:lstStyle/>
          <a:p>
            <a:pPr marL="0" marR="63500" lvl="0" indent="444500" algn="r" rtl="0">
              <a:lnSpc>
                <a:spcPct val="150000"/>
              </a:lnSpc>
              <a:spcBef>
                <a:spcPts val="0"/>
              </a:spcBef>
              <a:spcAft>
                <a:spcPts val="0"/>
              </a:spcAft>
              <a:buNone/>
            </a:pPr>
            <a:r>
              <a:rPr lang="ru" sz="2000" b="1">
                <a:latin typeface="Times New Roman"/>
                <a:ea typeface="Times New Roman"/>
                <a:cs typeface="Times New Roman"/>
                <a:sym typeface="Times New Roman"/>
              </a:rPr>
              <a:t>Мета кваліфікаційної роботи.</a:t>
            </a:r>
            <a:endParaRPr sz="2000" b="1">
              <a:latin typeface="Times New Roman"/>
              <a:ea typeface="Times New Roman"/>
              <a:cs typeface="Times New Roman"/>
              <a:sym typeface="Times New Roman"/>
            </a:endParaRPr>
          </a:p>
          <a:p>
            <a:pPr marL="0" marR="63500" lvl="0" indent="444500" algn="r" rtl="0">
              <a:lnSpc>
                <a:spcPct val="150000"/>
              </a:lnSpc>
              <a:spcBef>
                <a:spcPts val="0"/>
              </a:spcBef>
              <a:spcAft>
                <a:spcPts val="0"/>
              </a:spcAft>
              <a:buNone/>
            </a:pPr>
            <a:endParaRPr sz="2000" b="1">
              <a:latin typeface="Times New Roman"/>
              <a:ea typeface="Times New Roman"/>
              <a:cs typeface="Times New Roman"/>
              <a:sym typeface="Times New Roman"/>
            </a:endParaRPr>
          </a:p>
          <a:p>
            <a:pPr marL="0" marR="63500" lvl="0" indent="444500" algn="r" rtl="0">
              <a:lnSpc>
                <a:spcPct val="150000"/>
              </a:lnSpc>
              <a:spcBef>
                <a:spcPts val="0"/>
              </a:spcBef>
              <a:spcAft>
                <a:spcPts val="0"/>
              </a:spcAft>
              <a:buNone/>
            </a:pPr>
            <a:endParaRPr sz="2000" b="1">
              <a:latin typeface="Times New Roman"/>
              <a:ea typeface="Times New Roman"/>
              <a:cs typeface="Times New Roman"/>
              <a:sym typeface="Times New Roman"/>
            </a:endParaRPr>
          </a:p>
          <a:p>
            <a:pPr marL="0" marR="63500" lvl="0" indent="444500" algn="r" rtl="0">
              <a:lnSpc>
                <a:spcPct val="150000"/>
              </a:lnSpc>
              <a:spcBef>
                <a:spcPts val="0"/>
              </a:spcBef>
              <a:spcAft>
                <a:spcPts val="0"/>
              </a:spcAft>
              <a:buNone/>
            </a:pPr>
            <a:endParaRPr sz="2000" b="1">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None/>
            </a:pPr>
            <a:r>
              <a:rPr lang="ru" sz="2000">
                <a:latin typeface="Times New Roman"/>
                <a:ea typeface="Times New Roman"/>
                <a:cs typeface="Times New Roman"/>
                <a:sym typeface="Times New Roman"/>
              </a:rPr>
              <a:t>Метою кваліфікаційної роботи є розвиток теоретичних положень, розробка науково-методичних підходів і практичних рекомендацій спрямованих на вдосконалення публічного управління процесу сертифікації як складової якості освітніх послуг в умовах євроінтеграції.</a:t>
            </a:r>
            <a:endParaRPr sz="2000">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None/>
            </a:pPr>
            <a:endParaRPr sz="2000">
              <a:latin typeface="Times New Roman"/>
              <a:ea typeface="Times New Roman"/>
              <a:cs typeface="Times New Roman"/>
              <a:sym typeface="Times New Roman"/>
            </a:endParaRPr>
          </a:p>
          <a:p>
            <a:pPr marL="0" lvl="0" indent="0" algn="just" rtl="0">
              <a:spcBef>
                <a:spcPts val="0"/>
              </a:spcBef>
              <a:spcAft>
                <a:spcPts val="0"/>
              </a:spcAft>
              <a:buNone/>
            </a:pPr>
            <a:endParaRPr sz="2000">
              <a:latin typeface="Times New Roman"/>
              <a:ea typeface="Times New Roman"/>
              <a:cs typeface="Times New Roman"/>
              <a:sym typeface="Times New Roman"/>
            </a:endParaRPr>
          </a:p>
        </p:txBody>
      </p:sp>
      <p:pic>
        <p:nvPicPr>
          <p:cNvPr id="68" name="Google Shape;68;p15"/>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marR="63500" lvl="0" indent="444500" algn="r" rtl="0">
              <a:lnSpc>
                <a:spcPct val="150000"/>
              </a:lnSpc>
              <a:spcBef>
                <a:spcPts val="0"/>
              </a:spcBef>
              <a:spcAft>
                <a:spcPts val="0"/>
              </a:spcAft>
              <a:buNone/>
            </a:pPr>
            <a:r>
              <a:rPr lang="ru" sz="1600" b="1">
                <a:latin typeface="Times New Roman"/>
                <a:ea typeface="Times New Roman"/>
                <a:cs typeface="Times New Roman"/>
                <a:sym typeface="Times New Roman"/>
              </a:rPr>
              <a:t>Завдання кваліфікаційної роботи.</a:t>
            </a:r>
            <a:endParaRPr sz="1600" b="1">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Для досягнення мети в роботі поставлені наступні </a:t>
            </a:r>
            <a:r>
              <a:rPr lang="ru" sz="1500" b="1">
                <a:latin typeface="Times New Roman"/>
                <a:ea typeface="Times New Roman"/>
                <a:cs typeface="Times New Roman"/>
                <a:sym typeface="Times New Roman"/>
              </a:rPr>
              <a:t>завдання</a:t>
            </a:r>
            <a:r>
              <a:rPr lang="ru"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дослідити поняття якості освіти у контексті публічного управління, зокрема, визначити концептуальні основи якості освітніх послуг та її значення для розвитку суспільства;</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розкрити сутність і механізми сертифікації в системі забезпечення якості освіти, зокрема, вивчити особливості сертифікації як інструменту вдосконалення кадрового потенціалу освітніх закладів;</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проаналізувати організаційно-правове регулювання сертифікації педагогів в Україні, зокрема, оцінити відповідність нормативно-правових актів сучасним викликам освітньої галузі та вимогам європейської інтеграції.</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вивчити досвід зарубіжних країн у регулюванні процесу сертифікації, зокрема, проаналізувати європейські стандарти і практики оцінювання професійної компетентності педагогів;</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Clr>
                <a:schemeClr val="dk1"/>
              </a:buClr>
              <a:buSzPts val="1100"/>
              <a:buFont typeface="Arial"/>
              <a:buNone/>
            </a:pPr>
            <a:r>
              <a:rPr lang="ru" sz="1500">
                <a:latin typeface="Times New Roman"/>
                <a:ea typeface="Times New Roman"/>
                <a:cs typeface="Times New Roman"/>
                <a:sym typeface="Times New Roman"/>
              </a:rPr>
              <a:t>-  	проаналізувати сучасний стан сертифікації педагогічних працівників в Україні, зокрема, провести оцінку ефективності сертифікації на основі статистичних даних, результатів аудиту та експертних оцінок;</a:t>
            </a:r>
            <a:endParaRPr sz="1500">
              <a:latin typeface="Times New Roman"/>
              <a:ea typeface="Times New Roman"/>
              <a:cs typeface="Times New Roman"/>
              <a:sym typeface="Times New Roman"/>
            </a:endParaRPr>
          </a:p>
        </p:txBody>
      </p:sp>
      <p:pic>
        <p:nvPicPr>
          <p:cNvPr id="75" name="Google Shape;75;p16"/>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76" name="Google Shape;7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rmAutofit/>
          </a:bodyPr>
          <a:lstStyle/>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провести кластерний аналіз сертифікації педагогічних працівників в Україні, зокрема, виявити регіональні відмінності у результативності сертифікації та типові прогалини у підготовці педагогів;</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розробити рекомендації щодо вдосконалення механізмів публічного управління сертифікацією, зокрема, обґрунтувати напрями вдосконалення аудиту, створення регіонально адаптованих програм і запровадження менторських програм на основі результатів кластерного аналізу;</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обґрунтувати шляхи імплементації європейських стандартів у законодавчо-правове поле України, зокрема, запропонувати конкретні кроки інтеграції міжнародного досвіду у національну систему сертифікації;</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розробити стратегію розвитку процесу сертифікації в Україні, зокрема, обґрунтувати напрями вдосконалення публічного управління у цій сфері, через регіонально адаптовані програми сертифікації та механізми стимулювання педагогів;</a:t>
            </a:r>
            <a:endParaRPr sz="15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500">
                <a:latin typeface="Times New Roman"/>
                <a:ea typeface="Times New Roman"/>
                <a:cs typeface="Times New Roman"/>
                <a:sym typeface="Times New Roman"/>
              </a:rPr>
              <a:t>-  	запропонувати напрями покращення аудиту у сфері сертифікації, зокрема, визначити роль аудиту як інструменту оцінювання якості та розробити рекомендації щодо його модернізації.</a:t>
            </a:r>
            <a:endParaRPr sz="1100"/>
          </a:p>
        </p:txBody>
      </p:sp>
      <p:pic>
        <p:nvPicPr>
          <p:cNvPr id="82" name="Google Shape;82;p17"/>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83" name="Google Shape;8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rmAutofit/>
          </a:bodyPr>
          <a:lstStyle/>
          <a:p>
            <a:pPr marL="0" marR="63500" lvl="0" indent="444500" algn="just" rtl="0">
              <a:lnSpc>
                <a:spcPct val="150000"/>
              </a:lnSpc>
              <a:spcBef>
                <a:spcPts val="0"/>
              </a:spcBef>
              <a:spcAft>
                <a:spcPts val="0"/>
              </a:spcAft>
              <a:buNone/>
            </a:pPr>
            <a:r>
              <a:rPr lang="ru" sz="1800" b="1">
                <a:latin typeface="Times New Roman"/>
                <a:ea typeface="Times New Roman"/>
                <a:cs typeface="Times New Roman"/>
                <a:sym typeface="Times New Roman"/>
              </a:rPr>
              <a:t>Об’єктом</a:t>
            </a:r>
            <a:r>
              <a:rPr lang="ru" sz="1800">
                <a:latin typeface="Times New Roman"/>
                <a:ea typeface="Times New Roman"/>
                <a:cs typeface="Times New Roman"/>
                <a:sym typeface="Times New Roman"/>
              </a:rPr>
              <a:t> дослідження є процес сертифікації педагогічних працівників у системі публічного управління освітою.</a:t>
            </a:r>
            <a:endParaRPr sz="1800">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None/>
            </a:pPr>
            <a:r>
              <a:rPr lang="ru" sz="1800" b="1">
                <a:latin typeface="Times New Roman"/>
                <a:ea typeface="Times New Roman"/>
                <a:cs typeface="Times New Roman"/>
                <a:sym typeface="Times New Roman"/>
              </a:rPr>
              <a:t>Предметом</a:t>
            </a:r>
            <a:r>
              <a:rPr lang="ru" sz="1800">
                <a:latin typeface="Times New Roman"/>
                <a:ea typeface="Times New Roman"/>
                <a:cs typeface="Times New Roman"/>
                <a:sym typeface="Times New Roman"/>
              </a:rPr>
              <a:t> дослідження є інструменти та механізми регулювання процесу сертифікації як складової забезпечення якості освіти.</a:t>
            </a:r>
            <a:endParaRPr sz="1800">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None/>
            </a:pPr>
            <a:r>
              <a:rPr lang="ru" sz="1800" b="1">
                <a:latin typeface="Times New Roman"/>
                <a:ea typeface="Times New Roman"/>
                <a:cs typeface="Times New Roman"/>
                <a:sym typeface="Times New Roman"/>
              </a:rPr>
              <a:t>Методи дослідження. </a:t>
            </a:r>
            <a:r>
              <a:rPr lang="ru" sz="1800">
                <a:latin typeface="Times New Roman"/>
                <a:ea typeface="Times New Roman"/>
                <a:cs typeface="Times New Roman"/>
                <a:sym typeface="Times New Roman"/>
              </a:rPr>
              <a:t>Методологічною основою кваліфікаційної роботи є фундаментальні положення сучасної науки публічного управління, сучасні зарубіжні та вітчизняні концепції публічного управління, а також наукові праці зарубіжних і вітчизняних вчених щодо зазначеної проблематики. У роботі використано методи системного та кластерного аналізу, порівняльно-правовий і формально-логічний підходи. </a:t>
            </a:r>
            <a:endParaRPr sz="18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100"/>
          </a:p>
        </p:txBody>
      </p:sp>
      <p:pic>
        <p:nvPicPr>
          <p:cNvPr id="89" name="Google Shape;89;p18"/>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rmAutofit/>
          </a:bodyPr>
          <a:lstStyle/>
          <a:p>
            <a:pPr marL="0" marR="63500" lvl="0" indent="444500" algn="just" rtl="0">
              <a:lnSpc>
                <a:spcPct val="150000"/>
              </a:lnSpc>
              <a:spcBef>
                <a:spcPts val="0"/>
              </a:spcBef>
              <a:spcAft>
                <a:spcPts val="0"/>
              </a:spcAft>
              <a:buNone/>
            </a:pPr>
            <a:r>
              <a:rPr lang="ru" sz="1800" b="1">
                <a:latin typeface="Times New Roman"/>
                <a:ea typeface="Times New Roman"/>
                <a:cs typeface="Times New Roman"/>
                <a:sym typeface="Times New Roman"/>
              </a:rPr>
              <a:t>Інформаційна база. </a:t>
            </a:r>
            <a:r>
              <a:rPr lang="ru" sz="1800">
                <a:latin typeface="Times New Roman"/>
                <a:ea typeface="Times New Roman"/>
                <a:cs typeface="Times New Roman"/>
                <a:sym typeface="Times New Roman"/>
              </a:rPr>
              <a:t>Інформаційною базою кваліфікаційної роботи є наукові здобутки вітчизняних та зарубіжних вчених щодо стану та перспектив розвитку публічного управління в освіті; наукові фахові періодичні видання; офіційна інформація органів публічного управління, Інтернет-ресурси.</a:t>
            </a:r>
            <a:endParaRPr sz="1800">
              <a:latin typeface="Times New Roman"/>
              <a:ea typeface="Times New Roman"/>
              <a:cs typeface="Times New Roman"/>
              <a:sym typeface="Times New Roman"/>
            </a:endParaRPr>
          </a:p>
          <a:p>
            <a:pPr marL="0" marR="63500" lvl="0" indent="444500" algn="just" rtl="0">
              <a:lnSpc>
                <a:spcPct val="150000"/>
              </a:lnSpc>
              <a:spcBef>
                <a:spcPts val="0"/>
              </a:spcBef>
              <a:spcAft>
                <a:spcPts val="0"/>
              </a:spcAft>
              <a:buNone/>
            </a:pPr>
            <a:r>
              <a:rPr lang="ru" sz="1800" b="1">
                <a:latin typeface="Times New Roman"/>
                <a:ea typeface="Times New Roman"/>
                <a:cs typeface="Times New Roman"/>
                <a:sym typeface="Times New Roman"/>
              </a:rPr>
              <a:t>Практичне значення роботи </a:t>
            </a:r>
            <a:r>
              <a:rPr lang="ru" sz="1800">
                <a:latin typeface="Times New Roman"/>
                <a:ea typeface="Times New Roman"/>
                <a:cs typeface="Times New Roman"/>
                <a:sym typeface="Times New Roman"/>
              </a:rPr>
              <a:t>полягає в тому, що положення, висновки та пропозиції, викладені в кваліфікаційній роботі, можуть бути використані для поглиблення досліджень із проблем публічного управління в освіті, розробки методів підвищення якості освіти; в освітньому процесі – при підготовці навчально-методичних посібників та дистанційних курсів при підготовці магістрів за спеціальністю 281 «Публічне управління та адміністрування». </a:t>
            </a:r>
            <a:endParaRPr sz="1800" b="1">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100"/>
          </a:p>
        </p:txBody>
      </p:sp>
      <p:pic>
        <p:nvPicPr>
          <p:cNvPr id="96" name="Google Shape;96;p19"/>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97" name="Google Shape;9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444500" algn="r" rtl="0">
              <a:lnSpc>
                <a:spcPct val="150000"/>
              </a:lnSpc>
              <a:spcBef>
                <a:spcPts val="0"/>
              </a:spcBef>
              <a:spcAft>
                <a:spcPts val="0"/>
              </a:spcAft>
              <a:buNone/>
            </a:pPr>
            <a:r>
              <a:rPr lang="ru" sz="1600" b="1">
                <a:latin typeface="Times New Roman"/>
                <a:ea typeface="Times New Roman"/>
                <a:cs typeface="Times New Roman"/>
                <a:sym typeface="Times New Roman"/>
              </a:rPr>
              <a:t>РОЗДІЛ 1</a:t>
            </a:r>
            <a:endParaRPr sz="1600" b="1">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Окремою важливою складовою системи забезпечення якості освіти в Україні є процедури спрямовані на підвищення професійної компетентності педагогів – рушіїв реформи, творців Нової Української Школи. Серед них атестація та сертифікація педагогічних працівників.</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В першому розділі кваліфікаційної роботи розглянуто основні теоретичні аспекти та передумови впровадження сертифікації в Україні. Описано характеристику системи забезпечення якості освіти і як одну з зовнішніх систем забезпечення якості освіти, ­ сертифікацію педагогічних працівників.</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Також в першому розділі кваліфікаційної роботи охарактеризовано всі три етапи проведення сертифікації: незалежне оцінювання, самооцінювання та експертне оцінювання професійних компетентностей учасників сертифікації.</a:t>
            </a: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endParaRPr sz="1600">
              <a:latin typeface="Times New Roman"/>
              <a:ea typeface="Times New Roman"/>
              <a:cs typeface="Times New Roman"/>
              <a:sym typeface="Times New Roman"/>
            </a:endParaRPr>
          </a:p>
        </p:txBody>
      </p:sp>
      <p:pic>
        <p:nvPicPr>
          <p:cNvPr id="103" name="Google Shape;103;p20"/>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04" name="Google Shape;10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ctrTitle"/>
          </p:nvPr>
        </p:nvSpPr>
        <p:spPr>
          <a:xfrm>
            <a:off x="342900" y="0"/>
            <a:ext cx="8584200" cy="5143500"/>
          </a:xfrm>
          <a:prstGeom prst="rect">
            <a:avLst/>
          </a:prstGeom>
        </p:spPr>
        <p:txBody>
          <a:bodyPr spcFirstLastPara="1" wrap="square" lIns="91425" tIns="91425" rIns="91425" bIns="91425" anchor="b" anchorCtr="0">
            <a:noAutofit/>
          </a:bodyPr>
          <a:lstStyle/>
          <a:p>
            <a:pPr marL="0" lvl="0" indent="0" algn="just" rtl="0">
              <a:lnSpc>
                <a:spcPct val="150000"/>
              </a:lnSpc>
              <a:spcBef>
                <a:spcPts val="0"/>
              </a:spcBef>
              <a:spcAft>
                <a:spcPts val="0"/>
              </a:spcAft>
              <a:buNone/>
            </a:pPr>
            <a:r>
              <a:rPr lang="ru" sz="1600">
                <a:latin typeface="Times New Roman"/>
                <a:ea typeface="Times New Roman"/>
                <a:cs typeface="Times New Roman"/>
                <a:sym typeface="Times New Roman"/>
              </a:rPr>
              <a:t>З метою всебічного огляду, було проведено дослідження  стану ефективного впровадження та оцінювання педагогічних працівників за межами території України (Великобританії, Німеччині, Франції, Польщі). Було вивчено та узагальнено етапи сертифікації в кожній з досліджуваних країн, охарактеризовано нові стандарти освіти, що вплинули і на сертифікацію вчителів.</a:t>
            </a: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444500" algn="just" rtl="0">
              <a:lnSpc>
                <a:spcPct val="150000"/>
              </a:lnSpc>
              <a:spcBef>
                <a:spcPts val="0"/>
              </a:spcBef>
              <a:spcAft>
                <a:spcPts val="0"/>
              </a:spcAft>
              <a:buNone/>
            </a:pPr>
            <a:r>
              <a:rPr lang="ru" sz="1600">
                <a:latin typeface="Times New Roman"/>
                <a:ea typeface="Times New Roman"/>
                <a:cs typeface="Times New Roman"/>
                <a:sym typeface="Times New Roman"/>
              </a:rPr>
              <a:t>В першому розділі також розглянуто організаційно-правове регулювання сертифікації, що охоплює аналіз чинних нормативно-правових документів, які визначають механізми її впровадження, критерії оцінювання та процедури реалізації. Організаційне регулювання є важливим елементом системи освіти, що забезпечує відповідність рівня кваліфікації педагогів вимогам освітнього процесу та підвищує ефективність навчання (див. таблиця 1). </a:t>
            </a:r>
            <a:endParaRPr sz="1600">
              <a:latin typeface="Times New Roman"/>
              <a:ea typeface="Times New Roman"/>
              <a:cs typeface="Times New Roman"/>
              <a:sym typeface="Times New Roman"/>
            </a:endParaRPr>
          </a:p>
        </p:txBody>
      </p:sp>
      <p:pic>
        <p:nvPicPr>
          <p:cNvPr id="110" name="Google Shape;110;p21"/>
          <p:cNvPicPr preferRelativeResize="0"/>
          <p:nvPr/>
        </p:nvPicPr>
        <p:blipFill rotWithShape="1">
          <a:blip r:embed="rId3">
            <a:alphaModFix/>
          </a:blip>
          <a:srcRect/>
          <a:stretch/>
        </p:blipFill>
        <p:spPr>
          <a:xfrm>
            <a:off x="12" y="0"/>
            <a:ext cx="1368425" cy="1365250"/>
          </a:xfrm>
          <a:prstGeom prst="rect">
            <a:avLst/>
          </a:prstGeom>
          <a:noFill/>
          <a:ln>
            <a:noFill/>
          </a:ln>
        </p:spPr>
      </p:pic>
      <p:sp>
        <p:nvSpPr>
          <p:cNvPr id="111" name="Google Shape;11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ru"/>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1523</Words>
  <Application>Microsoft Office PowerPoint</Application>
  <PresentationFormat>Экран (16:9)</PresentationFormat>
  <Paragraphs>153</Paragraphs>
  <Slides>24</Slides>
  <Notes>24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Arial Black</vt:lpstr>
      <vt:lpstr>Times New Roman</vt:lpstr>
      <vt:lpstr>Calibri</vt:lpstr>
      <vt:lpstr>Garamond</vt:lpstr>
      <vt:lpstr>Simple Light</vt:lpstr>
      <vt:lpstr>Національна академія педагогічних наук України ДЗВО «УНІВЕРСИТЕТ МЕНЕДЖМЕНТУ ОСВІТИ» Навчально-науковий інститут менеджменту та психології КАФЕДРА ПУБЛІЧНОГО УПРАВЛІННЯ І ПРОЕКТНОГО МЕНЕДЖМЕНТУ  Райчук Алла Миколаївна  Державна політика у сфері регулювання процесу сертифікації кадрового потенціалу освітніх закладів України  Кваліфікаційна робота на здобуття освітнього ступеня магістра Спеціальність 281 – Публічне управління та адміністрування  Науковий керівник –  доктор наук з державного управління, професор, професор кафедри публічного управління та проектного менеджменту ІВАНОВА Т.В. </vt:lpstr>
      <vt:lpstr>Актуальність теми дослідження. Система освіти є ключовою сферою для забезпечення сталого розвитку суспільства, економіки та держави. В умовах євроінтеграції України особливого значення набуває питання підвищення якості освітніх послуг через удосконалення механізмів оцінювання кваліфікації педагогічних працівників. Сертифікація педагогічного персоналу виступає важливим інструментом для забезпечення конкурентоспроможності освітніх установ, підвищення професійного рівня педагогів та вдосконалення якості надання освітніх послуг. </vt:lpstr>
      <vt:lpstr>Мета кваліфікаційної роботи.    Метою кваліфікаційної роботи є розвиток теоретичних положень, розробка науково-методичних підходів і практичних рекомендацій спрямованих на вдосконалення публічного управління процесу сертифікації як складової якості освітніх послуг в умовах євроінтеграції.  </vt:lpstr>
      <vt:lpstr>Завдання кваліфікаційної роботи.          Для досягнення мети в роботі поставлені наступні завдання: -   дослідити поняття якості освіти у контексті публічного управління, зокрема, визначити концептуальні основи якості освітніх послуг та її значення для розвитку суспільства; -   розкрити сутність і механізми сертифікації в системі забезпечення якості освіти, зокрема, вивчити особливості сертифікації як інструменту вдосконалення кадрового потенціалу освітніх закладів; - проаналізувати організаційно-правове регулювання сертифікації педагогів в Україні, зокрема, оцінити відповідність нормативно-правових актів сучасним викликам освітньої галузі та вимогам європейської інтеграції. -   вивчити досвід зарубіжних країн у регулюванні процесу сертифікації, зокрема, проаналізувати європейські стандарти і практики оцінювання професійної компетентності педагогів; -   проаналізувати сучасний стан сертифікації педагогічних працівників в Україні, зокрема, провести оцінку ефективності сертифікації на основі статистичних даних, результатів аудиту та експертних оцінок;</vt:lpstr>
      <vt:lpstr>-   провести кластерний аналіз сертифікації педагогічних працівників в Україні, зокрема, виявити регіональні відмінності у результативності сертифікації та типові прогалини у підготовці педагогів; -   розробити рекомендації щодо вдосконалення механізмів публічного управління сертифікацією, зокрема, обґрунтувати напрями вдосконалення аудиту, створення регіонально адаптованих програм і запровадження менторських програм на основі результатів кластерного аналізу; -   обґрунтувати шляхи імплементації європейських стандартів у законодавчо-правове поле України, зокрема, запропонувати конкретні кроки інтеграції міжнародного досвіду у національну систему сертифікації; -   розробити стратегію розвитку процесу сертифікації в Україні, зокрема, обґрунтувати напрями вдосконалення публічного управління у цій сфері, через регіонально адаптовані програми сертифікації та механізми стимулювання педагогів; -   запропонувати напрями покращення аудиту у сфері сертифікації, зокрема, визначити роль аудиту як інструменту оцінювання якості та розробити рекомендації щодо його модернізації.</vt:lpstr>
      <vt:lpstr>Об’єктом дослідження є процес сертифікації педагогічних працівників у системі публічного управління освітою. Предметом дослідження є інструменти та механізми регулювання процесу сертифікації як складової забезпечення якості освіти. Методи дослідження. Методологічною основою кваліфікаційної роботи є фундаментальні положення сучасної науки публічного управління, сучасні зарубіжні та вітчизняні концепції публічного управління, а також наукові праці зарубіжних і вітчизняних вчених щодо зазначеної проблематики. У роботі використано методи системного та кластерного аналізу, порівняльно-правовий і формально-логічний підходи.  </vt:lpstr>
      <vt:lpstr>Інформаційна база. Інформаційною базою кваліфікаційної роботи є наукові здобутки вітчизняних та зарубіжних вчених щодо стану та перспектив розвитку публічного управління в освіті; наукові фахові періодичні видання; офіційна інформація органів публічного управління, Інтернет-ресурси. Практичне значення роботи полягає в тому, що положення, висновки та пропозиції, викладені в кваліфікаційній роботі, можуть бути використані для поглиблення досліджень із проблем публічного управління в освіті, розробки методів підвищення якості освіти; в освітньому процесі – при підготовці навчально-методичних посібників та дистанційних курсів при підготовці магістрів за спеціальністю 281 «Публічне управління та адміністрування».  </vt:lpstr>
      <vt:lpstr>РОЗДІЛ 1 Окремою важливою складовою системи забезпечення якості освіти в Україні є процедури спрямовані на підвищення професійної компетентності педагогів – рушіїв реформи, творців Нової Української Школи. Серед них атестація та сертифікація педагогічних працівників. В першому розділі кваліфікаційної роботи розглянуто основні теоретичні аспекти та передумови впровадження сертифікації в Україні. Описано характеристику системи забезпечення якості освіти і як одну з зовнішніх систем забезпечення якості освіти, ­ сертифікацію педагогічних працівників. Також в першому розділі кваліфікаційної роботи охарактеризовано всі три етапи проведення сертифікації: незалежне оцінювання, самооцінювання та експертне оцінювання професійних компетентностей учасників сертифікації. </vt:lpstr>
      <vt:lpstr>З метою всебічного огляду, було проведено дослідження  стану ефективного впровадження та оцінювання педагогічних працівників за межами території України (Великобританії, Німеччині, Франції, Польщі). Було вивчено та узагальнено етапи сертифікації в кожній з досліджуваних країн, охарактеризовано нові стандарти освіти, що вплинули і на сертифікацію вчителів.   В першому розділі також розглянуто організаційно-правове регулювання сертифікації, що охоплює аналіз чинних нормативно-правових документів, які визначають механізми її впровадження, критерії оцінювання та процедури реалізації. Організаційне регулювання є важливим елементом системи освіти, що забезпечує відповідність рівня кваліфікації педагогів вимогам освітнього процесу та підвищує ефективність навчання (див. таблиця 1). </vt:lpstr>
      <vt:lpstr>   Таблиця 1.  (табл.1.1 кваліфікаційної роботи на сторінці 29-30)            </vt:lpstr>
      <vt:lpstr>РОЗДІЛ 2 У другому розділі кваліфікаційної роботи проведено комплексне дослідження політики кадрового потенціалу у процесі сертифікації педагогічних працівників, яке охоплювало декілька важливих аспектів.  Аналіз сучасного стану сертифікації продемонстрував, що сертифікація педагогів в Україні є важливим механізмом підвищення професійного рівня освітніх послуг. Виявлено необхідність вдосконалення нормативно-правової бази, зокрема уточнення процедур оцінювання та посилення мотиваційних механізмів для участі педагогів у сертифікації. </vt:lpstr>
      <vt:lpstr>Рисунок 1 – Розподіл учасників сертифікації-2021 року           Рисунок 2 – Розподіл учасників сертифікації-2021 року                        за педагогічним званням                                                                  за кваліфікаційною категорією  </vt:lpstr>
      <vt:lpstr>Кластерний аналіз в умовах кризи дозволяє виокремити особливості регіонального підходу до сертифікації. Було проведено розподіл 25 об’єктів (24 областей України та м. Київ) на кластери за ознаками кількості сформованих карток-заявок та кількості педагогів, які успішно пройшли сертифікацію у 2019–2023 роках. Для аналізу застосовувалися програмні продукти Microsoft Excel та IBM SPSS Statistics із використанням ієрархічного методу кластеризації та методу k-середніх. Дослідження виявило регіони, які стабільно належали до одного кластеру (наприклад, Вінницька, Рівненська області – перший кластер) та ті, які змінювали свою кластерну належність. У роботі розглянуто методи кластеризації, їхні особливості та недоліки. Визначено, що метод k-середніх є найбільш оптимальним для аналізу сертифікаційних процесів, оскільки він дозволяє враховувати багатовимірні класифікації та візуалізувати дані у вигляді дендрограм.</vt:lpstr>
      <vt:lpstr>Презентация PowerPoint</vt:lpstr>
      <vt:lpstr>Презентация PowerPoint</vt:lpstr>
      <vt:lpstr>Етапи проведення інституційного аудиту були розглянуті через створення матриці інституційного аудиту, яку побудовано засобами розробки інтелектуальних карт. Встановлено, що експерти (зокрема й інституційного аудиту) мають володіти широким інструментарієм, що охоплює експертизу функціонування освітньої сфери, її взаємодії з іншими суспільними сферами (економічною, політичною тощо), а також діяльності закладів освіти та задоволення замовників освітніх послуг.</vt:lpstr>
      <vt:lpstr>РОЗДІЛ 3 Третій розділ показав важливість багатокомпонентного підходу до вдосконалення системи сертифікації педагогічних працівників в Україні. Реалізація запропонованих механізмів та пріоритетів сприятиме підвищенню рівня професійної компетентності педагогів, що в свою чергу позитивно вплине на якість освітніх послуг. Удосконалення аудиту та адаптація європейського досвіду забезпечить сучасність і відповідність української системи сертифікації міжнародним стандартам. У третьому розділі кваліфікаційної роботи було розглянуто пріоритетні напрями та механізми регулювання процесу сертифікації педагогічних працівників в Україні. Основна увага приділяється розробці стратегії розвитку сертифікації, вдосконаленню аудиту в цій сфері, а також імплементації європейських стандартів у національне законодавство. </vt:lpstr>
      <vt:lpstr>   Таблиця 1 Стратегія розвитку процесу сертифікації як механізму забезпечення якості освіти в Україні        </vt:lpstr>
      <vt:lpstr>   Таблиця 2 Складові основних освітніх сфер для реалізації стратегії         </vt:lpstr>
      <vt:lpstr>   Продовження таблиці 2 Складові основних освітніх сфер для реалізації стратегії         </vt:lpstr>
      <vt:lpstr>    Удосконалення аудиту у сфері сертифікації спрямовано на підвищення ефективності оцінки закладів освіти.   Основні напрями вдосконалення включають: 1)      Впровадження сучасних технологій для автоматизації збору та аналізу даних. 2)      Підвищення кваліфікації аудиторів через запровадження спеціалізованих тренінгів і навчальних програм. 3)      Використання інтегрованих інструментів оцінювання, таких як матриці аудиту та інтелектуальні карти, для уніфікації процедур перевірки. </vt:lpstr>
      <vt:lpstr>   Процес сертифікації в Україні потребує адаптації до європейських стандартів, зокрема: 1)      Розмежування сертифікації та атестації педагогічних працівників. 2)      Внесення змін до законодавства, що регулює сертифікацію, з метою забезпечення її відповідності міжнародним нормам. 3)      Інтеграція найкращих практик країн Європейського Союзу, таких як використання цифрових платформ, двоетапна сертифікація (теорія і практика) та створення незалежних сертифікаційних (експертних) комісій. 4)      Забезпечення прозорості та об’єктивності процесів сертифікації через автоматизацію процедур та використання відкритих баз даних.</vt:lpstr>
      <vt:lpstr>    5)      Підвищення мотивації педагогів до участі в сертифікації шляхом запровадження фінансових стимулів та можливостей для кар’єрного зростання. 6)      Створення системи моніторингу та оцінки ефективності сертифікаційних процесів із залученням міжнародних експертів. 7)      Створення умов для інтеграції з європейським освітнім простором.  Імплементація європейських стандартів сертифікації сприятиме інтеграції України до європейського освітнього простору. Вона дозволить підвищити якість освіти, конкурентоспроможність педагогів та сприяти інноваційним змінам у системі підготовки і перепідготовки вчителів.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педагогічних наук України ДЗВО «УНІВЕРСИТЕТ МЕНЕДЖМЕНТУ ОСВІТИ» Навчально-науковий інститут менеджменту та психології КАФЕДРА ПУБЛІЧНОГО УПРАВЛІННЯ І ПРОЕКТНОГО МЕНЕДЖМЕНТУ  Райчук Алла Миколаївна  Державна політика у сфері регулювання процесу сертифікації кадрового потенціалу освітніх закладів України  Кваліфікаційна робота на здобуття освітнього ступеня магістра Спеціальність 281 – Публічне управління та адміністрування  Науковий керівник –  доктор наук з державного управління, професор, професор кафедри публічного управління та проектного менеджменту ІВАНОВА Т.В. </dc:title>
  <dc:creator>Пользователь</dc:creator>
  <cp:lastModifiedBy>Пользователь</cp:lastModifiedBy>
  <cp:revision>1</cp:revision>
  <dcterms:modified xsi:type="dcterms:W3CDTF">2025-07-03T09:02:58Z</dcterms:modified>
</cp:coreProperties>
</file>