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5" r:id="rId3"/>
    <p:sldId id="297" r:id="rId4"/>
    <p:sldId id="296" r:id="rId5"/>
    <p:sldId id="298" r:id="rId6"/>
    <p:sldId id="299" r:id="rId7"/>
    <p:sldId id="301" r:id="rId8"/>
    <p:sldId id="300" r:id="rId9"/>
    <p:sldId id="260" r:id="rId10"/>
    <p:sldId id="265" r:id="rId11"/>
    <p:sldId id="308" r:id="rId12"/>
    <p:sldId id="302" r:id="rId13"/>
    <p:sldId id="303" r:id="rId14"/>
    <p:sldId id="268" r:id="rId15"/>
    <p:sldId id="269" r:id="rId16"/>
    <p:sldId id="271" r:id="rId17"/>
    <p:sldId id="307" r:id="rId18"/>
    <p:sldId id="261" r:id="rId19"/>
    <p:sldId id="262" r:id="rId20"/>
    <p:sldId id="263" r:id="rId21"/>
    <p:sldId id="264" r:id="rId22"/>
    <p:sldId id="272" r:id="rId23"/>
    <p:sldId id="273" r:id="rId24"/>
    <p:sldId id="274" r:id="rId25"/>
    <p:sldId id="275" r:id="rId26"/>
    <p:sldId id="276" r:id="rId27"/>
    <p:sldId id="278" r:id="rId28"/>
    <p:sldId id="305" r:id="rId29"/>
    <p:sldId id="306" r:id="rId30"/>
    <p:sldId id="279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66DD0-FA4C-4697-A6C6-7DF53C771502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68514-29ED-4D05-BB1F-9B700D8C0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2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4CED57-6BB5-4ABB-9BAA-8474F8DD0F59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12902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902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9029" name="Номер слайда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9EAA23F-DCB3-4FDE-9E15-C98641241C85}" type="slidenum">
              <a:rPr lang="ru-RU" sz="1200">
                <a:latin typeface="Calibri" pitchFamily="34" charset="0"/>
              </a:rPr>
              <a:pPr algn="r" eaLnBrk="1" hangingPunct="1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8031CA-2BFA-4A00-98A4-6FD423CB04CA}" type="slidenum">
              <a:rPr lang="ru-RU" smtClean="0"/>
              <a:pPr eaLnBrk="1" hangingPunct="1"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8031CA-2BFA-4A00-98A4-6FD423CB04CA}" type="slidenum">
              <a:rPr lang="ru-RU" smtClean="0"/>
              <a:pPr eaLnBrk="1" hangingPunct="1"/>
              <a:t>38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_____Microsoft_Excel_97-20031.xls"/><Relationship Id="rId7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_____Microsoft_Excel_97-20032.xls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oleObject" Target="../embeddings/_____Microsoft_Excel_97-20034.xls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05474" y="0"/>
            <a:ext cx="691276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Название</a:t>
            </a:r>
            <a:r>
              <a:rPr kumimoji="0" lang="ru-RU" sz="66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презентации</a:t>
            </a: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636912"/>
          </a:xfr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uk-UA" sz="48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ІНФОРМАЦІЙНИЙ МЕНЕДЖМЕНТ </a:t>
            </a:r>
            <a:br>
              <a:rPr lang="uk-UA" sz="48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МОЛОДОГО НАУКОВЦЯ</a:t>
            </a:r>
            <a:r>
              <a:rPr lang="ru-RU" sz="48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i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188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51721" y="4941168"/>
            <a:ext cx="7040390" cy="1800920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3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6200" b="1" i="1" dirty="0"/>
              <a:t>Розробник: </a:t>
            </a:r>
          </a:p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6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СИДОРЕНКО ВІКТОРІЯ ВІКТОРІВНА</a:t>
            </a:r>
            <a:r>
              <a:rPr lang="uk-UA" sz="6200" b="1" i="1" dirty="0">
                <a:solidFill>
                  <a:schemeClr val="tx2"/>
                </a:solidFill>
              </a:rPr>
              <a:t>, </a:t>
            </a:r>
            <a:endParaRPr lang="uk-UA" sz="6200" b="1" i="1" dirty="0" smtClean="0">
              <a:solidFill>
                <a:schemeClr val="tx2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6200" b="1" i="1" dirty="0" smtClean="0"/>
              <a:t>доктор </a:t>
            </a:r>
            <a:r>
              <a:rPr lang="uk-UA" sz="6200" b="1" i="1" dirty="0"/>
              <a:t>педагогічних наук, </a:t>
            </a:r>
            <a:r>
              <a:rPr lang="uk-UA" sz="6200" b="1" i="1" dirty="0" smtClean="0"/>
              <a:t>кандидат </a:t>
            </a:r>
            <a:r>
              <a:rPr lang="uk-UA" sz="6200" b="1" i="1" dirty="0"/>
              <a:t>філологічних наук, доцент, професор кафедри філософії </a:t>
            </a:r>
            <a:r>
              <a:rPr lang="uk-UA" sz="6200" b="1" i="1" dirty="0" smtClean="0"/>
              <a:t>і </a:t>
            </a:r>
            <a:r>
              <a:rPr lang="uk-UA" sz="6200" b="1" i="1" dirty="0"/>
              <a:t>освіти дорослих </a:t>
            </a:r>
            <a:r>
              <a:rPr lang="uk-UA" sz="6200" b="1" i="1" dirty="0" smtClean="0"/>
              <a:t> ДВНЗ «Університет менеджменту освіти»</a:t>
            </a:r>
            <a:endParaRPr lang="uk-UA" sz="6200" b="1" i="1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1" y="116632"/>
            <a:ext cx="7812360" cy="532859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 ЦИТУВАННЯ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науковому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значущості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якого-небудь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ученого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225780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41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0"/>
            <a:ext cx="8208590" cy="566124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індексу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цитування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визначається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кількістю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посилань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публікацію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прізвище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автора в інших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джерелах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 ЦИТУВАННЯ ВИЗНАНИЙ ЯК ОДИН ІЗ НАЙЕФЕКТИВНІШИХ ПОКАЗНИКІВ СВІТОВИХ СИСТЕМ НАУКОВОЇ ІНФОРМАЦІЇ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772816"/>
            <a:ext cx="14287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53766"/>
            <a:ext cx="1238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68041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87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674136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   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Юджином  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Гарфілдом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Eugene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Garfield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започаткував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систему  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розрахунку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індексу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посилань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—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(SCI) —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бібліографічного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ресурсу,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обробляв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списки літератури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2500провідних  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і  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публікував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розділах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</a:t>
            </a:r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  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ru-RU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Permuterm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покажчик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ключ. </a:t>
            </a:r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включення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2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видань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</a:t>
            </a:r>
            <a:r>
              <a:rPr lang="ru-RU" sz="32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інформаційного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ядра </a:t>
            </a:r>
            <a:r>
              <a:rPr lang="ru-RU" sz="32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кожної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/>
              <a:t>«</a:t>
            </a:r>
            <a:r>
              <a:rPr lang="ru-RU" sz="1600" dirty="0" err="1" smtClean="0"/>
              <a:t>Index»наукового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цитування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означає</a:t>
            </a:r>
            <a:r>
              <a:rPr lang="ru-RU" sz="1600" dirty="0" smtClean="0"/>
              <a:t>   </a:t>
            </a:r>
            <a:r>
              <a:rPr lang="ru-RU" sz="1600" dirty="0"/>
              <a:t>«</a:t>
            </a:r>
            <a:r>
              <a:rPr lang="ru-RU" sz="1600" dirty="0" err="1"/>
              <a:t>алфавітний</a:t>
            </a:r>
            <a:r>
              <a:rPr lang="ru-RU" sz="1600" dirty="0"/>
              <a:t>   </a:t>
            </a:r>
            <a:r>
              <a:rPr lang="ru-RU" sz="1600" dirty="0" err="1" smtClean="0"/>
              <a:t>покажажчик</a:t>
            </a:r>
            <a:r>
              <a:rPr lang="ru-RU" sz="1600" dirty="0" smtClean="0"/>
              <a:t>,  а не  </a:t>
            </a:r>
            <a:r>
              <a:rPr lang="ru-RU" sz="1600" dirty="0"/>
              <a:t>«</a:t>
            </a:r>
            <a:r>
              <a:rPr lang="ru-RU" sz="1600" dirty="0" err="1"/>
              <a:t>коефіцієнт</a:t>
            </a:r>
            <a:r>
              <a:rPr lang="ru-RU" sz="1600" dirty="0"/>
              <a:t>»,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 </a:t>
            </a:r>
            <a:r>
              <a:rPr lang="ru-RU" sz="1600" dirty="0"/>
              <a:t>не 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використовувати</a:t>
            </a:r>
            <a:r>
              <a:rPr lang="ru-RU" sz="1600" dirty="0" smtClean="0"/>
              <a:t>   </a:t>
            </a:r>
            <a:r>
              <a:rPr lang="ru-RU" sz="1600" dirty="0"/>
              <a:t>для  рейтингового    </a:t>
            </a:r>
            <a:r>
              <a:rPr lang="ru-RU" sz="1600" dirty="0" err="1" smtClean="0"/>
              <a:t>оцінювання</a:t>
            </a:r>
            <a:r>
              <a:rPr lang="ru-RU" sz="1600" dirty="0" smtClean="0"/>
              <a:t> </a:t>
            </a:r>
            <a:r>
              <a:rPr lang="ru-RU" sz="1600" dirty="0" err="1"/>
              <a:t>наукових</a:t>
            </a:r>
            <a:r>
              <a:rPr lang="ru-RU" sz="1600" dirty="0"/>
              <a:t> </a:t>
            </a:r>
            <a:r>
              <a:rPr lang="ru-RU" sz="1600" dirty="0" err="1" smtClean="0"/>
              <a:t>робіт</a:t>
            </a:r>
            <a:r>
              <a:rPr lang="ru-RU" sz="1600" dirty="0" smtClean="0"/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39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50405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У   2005   р. 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Хорхе 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Хірш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(</a:t>
            </a:r>
            <a:r>
              <a:rPr lang="ru-RU" b="1" dirty="0"/>
              <a:t>J.E. </a:t>
            </a:r>
            <a:r>
              <a:rPr lang="ru-RU" b="1" dirty="0" err="1"/>
              <a:t>Hirsch</a:t>
            </a:r>
            <a:r>
              <a:rPr lang="ru-RU" b="1" dirty="0"/>
              <a:t>) </a:t>
            </a:r>
            <a:r>
              <a:rPr lang="ru-RU" b="1" dirty="0" err="1"/>
              <a:t>запропонував</a:t>
            </a:r>
            <a:r>
              <a:rPr lang="ru-RU" b="1" dirty="0"/>
              <a:t> </a:t>
            </a:r>
            <a:r>
              <a:rPr lang="ru-RU" b="1" dirty="0" err="1"/>
              <a:t>новий</a:t>
            </a:r>
            <a:r>
              <a:rPr lang="ru-RU" b="1" dirty="0"/>
              <a:t> </a:t>
            </a:r>
            <a:r>
              <a:rPr lang="ru-RU" b="1" dirty="0" err="1"/>
              <a:t>наукометричний</a:t>
            </a:r>
            <a:r>
              <a:rPr lang="ru-RU" b="1" dirty="0"/>
              <a:t>   </a:t>
            </a:r>
            <a:r>
              <a:rPr lang="ru-RU" b="1" dirty="0" err="1"/>
              <a:t>показник</a:t>
            </a:r>
            <a:r>
              <a:rPr lang="ru-RU" b="1" dirty="0"/>
              <a:t>,  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дорівнює</a:t>
            </a:r>
            <a:r>
              <a:rPr lang="ru-RU" b="1" dirty="0" smtClean="0"/>
              <a:t> </a:t>
            </a:r>
            <a:r>
              <a:rPr lang="ru-RU" b="1" dirty="0" smtClean="0"/>
              <a:t>h:</a:t>
            </a:r>
            <a:br>
              <a:rPr lang="ru-RU" b="1" dirty="0" smtClean="0"/>
            </a:br>
            <a:r>
              <a:rPr lang="ru-RU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статей автора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процитовано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мінімум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публікації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 </a:t>
            </a:r>
            <a:r>
              <a:rPr lang="ru-RU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цитувань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231605" y="5229200"/>
            <a:ext cx="6860505" cy="15128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  <a:defRPr/>
            </a:pPr>
            <a:r>
              <a:rPr lang="ru-RU" dirty="0" err="1"/>
              <a:t>Я</a:t>
            </a:r>
            <a:r>
              <a:rPr lang="ru-RU" dirty="0" err="1" smtClean="0"/>
              <a:t>кщо</a:t>
            </a:r>
            <a:r>
              <a:rPr lang="ru-RU" dirty="0" smtClean="0"/>
              <a:t> </a:t>
            </a:r>
            <a:r>
              <a:rPr lang="ru-RU" dirty="0"/>
              <a:t>автор </a:t>
            </a:r>
            <a:r>
              <a:rPr lang="ru-RU" dirty="0" err="1"/>
              <a:t>має</a:t>
            </a:r>
            <a:r>
              <a:rPr lang="ru-RU" dirty="0"/>
              <a:t> 4 статті,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процитовані</a:t>
            </a:r>
            <a:r>
              <a:rPr lang="ru-RU" dirty="0"/>
              <a:t> по  4  рази,   </a:t>
            </a:r>
            <a:r>
              <a:rPr lang="ru-RU" dirty="0" err="1"/>
              <a:t>його</a:t>
            </a:r>
            <a:r>
              <a:rPr lang="ru-RU" dirty="0"/>
              <a:t>   h-</a:t>
            </a:r>
            <a:r>
              <a:rPr lang="ru-RU" dirty="0" err="1"/>
              <a:t>індекс</a:t>
            </a:r>
            <a:r>
              <a:rPr lang="ru-RU" dirty="0"/>
              <a:t>   становить 4. </a:t>
            </a:r>
            <a:endParaRPr lang="ru-RU" dirty="0" smtClean="0"/>
          </a:p>
          <a:p>
            <a:pPr>
              <a:buFont typeface="Wingdings"/>
              <a:buNone/>
              <a:defRPr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ж автор </a:t>
            </a:r>
            <a:r>
              <a:rPr lang="ru-RU" dirty="0" err="1"/>
              <a:t>має</a:t>
            </a:r>
            <a:r>
              <a:rPr lang="ru-RU" dirty="0"/>
              <a:t> одну </a:t>
            </a:r>
            <a:r>
              <a:rPr lang="ru-RU" dirty="0" err="1"/>
              <a:t>статтю</a:t>
            </a:r>
            <a:r>
              <a:rPr lang="ru-RU" dirty="0"/>
              <a:t> з 10   </a:t>
            </a:r>
            <a:r>
              <a:rPr lang="ru-RU" dirty="0" err="1"/>
              <a:t>цитуваннями</a:t>
            </a:r>
            <a:r>
              <a:rPr lang="ru-RU" dirty="0"/>
              <a:t>,   </a:t>
            </a:r>
            <a:r>
              <a:rPr lang="ru-RU" dirty="0" err="1"/>
              <a:t>дві</a:t>
            </a:r>
            <a:r>
              <a:rPr lang="ru-RU" dirty="0"/>
              <a:t>   —   з   6   та   три   —   з   4,   то </a:t>
            </a:r>
            <a:r>
              <a:rPr lang="ru-RU" dirty="0" err="1"/>
              <a:t>індекс</a:t>
            </a:r>
            <a:r>
              <a:rPr lang="ru-RU" dirty="0"/>
              <a:t> все одно </a:t>
            </a:r>
            <a:r>
              <a:rPr lang="ru-RU" dirty="0" err="1"/>
              <a:t>дорівнює</a:t>
            </a:r>
            <a:r>
              <a:rPr lang="ru-RU" dirty="0"/>
              <a:t> 4, </a:t>
            </a:r>
            <a:r>
              <a:rPr lang="ru-RU" dirty="0" err="1"/>
              <a:t>оскільки</a:t>
            </a:r>
            <a:r>
              <a:rPr lang="ru-RU" dirty="0"/>
              <a:t> з </a:t>
            </a:r>
            <a:r>
              <a:rPr lang="ru-RU" dirty="0" err="1"/>
              <a:t>перелічених</a:t>
            </a:r>
            <a:r>
              <a:rPr lang="ru-RU" dirty="0"/>
              <a:t> як </a:t>
            </a:r>
            <a:r>
              <a:rPr lang="ru-RU" dirty="0" err="1"/>
              <a:t>мінімум</a:t>
            </a:r>
            <a:r>
              <a:rPr lang="ru-RU" dirty="0"/>
              <a:t> 4 статті </a:t>
            </a:r>
            <a:r>
              <a:rPr lang="ru-RU" dirty="0" err="1"/>
              <a:t>процитовано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  4   рази   </a:t>
            </a:r>
            <a:r>
              <a:rPr lang="ru-RU" dirty="0" err="1"/>
              <a:t>кожна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71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64087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Хірша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наукометричний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b="1" i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кількісною</a:t>
            </a:r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характеристикою </a:t>
            </a:r>
            <a:r>
              <a:rPr lang="ru-RU" b="1" i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продуктивності</a:t>
            </a:r>
            <a:r>
              <a:rPr lang="ru-RU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вченого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вчених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університету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цілому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заснований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врахуванні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публікацій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цитувань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публікацій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91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8353425" cy="5904756"/>
          </a:xfrm>
          <a:noFill/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ІМПАКТ-ФАКТОР </a:t>
            </a:r>
            <a:r>
              <a:rPr lang="ru-RU" dirty="0" smtClean="0"/>
              <a:t>-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чисельний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журналу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Щорічно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розраховується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Інститутом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наукової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5055107"/>
            <a:ext cx="7773987" cy="16557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імпакт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фактору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оцінюють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статей,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опублікованих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них,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дають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дослідникам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36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88913"/>
            <a:ext cx="8424862" cy="65532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імпакт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-фактор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розраховують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 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відношення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посилань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поточного року на статті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певного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журналу  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попередніх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  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до  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статей,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опублікованих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журналі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самі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попередні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роки. 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середня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посилань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одну 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статтю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журналу 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попередніх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5472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52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1152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endParaRPr lang="ru-RU" sz="6600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628775"/>
            <a:ext cx="8569325" cy="43926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Філадельфійського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інституту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наукової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Thomson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Reuter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покриває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тис.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видань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англійською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частково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німецькою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мовою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 1980 р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5121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346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15888"/>
            <a:ext cx="8640763" cy="6364287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включає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три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Expanded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природничі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Arts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Humanities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гуманітарні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188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ltGray">
          <a:xfrm>
            <a:off x="22692" y="1673422"/>
            <a:ext cx="6228184" cy="5184577"/>
          </a:xfrm>
          <a:prstGeom prst="rightArrow">
            <a:avLst>
              <a:gd name="adj1" fmla="val 79306"/>
              <a:gd name="adj2" fmla="val 30296"/>
            </a:avLst>
          </a:prstGeom>
          <a:solidFill>
            <a:srgbClr val="CCECFF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>
            <a:off x="3753" y="2276872"/>
            <a:ext cx="5113338" cy="1321048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ПОСТФІГУРАТИВНИЙ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eaLnBrk="0" hangingPunct="0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0" y="5335587"/>
            <a:ext cx="5186363" cy="1462088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ПРЕФІГУРАТИВНИЙ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eaLnBrk="0" hangingPunct="0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190958" y="2276872"/>
            <a:ext cx="3953041" cy="3888431"/>
          </a:xfrm>
          <a:prstGeom prst="roundRect">
            <a:avLst>
              <a:gd name="adj" fmla="val 910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sp3d>
            <a:bevelT w="139700" prst="cross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uk-UA" sz="2200" b="1" i="1" dirty="0"/>
              <a:t>Світ стане змінюватися так швидко, що досвід попереднього покоління не стане підґрунтям для покоління </a:t>
            </a:r>
            <a:r>
              <a:rPr lang="uk-UA" sz="2200" b="1" i="1" dirty="0" smtClean="0"/>
              <a:t>наступного</a:t>
            </a:r>
          </a:p>
          <a:p>
            <a:pPr algn="just">
              <a:defRPr/>
            </a:pPr>
            <a:endParaRPr lang="uk-UA" sz="2200" b="1" i="1" dirty="0" smtClean="0"/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uk-UA" sz="2200" b="1" i="1" dirty="0"/>
              <a:t>Швидкість </a:t>
            </a:r>
            <a:r>
              <a:rPr lang="uk-UA" sz="2200" b="1" i="1" dirty="0" smtClean="0"/>
              <a:t>розвитку, ускладнення способів діяльності  стане випереджати  людське життя  </a:t>
            </a:r>
            <a:endParaRPr lang="uk-UA" sz="2200" b="1" i="1" dirty="0"/>
          </a:p>
          <a:p>
            <a:pPr marL="342900" indent="-342900" algn="just">
              <a:buFont typeface="Wingdings" pitchFamily="2" charset="2"/>
              <a:buChar char="q"/>
              <a:defRPr/>
            </a:pPr>
            <a:endParaRPr lang="uk-UA" sz="2000" b="1" i="1" dirty="0"/>
          </a:p>
        </p:txBody>
      </p:sp>
      <p:sp>
        <p:nvSpPr>
          <p:cNvPr id="9225" name="Прямоугольник 8"/>
          <p:cNvSpPr>
            <a:spLocks noChangeArrowheads="1"/>
          </p:cNvSpPr>
          <p:nvPr/>
        </p:nvSpPr>
        <p:spPr bwMode="auto">
          <a:xfrm>
            <a:off x="1386681" y="-171400"/>
            <a:ext cx="7564437" cy="280076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/>
          <a:ex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Американський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антрополог  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МАРГАРЕТ М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</a:t>
            </a:r>
          </a:p>
          <a:p>
            <a:pPr algn="r">
              <a:defRPr/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виділила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культурного </a:t>
            </a:r>
          </a:p>
          <a:p>
            <a:pPr algn="r">
              <a:defRPr/>
            </a:pP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інформацією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55563" y="3789040"/>
            <a:ext cx="5113337" cy="1414785"/>
          </a:xfrm>
          <a:prstGeom prst="roundRect">
            <a:avLst>
              <a:gd name="adj" fmla="val 9106"/>
            </a:avLst>
          </a:prstGeom>
          <a:solidFill>
            <a:srgbClr val="FFFFFF"/>
          </a:solidFill>
          <a:ln w="254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КОФІГУРАТИВНИЙ ТИП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eaLnBrk="0" hangingPunct="0"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отримання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дітьми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сучасників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Прямоугольник 9"/>
          <p:cNvSpPr>
            <a:spLocks noChangeArrowheads="1"/>
          </p:cNvSpPr>
          <p:nvPr/>
        </p:nvSpPr>
        <p:spPr bwMode="auto">
          <a:xfrm>
            <a:off x="304800" y="6519863"/>
            <a:ext cx="950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1200"/>
              <a:t>27.04.2016</a:t>
            </a:r>
            <a:endParaRPr lang="ru-RU" sz="12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13" y="0"/>
            <a:ext cx="2919421" cy="2060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16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333375"/>
            <a:ext cx="9036050" cy="60483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     Factor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smtClean="0"/>
              <a:t>(</a:t>
            </a: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 впливовості</a:t>
            </a:r>
            <a:r>
              <a:rPr lang="uk-UA" sz="4000" dirty="0" smtClean="0"/>
              <a:t>)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середня кількість цитувань журналу за попередні 2 роки у перерахунку на 1 статтю</a:t>
            </a:r>
          </a:p>
          <a:p>
            <a:pPr>
              <a:defRPr/>
            </a:pP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Immediacy Index </a:t>
            </a:r>
            <a:r>
              <a:rPr lang="uk-UA" sz="4000" dirty="0" smtClean="0"/>
              <a:t>(</a:t>
            </a: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 оперативності</a:t>
            </a:r>
            <a:r>
              <a:rPr lang="uk-UA" sz="4000" dirty="0" smtClean="0"/>
              <a:t>) –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швидкість появи цитувань</a:t>
            </a:r>
          </a:p>
          <a:p>
            <a:pPr>
              <a:defRPr/>
            </a:pPr>
            <a:r>
              <a:rPr lang="en-A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Eigenfactor</a:t>
            </a:r>
            <a:r>
              <a:rPr lang="uk-UA" sz="4000" dirty="0" smtClean="0"/>
              <a:t> (</a:t>
            </a:r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власний фактор</a:t>
            </a:r>
            <a:r>
              <a:rPr lang="uk-UA" sz="4000" dirty="0" smtClean="0"/>
              <a:t>) –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авторитетність цитувань, проте залежить від кількості статей</a:t>
            </a:r>
          </a:p>
          <a:p>
            <a:pPr marL="0" indent="0">
              <a:buFontTx/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138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785225" cy="64801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uk-UA" dirty="0" smtClean="0"/>
              <a:t>+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високий рівень рецензування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+знана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глибина архівів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+наявність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аналітичного інструменту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_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невелика база даних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платний доступ до всіх послуг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1728192" cy="152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21843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874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5818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 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видавництво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Elsevier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ввело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наукометричну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базу  </a:t>
            </a:r>
            <a:r>
              <a:rPr lang="en-A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основною   метою 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є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охоплення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19 000).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"/>
            <a:ext cx="2699792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432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7380312" cy="62646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мультидисциплінарна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реферативна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база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 1995 р.), яка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оновлюється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яка є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найбільшою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базою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публікацій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текстів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108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968" y="260350"/>
            <a:ext cx="8921082" cy="640901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охоплює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журналів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видавництв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включаючи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патентів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конференцій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 err="1"/>
              <a:t>набагато</a:t>
            </a:r>
            <a:r>
              <a:rPr lang="ru-RU" sz="3600" dirty="0"/>
              <a:t> </a:t>
            </a:r>
            <a:r>
              <a:rPr lang="ru-RU" sz="3600" dirty="0" err="1"/>
              <a:t>ширше</a:t>
            </a:r>
            <a:r>
              <a:rPr lang="ru-RU" sz="3600" dirty="0"/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відображає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науки і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техніку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600" dirty="0"/>
              <a:t>80%.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8" y="0"/>
            <a:ext cx="2440808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440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5" y="0"/>
            <a:ext cx="197961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9" name="Прямоугольник 1"/>
          <p:cNvSpPr>
            <a:spLocks noChangeArrowheads="1"/>
          </p:cNvSpPr>
          <p:nvPr/>
        </p:nvSpPr>
        <p:spPr bwMode="auto">
          <a:xfrm>
            <a:off x="1763713" y="49213"/>
            <a:ext cx="7364412" cy="64017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Elsevier          Scopus              </a:t>
            </a:r>
            <a:r>
              <a:rPr lang="en-A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SCImago</a:t>
            </a: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Journal  Rank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SJR)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Імпакт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-фактор з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урахуванням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авторитетності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цитувань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Normalized Impact per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(SNIP)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Імпакт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-фактор   з  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урахуванням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науки та з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поправкою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статей 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доступ      до метрики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  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коректні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розрахунку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кулькісних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показників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Великий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аналітичного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Платний доступ до бази даних та аналітичного інструменту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6447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260649"/>
            <a:ext cx="8857108" cy="633700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 червня 2012 р.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Київський політехнічний інститут реалізує проект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«Наука України в дзеркалі </a:t>
            </a:r>
            <a:r>
              <a:rPr lang="uk-UA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наукометричної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бази даних </a:t>
            </a:r>
            <a:r>
              <a:rPr lang="uk-UA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SciVerse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Щоквартально </a:t>
            </a:r>
            <a:r>
              <a:rPr lang="uk-UA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друкує рейтинг вишів України за показниками бази </a:t>
            </a:r>
            <a:r>
              <a:rPr lang="uk-UA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Ранжування здійснюється за індексом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Хірша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якісним показником, який базується на кількості наукових публікацій та кількості їх цитування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2" y="132581"/>
            <a:ext cx="1703571" cy="135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553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8134350" cy="59753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err="1" smtClean="0"/>
              <a:t>Зайдіть</a:t>
            </a:r>
            <a:r>
              <a:rPr lang="ru-RU" sz="4000" b="1" dirty="0" smtClean="0"/>
              <a:t> на сайт </a:t>
            </a:r>
            <a:r>
              <a:rPr lang="en-A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SCImago</a:t>
            </a: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Journal &amp; Country Rank </a:t>
            </a:r>
            <a:r>
              <a:rPr lang="ru-RU" sz="4000" b="1" dirty="0" err="1" smtClean="0"/>
              <a:t>виберіть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розділ</a:t>
            </a:r>
            <a:r>
              <a:rPr lang="ru-RU" sz="4000" b="1" dirty="0" smtClean="0"/>
              <a:t> </a:t>
            </a: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Rankings</a:t>
            </a:r>
            <a:r>
              <a:rPr lang="en-AU" sz="4000" b="1" dirty="0" smtClean="0"/>
              <a:t>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У форме </a:t>
            </a:r>
            <a:r>
              <a:rPr lang="en-AU" sz="4000" b="1" dirty="0" smtClean="0"/>
              <a:t>Ranking Parameters </a:t>
            </a:r>
            <a:r>
              <a:rPr lang="ru-RU" sz="4000" b="1" dirty="0" err="1" smtClean="0"/>
              <a:t>обираємо</a:t>
            </a:r>
            <a:r>
              <a:rPr lang="ru-RU" sz="4000" b="1" dirty="0" smtClean="0"/>
              <a:t> </a:t>
            </a:r>
            <a:r>
              <a:rPr lang="en-AU" sz="4000" b="1" dirty="0" smtClean="0"/>
              <a:t>Subject Area: Social Sciences, Subject Category: Education, </a:t>
            </a:r>
            <a:r>
              <a:rPr lang="ru-RU" sz="4000" b="1" dirty="0" err="1"/>
              <a:t>у</a:t>
            </a:r>
            <a:r>
              <a:rPr lang="ru-RU" sz="4000" b="1" dirty="0" err="1" smtClean="0"/>
              <a:t>казуємо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країну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рік</a:t>
            </a:r>
            <a:r>
              <a:rPr lang="ru-RU" sz="4000" b="1" dirty="0" smtClean="0"/>
              <a:t>, порядок </a:t>
            </a:r>
            <a:r>
              <a:rPr lang="ru-RU" sz="4000" b="1" dirty="0" err="1" smtClean="0"/>
              <a:t>сортування</a:t>
            </a:r>
            <a:r>
              <a:rPr lang="ru-RU" sz="4000" b="1" dirty="0" smtClean="0"/>
              <a:t> й </a:t>
            </a:r>
            <a:r>
              <a:rPr lang="ru-RU" sz="4000" b="1" dirty="0" err="1" smtClean="0"/>
              <a:t>натискаємо</a:t>
            </a:r>
            <a:r>
              <a:rPr lang="ru-RU" sz="4000" b="1" dirty="0" smtClean="0"/>
              <a:t> </a:t>
            </a:r>
            <a:r>
              <a:rPr lang="en-AU" sz="4000" b="1" dirty="0" smtClean="0"/>
              <a:t>Refresh – </a:t>
            </a:r>
            <a:r>
              <a:rPr lang="uk-UA" sz="4000" b="1" dirty="0" smtClean="0"/>
              <a:t>отримуємо </a:t>
            </a:r>
            <a:r>
              <a:rPr lang="ru-RU" sz="4000" b="1" dirty="0" smtClean="0"/>
              <a:t>список </a:t>
            </a:r>
            <a:r>
              <a:rPr lang="ru-RU" b="1" dirty="0" err="1" smtClean="0"/>
              <a:t>журналів</a:t>
            </a:r>
            <a:endParaRPr lang="ru-RU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29200"/>
            <a:ext cx="212607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161967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89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11377613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041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85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0" y="-285750"/>
          <a:ext cx="9259888" cy="694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Презентация" r:id="rId4" imgW="3185235" imgH="2386526" progId="PowerPoint.Show.12">
                  <p:embed/>
                </p:oleObj>
              </mc:Choice>
              <mc:Fallback>
                <p:oleObj name="Презентация" r:id="rId4" imgW="3185235" imgH="2386526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85750"/>
                        <a:ext cx="9259888" cy="694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grayWhite">
          <a:xfrm>
            <a:off x="250825" y="2276475"/>
            <a:ext cx="8424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3200" b="1" i="1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843" y="2826127"/>
            <a:ext cx="9144000" cy="403187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200" b="1" dirty="0"/>
              <a:t>ПРИСКОРЕНИМ ПРОЦЕСОМ ЗНЕЦІНЮВАННЯ ТА СТАРІННЯ ЗНАНЬ, УМІНЬ І КОМПЕТЕНЦІЙ СПЕЦІАЛІСТІВ:</a:t>
            </a:r>
          </a:p>
          <a:p>
            <a:pPr algn="ctr"/>
            <a:endParaRPr lang="uk-UA" sz="3200" b="1" dirty="0">
              <a:solidFill>
                <a:srgbClr val="FF0000"/>
              </a:solidFill>
            </a:endParaRPr>
          </a:p>
          <a:p>
            <a:pPr algn="ctr"/>
            <a:r>
              <a:rPr lang="uk-UA" sz="3200" b="1" dirty="0">
                <a:solidFill>
                  <a:srgbClr val="FF0000"/>
                </a:solidFill>
              </a:rPr>
              <a:t>із середини ХХ століття знання </a:t>
            </a:r>
            <a:r>
              <a:rPr lang="uk-UA" sz="3200" b="1" dirty="0" smtClean="0">
                <a:solidFill>
                  <a:srgbClr val="FF0000"/>
                </a:solidFill>
              </a:rPr>
              <a:t>застарівають </a:t>
            </a:r>
            <a:r>
              <a:rPr lang="uk-UA" sz="3200" b="1" dirty="0">
                <a:solidFill>
                  <a:srgbClr val="FF0000"/>
                </a:solidFill>
              </a:rPr>
              <a:t>навпіл через 4-5 років та знецінюються на 97% у процесі виробничої діяльності випускника </a:t>
            </a:r>
            <a:r>
              <a:rPr lang="uk-UA" sz="3200" b="1" dirty="0" smtClean="0">
                <a:solidFill>
                  <a:srgbClr val="FF0000"/>
                </a:solidFill>
              </a:rPr>
              <a:t>вишу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9843" y="908719"/>
            <a:ext cx="9144000" cy="19471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uk-UA" sz="5400" b="1" dirty="0"/>
              <a:t>ХХІ СТОЛІТТЯ </a:t>
            </a:r>
            <a:r>
              <a:rPr lang="uk-UA" sz="4400" b="1" dirty="0">
                <a:solidFill>
                  <a:schemeClr val="tx2"/>
                </a:solidFill>
              </a:rPr>
              <a:t>ХАРАКТЕРИЗУЄТЬСЯ </a:t>
            </a:r>
            <a:r>
              <a:rPr lang="uk-UA" sz="3600" b="1" dirty="0">
                <a:solidFill>
                  <a:srgbClr val="FF0000"/>
                </a:solidFill>
              </a:rPr>
              <a:t>“</a:t>
            </a:r>
            <a:r>
              <a:rPr lang="uk-UA" sz="3600" b="1" dirty="0" err="1">
                <a:solidFill>
                  <a:srgbClr val="FF0000"/>
                </a:solidFill>
              </a:rPr>
              <a:t>перерозпадом</a:t>
            </a:r>
            <a:r>
              <a:rPr lang="uk-UA" sz="3600" b="1" dirty="0">
                <a:solidFill>
                  <a:srgbClr val="FF0000"/>
                </a:solidFill>
              </a:rPr>
              <a:t> компетентностей”: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3275856" y="-272405"/>
            <a:ext cx="588798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перше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 історії людства покоління ідей та покоління речей змінюється швидше, ніж покоління людей</a:t>
            </a:r>
          </a:p>
          <a:p>
            <a:pPr algn="r"/>
            <a:r>
              <a:rPr lang="uk-UA" sz="2800" b="1" dirty="0">
                <a:latin typeface="AnastasiaScript" pitchFamily="2" charset="0"/>
                <a:cs typeface="Times New Roman" pitchFamily="18" charset="0"/>
              </a:rPr>
              <a:t>В.В.Олійник</a:t>
            </a:r>
            <a:endParaRPr lang="en-US" sz="2800" b="1" dirty="0">
              <a:solidFill>
                <a:srgbClr val="0000CC"/>
              </a:solidFill>
              <a:latin typeface="AnastasiaScrip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39204"/>
      </p:ext>
    </p:extLst>
  </p:cSld>
  <p:clrMapOvr>
    <a:masterClrMapping/>
  </p:clrMapOvr>
  <p:transition spd="med" advClick="0" advTm="8000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648949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75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315913"/>
            <a:ext cx="10512425" cy="762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421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90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перегляду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переліку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вітчизняних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видань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завітайте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сайт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дзеркалі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наукометричної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SciVerse</a:t>
            </a:r>
            <a:r>
              <a:rPr lang="en-A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Scopus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3641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13663" cy="331236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ЕЛЕКТРОННА </a:t>
            </a:r>
            <a:r>
              <a:rPr lang="uk-UA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БІБЛІОТЕКА </a:t>
            </a:r>
            <a:br>
              <a:rPr lang="uk-UA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НАПН УКРАЇНИ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 кафедри філософії і освіти дорослих ДВНЗ «Університет менеджменту» освіти»</a:t>
            </a:r>
            <a:endParaRPr lang="ru-RU" sz="4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72808" cy="1366838"/>
          </a:xfr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http://lib.iitta.gov.ua/view/divisions/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1" descr="143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352839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596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99392"/>
            <a:ext cx="10225136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828600" y="-60755"/>
            <a:ext cx="4536504" cy="17008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</a:t>
            </a:r>
          </a:p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ФІЛОСОФІЇ</a:t>
            </a:r>
          </a:p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ОСВІТИ ДОРОСЛИХ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User\Pictures\школьные картинки\BIBLIOTEKA.jpg"/>
          <p:cNvPicPr>
            <a:picLocks noChangeAspect="1" noChangeArrowheads="1"/>
          </p:cNvPicPr>
          <p:nvPr/>
        </p:nvPicPr>
        <p:blipFill>
          <a:blip r:embed="rId3">
            <a:lum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648" y="1484313"/>
            <a:ext cx="1947268" cy="1800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2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72"/>
            <a:ext cx="9144000" cy="68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68156"/>
            <a:ext cx="4824536" cy="11061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крок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реєстрація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2"/>
          <p:cNvSpPr>
            <a:spLocks noChangeArrowheads="1"/>
          </p:cNvSpPr>
          <p:nvPr/>
        </p:nvSpPr>
        <p:spPr bwMode="gray">
          <a:xfrm>
            <a:off x="3707904" y="57472"/>
            <a:ext cx="5436096" cy="111685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="1" i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2"/>
          <p:cNvSpPr>
            <a:spLocks noChangeArrowheads="1"/>
          </p:cNvSpPr>
          <p:nvPr/>
        </p:nvSpPr>
        <p:spPr bwMode="gray">
          <a:xfrm>
            <a:off x="3707904" y="57472"/>
            <a:ext cx="5436096" cy="111685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b="1" i="1" dirty="0">
              <a:latin typeface="Trebuchet MS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23928" y="68156"/>
            <a:ext cx="5112568" cy="1106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крок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 «перегляд за науковими 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усановами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8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66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8788" y="188640"/>
            <a:ext cx="7241524" cy="216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 УСТАНОВИ  </a:t>
            </a:r>
          </a:p>
          <a:p>
            <a:r>
              <a:rPr lang="uk-U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Центральний інститут післядипломної педагогічної освіти</a:t>
            </a:r>
          </a:p>
          <a:p>
            <a:endParaRPr lang="uk-UA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філософії і освіти дорослих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403648" y="4732937"/>
            <a:ext cx="1143531" cy="1029072"/>
            <a:chOff x="2078" y="1680"/>
            <a:chExt cx="1615" cy="1615"/>
          </a:xfrm>
        </p:grpSpPr>
        <p:sp>
          <p:nvSpPr>
            <p:cNvPr id="5" name="Oval 2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Oval 2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2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Oval 2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9" name="Oval 2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77782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9552" y="3762"/>
            <a:ext cx="8604448" cy="1120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крок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 розміщених кафедральних ресурсів за роками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295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96536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95536" y="0"/>
            <a:ext cx="8892480" cy="1772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СЬОГОДНІ В ЕЛЕКТРОННІЙ БІБЛІОТЕЦІ </a:t>
            </a:r>
          </a:p>
          <a:p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РОЗМІЩЕНО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 ресурсів  </a:t>
            </a:r>
            <a:r>
              <a:rPr lang="uk-UA" sz="4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кафедралів</a:t>
            </a:r>
            <a:endParaRPr lang="uk-UA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(монографії, посібники, навчальні програми, статті, тези доповідей)</a:t>
            </a:r>
          </a:p>
          <a:p>
            <a:endPara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79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0" y="1412875"/>
            <a:ext cx="8964613" cy="3816350"/>
            <a:chOff x="732" y="1680"/>
            <a:chExt cx="4161" cy="2106"/>
          </a:xfrm>
        </p:grpSpPr>
        <p:grpSp>
          <p:nvGrpSpPr>
            <p:cNvPr id="10272" name="Group 4"/>
            <p:cNvGrpSpPr>
              <a:grpSpLocks/>
            </p:cNvGrpSpPr>
            <p:nvPr/>
          </p:nvGrpSpPr>
          <p:grpSpPr bwMode="auto">
            <a:xfrm>
              <a:off x="732" y="1717"/>
              <a:ext cx="2770" cy="2069"/>
              <a:chOff x="2189" y="1764"/>
              <a:chExt cx="2770" cy="2069"/>
            </a:xfrm>
          </p:grpSpPr>
          <p:sp>
            <p:nvSpPr>
              <p:cNvPr id="10304" name="Freeform 5"/>
              <p:cNvSpPr>
                <a:spLocks/>
              </p:cNvSpPr>
              <p:nvPr/>
            </p:nvSpPr>
            <p:spPr bwMode="gray">
              <a:xfrm>
                <a:off x="2624" y="1783"/>
                <a:ext cx="159" cy="63"/>
              </a:xfrm>
              <a:custGeom>
                <a:avLst/>
                <a:gdLst>
                  <a:gd name="T0" fmla="*/ 67 w 206"/>
                  <a:gd name="T1" fmla="*/ 2 h 85"/>
                  <a:gd name="T2" fmla="*/ 37 w 206"/>
                  <a:gd name="T3" fmla="*/ 3 h 85"/>
                  <a:gd name="T4" fmla="*/ 39 w 206"/>
                  <a:gd name="T5" fmla="*/ 7 h 85"/>
                  <a:gd name="T6" fmla="*/ 38 w 206"/>
                  <a:gd name="T7" fmla="*/ 10 h 85"/>
                  <a:gd name="T8" fmla="*/ 32 w 206"/>
                  <a:gd name="T9" fmla="*/ 8 h 85"/>
                  <a:gd name="T10" fmla="*/ 28 w 206"/>
                  <a:gd name="T11" fmla="*/ 5 h 85"/>
                  <a:gd name="T12" fmla="*/ 8 w 206"/>
                  <a:gd name="T13" fmla="*/ 8 h 85"/>
                  <a:gd name="T14" fmla="*/ 12 w 206"/>
                  <a:gd name="T15" fmla="*/ 15 h 85"/>
                  <a:gd name="T16" fmla="*/ 19 w 206"/>
                  <a:gd name="T17" fmla="*/ 16 h 85"/>
                  <a:gd name="T18" fmla="*/ 27 w 206"/>
                  <a:gd name="T19" fmla="*/ 22 h 85"/>
                  <a:gd name="T20" fmla="*/ 32 w 206"/>
                  <a:gd name="T21" fmla="*/ 26 h 85"/>
                  <a:gd name="T22" fmla="*/ 39 w 206"/>
                  <a:gd name="T23" fmla="*/ 20 h 85"/>
                  <a:gd name="T24" fmla="*/ 43 w 206"/>
                  <a:gd name="T25" fmla="*/ 18 h 85"/>
                  <a:gd name="T26" fmla="*/ 46 w 206"/>
                  <a:gd name="T27" fmla="*/ 14 h 85"/>
                  <a:gd name="T28" fmla="*/ 59 w 206"/>
                  <a:gd name="T29" fmla="*/ 10 h 85"/>
                  <a:gd name="T30" fmla="*/ 66 w 206"/>
                  <a:gd name="T31" fmla="*/ 10 h 85"/>
                  <a:gd name="T32" fmla="*/ 71 w 206"/>
                  <a:gd name="T33" fmla="*/ 8 h 85"/>
                  <a:gd name="T34" fmla="*/ 67 w 206"/>
                  <a:gd name="T35" fmla="*/ 2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6" h="85">
                    <a:moveTo>
                      <a:pt x="191" y="7"/>
                    </a:moveTo>
                    <a:cubicBezTo>
                      <a:pt x="165" y="6"/>
                      <a:pt x="130" y="0"/>
                      <a:pt x="103" y="9"/>
                    </a:cubicBezTo>
                    <a:cubicBezTo>
                      <a:pt x="100" y="18"/>
                      <a:pt x="101" y="20"/>
                      <a:pt x="109" y="25"/>
                    </a:cubicBezTo>
                    <a:cubicBezTo>
                      <a:pt x="111" y="28"/>
                      <a:pt x="118" y="34"/>
                      <a:pt x="107" y="33"/>
                    </a:cubicBezTo>
                    <a:cubicBezTo>
                      <a:pt x="101" y="32"/>
                      <a:pt x="89" y="27"/>
                      <a:pt x="89" y="27"/>
                    </a:cubicBezTo>
                    <a:cubicBezTo>
                      <a:pt x="86" y="24"/>
                      <a:pt x="82" y="18"/>
                      <a:pt x="77" y="19"/>
                    </a:cubicBezTo>
                    <a:cubicBezTo>
                      <a:pt x="52" y="22"/>
                      <a:pt x="57" y="25"/>
                      <a:pt x="23" y="27"/>
                    </a:cubicBezTo>
                    <a:cubicBezTo>
                      <a:pt x="0" y="31"/>
                      <a:pt x="18" y="45"/>
                      <a:pt x="31" y="49"/>
                    </a:cubicBezTo>
                    <a:cubicBezTo>
                      <a:pt x="43" y="53"/>
                      <a:pt x="35" y="51"/>
                      <a:pt x="55" y="53"/>
                    </a:cubicBezTo>
                    <a:cubicBezTo>
                      <a:pt x="63" y="59"/>
                      <a:pt x="66" y="67"/>
                      <a:pt x="75" y="73"/>
                    </a:cubicBezTo>
                    <a:cubicBezTo>
                      <a:pt x="78" y="81"/>
                      <a:pt x="81" y="82"/>
                      <a:pt x="89" y="85"/>
                    </a:cubicBezTo>
                    <a:cubicBezTo>
                      <a:pt x="104" y="81"/>
                      <a:pt x="99" y="75"/>
                      <a:pt x="109" y="67"/>
                    </a:cubicBezTo>
                    <a:cubicBezTo>
                      <a:pt x="113" y="64"/>
                      <a:pt x="121" y="59"/>
                      <a:pt x="121" y="59"/>
                    </a:cubicBezTo>
                    <a:cubicBezTo>
                      <a:pt x="123" y="55"/>
                      <a:pt x="124" y="50"/>
                      <a:pt x="127" y="47"/>
                    </a:cubicBezTo>
                    <a:cubicBezTo>
                      <a:pt x="132" y="41"/>
                      <a:pt x="158" y="37"/>
                      <a:pt x="167" y="35"/>
                    </a:cubicBezTo>
                    <a:cubicBezTo>
                      <a:pt x="174" y="34"/>
                      <a:pt x="181" y="33"/>
                      <a:pt x="187" y="31"/>
                    </a:cubicBezTo>
                    <a:cubicBezTo>
                      <a:pt x="191" y="30"/>
                      <a:pt x="199" y="27"/>
                      <a:pt x="199" y="27"/>
                    </a:cubicBezTo>
                    <a:cubicBezTo>
                      <a:pt x="206" y="16"/>
                      <a:pt x="199" y="15"/>
                      <a:pt x="191" y="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5" name="Freeform 6"/>
              <p:cNvSpPr>
                <a:spLocks/>
              </p:cNvSpPr>
              <p:nvPr/>
            </p:nvSpPr>
            <p:spPr bwMode="gray">
              <a:xfrm>
                <a:off x="2724" y="1816"/>
                <a:ext cx="49" cy="21"/>
              </a:xfrm>
              <a:custGeom>
                <a:avLst/>
                <a:gdLst>
                  <a:gd name="T0" fmla="*/ 12 w 64"/>
                  <a:gd name="T1" fmla="*/ 2 h 28"/>
                  <a:gd name="T2" fmla="*/ 3 w 64"/>
                  <a:gd name="T3" fmla="*/ 2 h 28"/>
                  <a:gd name="T4" fmla="*/ 8 w 64"/>
                  <a:gd name="T5" fmla="*/ 9 h 28"/>
                  <a:gd name="T6" fmla="*/ 18 w 64"/>
                  <a:gd name="T7" fmla="*/ 5 h 28"/>
                  <a:gd name="T8" fmla="*/ 12 w 64"/>
                  <a:gd name="T9" fmla="*/ 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28">
                    <a:moveTo>
                      <a:pt x="36" y="6"/>
                    </a:moveTo>
                    <a:cubicBezTo>
                      <a:pt x="32" y="18"/>
                      <a:pt x="19" y="0"/>
                      <a:pt x="8" y="4"/>
                    </a:cubicBezTo>
                    <a:cubicBezTo>
                      <a:pt x="0" y="16"/>
                      <a:pt x="14" y="27"/>
                      <a:pt x="24" y="28"/>
                    </a:cubicBezTo>
                    <a:cubicBezTo>
                      <a:pt x="30" y="27"/>
                      <a:pt x="48" y="16"/>
                      <a:pt x="54" y="14"/>
                    </a:cubicBezTo>
                    <a:cubicBezTo>
                      <a:pt x="64" y="10"/>
                      <a:pt x="36" y="9"/>
                      <a:pt x="36" y="6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6" name="Freeform 7"/>
              <p:cNvSpPr>
                <a:spLocks/>
              </p:cNvSpPr>
              <p:nvPr/>
            </p:nvSpPr>
            <p:spPr bwMode="gray">
              <a:xfrm>
                <a:off x="2424" y="2087"/>
                <a:ext cx="112" cy="131"/>
              </a:xfrm>
              <a:custGeom>
                <a:avLst/>
                <a:gdLst>
                  <a:gd name="T0" fmla="*/ 8 w 146"/>
                  <a:gd name="T1" fmla="*/ 5 h 176"/>
                  <a:gd name="T2" fmla="*/ 0 w 146"/>
                  <a:gd name="T3" fmla="*/ 7 h 176"/>
                  <a:gd name="T4" fmla="*/ 5 w 146"/>
                  <a:gd name="T5" fmla="*/ 13 h 176"/>
                  <a:gd name="T6" fmla="*/ 12 w 146"/>
                  <a:gd name="T7" fmla="*/ 27 h 176"/>
                  <a:gd name="T8" fmla="*/ 18 w 146"/>
                  <a:gd name="T9" fmla="*/ 28 h 176"/>
                  <a:gd name="T10" fmla="*/ 17 w 146"/>
                  <a:gd name="T11" fmla="*/ 33 h 176"/>
                  <a:gd name="T12" fmla="*/ 9 w 146"/>
                  <a:gd name="T13" fmla="*/ 35 h 176"/>
                  <a:gd name="T14" fmla="*/ 5 w 146"/>
                  <a:gd name="T15" fmla="*/ 40 h 176"/>
                  <a:gd name="T16" fmla="*/ 6 w 146"/>
                  <a:gd name="T17" fmla="*/ 42 h 176"/>
                  <a:gd name="T18" fmla="*/ 11 w 146"/>
                  <a:gd name="T19" fmla="*/ 43 h 176"/>
                  <a:gd name="T20" fmla="*/ 6 w 146"/>
                  <a:gd name="T21" fmla="*/ 52 h 176"/>
                  <a:gd name="T22" fmla="*/ 7 w 146"/>
                  <a:gd name="T23" fmla="*/ 54 h 176"/>
                  <a:gd name="T24" fmla="*/ 12 w 146"/>
                  <a:gd name="T25" fmla="*/ 53 h 176"/>
                  <a:gd name="T26" fmla="*/ 20 w 146"/>
                  <a:gd name="T27" fmla="*/ 52 h 176"/>
                  <a:gd name="T28" fmla="*/ 31 w 146"/>
                  <a:gd name="T29" fmla="*/ 53 h 176"/>
                  <a:gd name="T30" fmla="*/ 38 w 146"/>
                  <a:gd name="T31" fmla="*/ 52 h 176"/>
                  <a:gd name="T32" fmla="*/ 42 w 146"/>
                  <a:gd name="T33" fmla="*/ 51 h 176"/>
                  <a:gd name="T34" fmla="*/ 44 w 146"/>
                  <a:gd name="T35" fmla="*/ 43 h 176"/>
                  <a:gd name="T36" fmla="*/ 51 w 146"/>
                  <a:gd name="T37" fmla="*/ 41 h 176"/>
                  <a:gd name="T38" fmla="*/ 38 w 146"/>
                  <a:gd name="T39" fmla="*/ 33 h 176"/>
                  <a:gd name="T40" fmla="*/ 31 w 146"/>
                  <a:gd name="T41" fmla="*/ 25 h 176"/>
                  <a:gd name="T42" fmla="*/ 28 w 146"/>
                  <a:gd name="T43" fmla="*/ 21 h 176"/>
                  <a:gd name="T44" fmla="*/ 22 w 146"/>
                  <a:gd name="T45" fmla="*/ 19 h 176"/>
                  <a:gd name="T46" fmla="*/ 30 w 146"/>
                  <a:gd name="T47" fmla="*/ 14 h 176"/>
                  <a:gd name="T48" fmla="*/ 22 w 146"/>
                  <a:gd name="T49" fmla="*/ 10 h 176"/>
                  <a:gd name="T50" fmla="*/ 24 w 146"/>
                  <a:gd name="T51" fmla="*/ 4 h 176"/>
                  <a:gd name="T52" fmla="*/ 16 w 146"/>
                  <a:gd name="T53" fmla="*/ 1 h 176"/>
                  <a:gd name="T54" fmla="*/ 11 w 146"/>
                  <a:gd name="T55" fmla="*/ 3 h 176"/>
                  <a:gd name="T56" fmla="*/ 8 w 146"/>
                  <a:gd name="T57" fmla="*/ 5 h 1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176">
                    <a:moveTo>
                      <a:pt x="24" y="19"/>
                    </a:moveTo>
                    <a:cubicBezTo>
                      <a:pt x="13" y="23"/>
                      <a:pt x="7" y="15"/>
                      <a:pt x="0" y="25"/>
                    </a:cubicBezTo>
                    <a:cubicBezTo>
                      <a:pt x="2" y="32"/>
                      <a:pt x="14" y="43"/>
                      <a:pt x="14" y="43"/>
                    </a:cubicBezTo>
                    <a:cubicBezTo>
                      <a:pt x="19" y="58"/>
                      <a:pt x="20" y="78"/>
                      <a:pt x="34" y="87"/>
                    </a:cubicBezTo>
                    <a:cubicBezTo>
                      <a:pt x="42" y="84"/>
                      <a:pt x="45" y="86"/>
                      <a:pt x="52" y="91"/>
                    </a:cubicBezTo>
                    <a:cubicBezTo>
                      <a:pt x="57" y="105"/>
                      <a:pt x="60" y="101"/>
                      <a:pt x="50" y="107"/>
                    </a:cubicBezTo>
                    <a:cubicBezTo>
                      <a:pt x="38" y="105"/>
                      <a:pt x="32" y="101"/>
                      <a:pt x="28" y="113"/>
                    </a:cubicBezTo>
                    <a:cubicBezTo>
                      <a:pt x="32" y="129"/>
                      <a:pt x="33" y="128"/>
                      <a:pt x="16" y="131"/>
                    </a:cubicBezTo>
                    <a:cubicBezTo>
                      <a:pt x="17" y="133"/>
                      <a:pt x="16" y="136"/>
                      <a:pt x="18" y="137"/>
                    </a:cubicBezTo>
                    <a:cubicBezTo>
                      <a:pt x="21" y="139"/>
                      <a:pt x="30" y="141"/>
                      <a:pt x="30" y="141"/>
                    </a:cubicBezTo>
                    <a:cubicBezTo>
                      <a:pt x="28" y="152"/>
                      <a:pt x="21" y="159"/>
                      <a:pt x="18" y="169"/>
                    </a:cubicBezTo>
                    <a:cubicBezTo>
                      <a:pt x="19" y="171"/>
                      <a:pt x="18" y="174"/>
                      <a:pt x="20" y="175"/>
                    </a:cubicBezTo>
                    <a:cubicBezTo>
                      <a:pt x="22" y="176"/>
                      <a:pt x="32" y="171"/>
                      <a:pt x="34" y="171"/>
                    </a:cubicBezTo>
                    <a:cubicBezTo>
                      <a:pt x="42" y="170"/>
                      <a:pt x="50" y="170"/>
                      <a:pt x="58" y="169"/>
                    </a:cubicBezTo>
                    <a:cubicBezTo>
                      <a:pt x="70" y="167"/>
                      <a:pt x="80" y="167"/>
                      <a:pt x="92" y="171"/>
                    </a:cubicBezTo>
                    <a:cubicBezTo>
                      <a:pt x="98" y="170"/>
                      <a:pt x="104" y="170"/>
                      <a:pt x="110" y="169"/>
                    </a:cubicBezTo>
                    <a:cubicBezTo>
                      <a:pt x="114" y="168"/>
                      <a:pt x="122" y="165"/>
                      <a:pt x="122" y="165"/>
                    </a:cubicBezTo>
                    <a:cubicBezTo>
                      <a:pt x="124" y="158"/>
                      <a:pt x="123" y="147"/>
                      <a:pt x="128" y="141"/>
                    </a:cubicBezTo>
                    <a:cubicBezTo>
                      <a:pt x="132" y="136"/>
                      <a:pt x="146" y="133"/>
                      <a:pt x="146" y="133"/>
                    </a:cubicBezTo>
                    <a:cubicBezTo>
                      <a:pt x="142" y="105"/>
                      <a:pt x="143" y="111"/>
                      <a:pt x="110" y="109"/>
                    </a:cubicBezTo>
                    <a:cubicBezTo>
                      <a:pt x="102" y="97"/>
                      <a:pt x="103" y="88"/>
                      <a:pt x="88" y="83"/>
                    </a:cubicBezTo>
                    <a:cubicBezTo>
                      <a:pt x="85" y="79"/>
                      <a:pt x="86" y="72"/>
                      <a:pt x="82" y="69"/>
                    </a:cubicBezTo>
                    <a:cubicBezTo>
                      <a:pt x="77" y="65"/>
                      <a:pt x="69" y="65"/>
                      <a:pt x="64" y="61"/>
                    </a:cubicBezTo>
                    <a:cubicBezTo>
                      <a:pt x="52" y="43"/>
                      <a:pt x="67" y="47"/>
                      <a:pt x="86" y="45"/>
                    </a:cubicBezTo>
                    <a:cubicBezTo>
                      <a:pt x="93" y="25"/>
                      <a:pt x="83" y="29"/>
                      <a:pt x="64" y="31"/>
                    </a:cubicBezTo>
                    <a:cubicBezTo>
                      <a:pt x="62" y="25"/>
                      <a:pt x="70" y="13"/>
                      <a:pt x="70" y="13"/>
                    </a:cubicBezTo>
                    <a:cubicBezTo>
                      <a:pt x="64" y="4"/>
                      <a:pt x="56" y="3"/>
                      <a:pt x="46" y="1"/>
                    </a:cubicBezTo>
                    <a:cubicBezTo>
                      <a:pt x="35" y="3"/>
                      <a:pt x="34" y="0"/>
                      <a:pt x="30" y="9"/>
                    </a:cubicBezTo>
                    <a:cubicBezTo>
                      <a:pt x="25" y="21"/>
                      <a:pt x="29" y="24"/>
                      <a:pt x="24" y="19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7" name="Freeform 8"/>
              <p:cNvSpPr>
                <a:spLocks/>
              </p:cNvSpPr>
              <p:nvPr/>
            </p:nvSpPr>
            <p:spPr bwMode="gray">
              <a:xfrm>
                <a:off x="2369" y="2134"/>
                <a:ext cx="71" cy="68"/>
              </a:xfrm>
              <a:custGeom>
                <a:avLst/>
                <a:gdLst>
                  <a:gd name="T0" fmla="*/ 21 w 92"/>
                  <a:gd name="T1" fmla="*/ 1 h 92"/>
                  <a:gd name="T2" fmla="*/ 29 w 92"/>
                  <a:gd name="T3" fmla="*/ 2 h 92"/>
                  <a:gd name="T4" fmla="*/ 32 w 92"/>
                  <a:gd name="T5" fmla="*/ 7 h 92"/>
                  <a:gd name="T6" fmla="*/ 28 w 92"/>
                  <a:gd name="T7" fmla="*/ 14 h 92"/>
                  <a:gd name="T8" fmla="*/ 17 w 92"/>
                  <a:gd name="T9" fmla="*/ 22 h 92"/>
                  <a:gd name="T10" fmla="*/ 6 w 92"/>
                  <a:gd name="T11" fmla="*/ 27 h 92"/>
                  <a:gd name="T12" fmla="*/ 3 w 92"/>
                  <a:gd name="T13" fmla="*/ 21 h 92"/>
                  <a:gd name="T14" fmla="*/ 7 w 92"/>
                  <a:gd name="T15" fmla="*/ 19 h 92"/>
                  <a:gd name="T16" fmla="*/ 5 w 92"/>
                  <a:gd name="T17" fmla="*/ 13 h 92"/>
                  <a:gd name="T18" fmla="*/ 15 w 92"/>
                  <a:gd name="T19" fmla="*/ 9 h 92"/>
                  <a:gd name="T20" fmla="*/ 21 w 92"/>
                  <a:gd name="T21" fmla="*/ 1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2" h="92">
                    <a:moveTo>
                      <a:pt x="58" y="6"/>
                    </a:moveTo>
                    <a:cubicBezTo>
                      <a:pt x="67" y="0"/>
                      <a:pt x="73" y="2"/>
                      <a:pt x="82" y="8"/>
                    </a:cubicBezTo>
                    <a:cubicBezTo>
                      <a:pt x="91" y="22"/>
                      <a:pt x="88" y="15"/>
                      <a:pt x="92" y="26"/>
                    </a:cubicBezTo>
                    <a:cubicBezTo>
                      <a:pt x="89" y="36"/>
                      <a:pt x="82" y="37"/>
                      <a:pt x="78" y="48"/>
                    </a:cubicBezTo>
                    <a:cubicBezTo>
                      <a:pt x="85" y="69"/>
                      <a:pt x="60" y="71"/>
                      <a:pt x="46" y="76"/>
                    </a:cubicBezTo>
                    <a:cubicBezTo>
                      <a:pt x="40" y="86"/>
                      <a:pt x="28" y="86"/>
                      <a:pt x="18" y="92"/>
                    </a:cubicBezTo>
                    <a:cubicBezTo>
                      <a:pt x="9" y="90"/>
                      <a:pt x="0" y="84"/>
                      <a:pt x="8" y="72"/>
                    </a:cubicBezTo>
                    <a:cubicBezTo>
                      <a:pt x="11" y="68"/>
                      <a:pt x="20" y="64"/>
                      <a:pt x="20" y="64"/>
                    </a:cubicBezTo>
                    <a:cubicBezTo>
                      <a:pt x="23" y="55"/>
                      <a:pt x="21" y="53"/>
                      <a:pt x="14" y="46"/>
                    </a:cubicBezTo>
                    <a:cubicBezTo>
                      <a:pt x="18" y="30"/>
                      <a:pt x="28" y="36"/>
                      <a:pt x="40" y="28"/>
                    </a:cubicBezTo>
                    <a:cubicBezTo>
                      <a:pt x="56" y="17"/>
                      <a:pt x="50" y="24"/>
                      <a:pt x="58" y="6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8" name="Freeform 9"/>
              <p:cNvSpPr>
                <a:spLocks/>
              </p:cNvSpPr>
              <p:nvPr/>
            </p:nvSpPr>
            <p:spPr bwMode="gray">
              <a:xfrm>
                <a:off x="4064" y="3266"/>
                <a:ext cx="486" cy="493"/>
              </a:xfrm>
              <a:custGeom>
                <a:avLst/>
                <a:gdLst>
                  <a:gd name="T0" fmla="*/ 74 w 633"/>
                  <a:gd name="T1" fmla="*/ 3 h 660"/>
                  <a:gd name="T2" fmla="*/ 61 w 633"/>
                  <a:gd name="T3" fmla="*/ 5 h 660"/>
                  <a:gd name="T4" fmla="*/ 50 w 633"/>
                  <a:gd name="T5" fmla="*/ 16 h 660"/>
                  <a:gd name="T6" fmla="*/ 36 w 633"/>
                  <a:gd name="T7" fmla="*/ 19 h 660"/>
                  <a:gd name="T8" fmla="*/ 29 w 633"/>
                  <a:gd name="T9" fmla="*/ 23 h 660"/>
                  <a:gd name="T10" fmla="*/ 24 w 633"/>
                  <a:gd name="T11" fmla="*/ 36 h 660"/>
                  <a:gd name="T12" fmla="*/ 12 w 633"/>
                  <a:gd name="T13" fmla="*/ 52 h 660"/>
                  <a:gd name="T14" fmla="*/ 0 w 633"/>
                  <a:gd name="T15" fmla="*/ 56 h 660"/>
                  <a:gd name="T16" fmla="*/ 25 w 633"/>
                  <a:gd name="T17" fmla="*/ 100 h 660"/>
                  <a:gd name="T18" fmla="*/ 42 w 633"/>
                  <a:gd name="T19" fmla="*/ 133 h 660"/>
                  <a:gd name="T20" fmla="*/ 50 w 633"/>
                  <a:gd name="T21" fmla="*/ 138 h 660"/>
                  <a:gd name="T22" fmla="*/ 58 w 633"/>
                  <a:gd name="T23" fmla="*/ 140 h 660"/>
                  <a:gd name="T24" fmla="*/ 79 w 633"/>
                  <a:gd name="T25" fmla="*/ 134 h 660"/>
                  <a:gd name="T26" fmla="*/ 88 w 633"/>
                  <a:gd name="T27" fmla="*/ 131 h 660"/>
                  <a:gd name="T28" fmla="*/ 104 w 633"/>
                  <a:gd name="T29" fmla="*/ 140 h 660"/>
                  <a:gd name="T30" fmla="*/ 113 w 633"/>
                  <a:gd name="T31" fmla="*/ 164 h 660"/>
                  <a:gd name="T32" fmla="*/ 117 w 633"/>
                  <a:gd name="T33" fmla="*/ 163 h 660"/>
                  <a:gd name="T34" fmla="*/ 120 w 633"/>
                  <a:gd name="T35" fmla="*/ 159 h 660"/>
                  <a:gd name="T36" fmla="*/ 128 w 633"/>
                  <a:gd name="T37" fmla="*/ 171 h 660"/>
                  <a:gd name="T38" fmla="*/ 141 w 633"/>
                  <a:gd name="T39" fmla="*/ 178 h 660"/>
                  <a:gd name="T40" fmla="*/ 151 w 633"/>
                  <a:gd name="T41" fmla="*/ 187 h 660"/>
                  <a:gd name="T42" fmla="*/ 154 w 633"/>
                  <a:gd name="T43" fmla="*/ 191 h 660"/>
                  <a:gd name="T44" fmla="*/ 159 w 633"/>
                  <a:gd name="T45" fmla="*/ 193 h 660"/>
                  <a:gd name="T46" fmla="*/ 169 w 633"/>
                  <a:gd name="T47" fmla="*/ 204 h 660"/>
                  <a:gd name="T48" fmla="*/ 171 w 633"/>
                  <a:gd name="T49" fmla="*/ 196 h 660"/>
                  <a:gd name="T50" fmla="*/ 188 w 633"/>
                  <a:gd name="T51" fmla="*/ 205 h 660"/>
                  <a:gd name="T52" fmla="*/ 204 w 633"/>
                  <a:gd name="T53" fmla="*/ 204 h 660"/>
                  <a:gd name="T54" fmla="*/ 214 w 633"/>
                  <a:gd name="T55" fmla="*/ 166 h 660"/>
                  <a:gd name="T56" fmla="*/ 220 w 633"/>
                  <a:gd name="T57" fmla="*/ 144 h 660"/>
                  <a:gd name="T58" fmla="*/ 215 w 633"/>
                  <a:gd name="T59" fmla="*/ 114 h 660"/>
                  <a:gd name="T60" fmla="*/ 187 w 633"/>
                  <a:gd name="T61" fmla="*/ 84 h 660"/>
                  <a:gd name="T62" fmla="*/ 183 w 633"/>
                  <a:gd name="T63" fmla="*/ 73 h 660"/>
                  <a:gd name="T64" fmla="*/ 160 w 633"/>
                  <a:gd name="T65" fmla="*/ 56 h 660"/>
                  <a:gd name="T66" fmla="*/ 164 w 633"/>
                  <a:gd name="T67" fmla="*/ 49 h 660"/>
                  <a:gd name="T68" fmla="*/ 159 w 633"/>
                  <a:gd name="T69" fmla="*/ 41 h 660"/>
                  <a:gd name="T70" fmla="*/ 144 w 633"/>
                  <a:gd name="T71" fmla="*/ 25 h 660"/>
                  <a:gd name="T72" fmla="*/ 136 w 633"/>
                  <a:gd name="T73" fmla="*/ 10 h 660"/>
                  <a:gd name="T74" fmla="*/ 135 w 633"/>
                  <a:gd name="T75" fmla="*/ 5 h 660"/>
                  <a:gd name="T76" fmla="*/ 126 w 633"/>
                  <a:gd name="T77" fmla="*/ 47 h 660"/>
                  <a:gd name="T78" fmla="*/ 113 w 633"/>
                  <a:gd name="T79" fmla="*/ 36 h 660"/>
                  <a:gd name="T80" fmla="*/ 101 w 633"/>
                  <a:gd name="T81" fmla="*/ 34 h 660"/>
                  <a:gd name="T82" fmla="*/ 94 w 633"/>
                  <a:gd name="T83" fmla="*/ 28 h 660"/>
                  <a:gd name="T84" fmla="*/ 92 w 633"/>
                  <a:gd name="T85" fmla="*/ 19 h 660"/>
                  <a:gd name="T86" fmla="*/ 96 w 633"/>
                  <a:gd name="T87" fmla="*/ 17 h 660"/>
                  <a:gd name="T88" fmla="*/ 83 w 633"/>
                  <a:gd name="T89" fmla="*/ 5 h 660"/>
                  <a:gd name="T90" fmla="*/ 75 w 633"/>
                  <a:gd name="T91" fmla="*/ 3 h 660"/>
                  <a:gd name="T92" fmla="*/ 71 w 633"/>
                  <a:gd name="T93" fmla="*/ 2 h 660"/>
                  <a:gd name="T94" fmla="*/ 74 w 633"/>
                  <a:gd name="T95" fmla="*/ 3 h 6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33" h="660">
                    <a:moveTo>
                      <a:pt x="212" y="11"/>
                    </a:moveTo>
                    <a:cubicBezTo>
                      <a:pt x="195" y="0"/>
                      <a:pt x="187" y="2"/>
                      <a:pt x="176" y="19"/>
                    </a:cubicBezTo>
                    <a:cubicBezTo>
                      <a:pt x="171" y="61"/>
                      <a:pt x="181" y="88"/>
                      <a:pt x="144" y="51"/>
                    </a:cubicBezTo>
                    <a:cubicBezTo>
                      <a:pt x="131" y="53"/>
                      <a:pt x="115" y="51"/>
                      <a:pt x="104" y="59"/>
                    </a:cubicBezTo>
                    <a:cubicBezTo>
                      <a:pt x="78" y="80"/>
                      <a:pt x="114" y="65"/>
                      <a:pt x="84" y="75"/>
                    </a:cubicBezTo>
                    <a:cubicBezTo>
                      <a:pt x="78" y="94"/>
                      <a:pt x="92" y="107"/>
                      <a:pt x="68" y="115"/>
                    </a:cubicBezTo>
                    <a:cubicBezTo>
                      <a:pt x="55" y="135"/>
                      <a:pt x="59" y="159"/>
                      <a:pt x="36" y="167"/>
                    </a:cubicBezTo>
                    <a:cubicBezTo>
                      <a:pt x="16" y="163"/>
                      <a:pt x="7" y="158"/>
                      <a:pt x="0" y="179"/>
                    </a:cubicBezTo>
                    <a:cubicBezTo>
                      <a:pt x="9" y="232"/>
                      <a:pt x="43" y="279"/>
                      <a:pt x="72" y="323"/>
                    </a:cubicBezTo>
                    <a:cubicBezTo>
                      <a:pt x="82" y="371"/>
                      <a:pt x="85" y="392"/>
                      <a:pt x="120" y="427"/>
                    </a:cubicBezTo>
                    <a:cubicBezTo>
                      <a:pt x="127" y="434"/>
                      <a:pt x="136" y="438"/>
                      <a:pt x="144" y="443"/>
                    </a:cubicBezTo>
                    <a:cubicBezTo>
                      <a:pt x="151" y="448"/>
                      <a:pt x="168" y="451"/>
                      <a:pt x="168" y="451"/>
                    </a:cubicBezTo>
                    <a:cubicBezTo>
                      <a:pt x="188" y="444"/>
                      <a:pt x="208" y="438"/>
                      <a:pt x="228" y="431"/>
                    </a:cubicBezTo>
                    <a:cubicBezTo>
                      <a:pt x="236" y="428"/>
                      <a:pt x="252" y="423"/>
                      <a:pt x="252" y="423"/>
                    </a:cubicBezTo>
                    <a:cubicBezTo>
                      <a:pt x="271" y="429"/>
                      <a:pt x="281" y="445"/>
                      <a:pt x="300" y="451"/>
                    </a:cubicBezTo>
                    <a:cubicBezTo>
                      <a:pt x="320" y="471"/>
                      <a:pt x="315" y="500"/>
                      <a:pt x="324" y="527"/>
                    </a:cubicBezTo>
                    <a:cubicBezTo>
                      <a:pt x="328" y="526"/>
                      <a:pt x="333" y="526"/>
                      <a:pt x="336" y="523"/>
                    </a:cubicBezTo>
                    <a:cubicBezTo>
                      <a:pt x="340" y="520"/>
                      <a:pt x="339" y="511"/>
                      <a:pt x="344" y="511"/>
                    </a:cubicBezTo>
                    <a:cubicBezTo>
                      <a:pt x="358" y="511"/>
                      <a:pt x="362" y="541"/>
                      <a:pt x="368" y="547"/>
                    </a:cubicBezTo>
                    <a:cubicBezTo>
                      <a:pt x="378" y="557"/>
                      <a:pt x="392" y="563"/>
                      <a:pt x="404" y="571"/>
                    </a:cubicBezTo>
                    <a:cubicBezTo>
                      <a:pt x="418" y="580"/>
                      <a:pt x="422" y="594"/>
                      <a:pt x="436" y="603"/>
                    </a:cubicBezTo>
                    <a:cubicBezTo>
                      <a:pt x="439" y="607"/>
                      <a:pt x="441" y="612"/>
                      <a:pt x="444" y="615"/>
                    </a:cubicBezTo>
                    <a:cubicBezTo>
                      <a:pt x="447" y="618"/>
                      <a:pt x="453" y="619"/>
                      <a:pt x="456" y="623"/>
                    </a:cubicBezTo>
                    <a:cubicBezTo>
                      <a:pt x="489" y="660"/>
                      <a:pt x="457" y="637"/>
                      <a:pt x="484" y="655"/>
                    </a:cubicBezTo>
                    <a:cubicBezTo>
                      <a:pt x="487" y="647"/>
                      <a:pt x="485" y="626"/>
                      <a:pt x="492" y="631"/>
                    </a:cubicBezTo>
                    <a:cubicBezTo>
                      <a:pt x="509" y="642"/>
                      <a:pt x="522" y="653"/>
                      <a:pt x="540" y="659"/>
                    </a:cubicBezTo>
                    <a:cubicBezTo>
                      <a:pt x="557" y="642"/>
                      <a:pt x="567" y="648"/>
                      <a:pt x="588" y="655"/>
                    </a:cubicBezTo>
                    <a:cubicBezTo>
                      <a:pt x="611" y="621"/>
                      <a:pt x="573" y="560"/>
                      <a:pt x="616" y="531"/>
                    </a:cubicBezTo>
                    <a:cubicBezTo>
                      <a:pt x="632" y="507"/>
                      <a:pt x="629" y="496"/>
                      <a:pt x="632" y="463"/>
                    </a:cubicBezTo>
                    <a:cubicBezTo>
                      <a:pt x="630" y="440"/>
                      <a:pt x="633" y="390"/>
                      <a:pt x="620" y="367"/>
                    </a:cubicBezTo>
                    <a:cubicBezTo>
                      <a:pt x="600" y="332"/>
                      <a:pt x="565" y="300"/>
                      <a:pt x="536" y="271"/>
                    </a:cubicBezTo>
                    <a:cubicBezTo>
                      <a:pt x="532" y="259"/>
                      <a:pt x="532" y="247"/>
                      <a:pt x="528" y="235"/>
                    </a:cubicBezTo>
                    <a:cubicBezTo>
                      <a:pt x="525" y="225"/>
                      <a:pt x="474" y="188"/>
                      <a:pt x="460" y="179"/>
                    </a:cubicBezTo>
                    <a:cubicBezTo>
                      <a:pt x="463" y="171"/>
                      <a:pt x="471" y="164"/>
                      <a:pt x="472" y="155"/>
                    </a:cubicBezTo>
                    <a:cubicBezTo>
                      <a:pt x="474" y="144"/>
                      <a:pt x="461" y="137"/>
                      <a:pt x="456" y="131"/>
                    </a:cubicBezTo>
                    <a:cubicBezTo>
                      <a:pt x="435" y="106"/>
                      <a:pt x="451" y="88"/>
                      <a:pt x="416" y="79"/>
                    </a:cubicBezTo>
                    <a:cubicBezTo>
                      <a:pt x="395" y="48"/>
                      <a:pt x="403" y="64"/>
                      <a:pt x="392" y="31"/>
                    </a:cubicBezTo>
                    <a:cubicBezTo>
                      <a:pt x="391" y="27"/>
                      <a:pt x="388" y="19"/>
                      <a:pt x="388" y="19"/>
                    </a:cubicBezTo>
                    <a:cubicBezTo>
                      <a:pt x="362" y="58"/>
                      <a:pt x="379" y="107"/>
                      <a:pt x="364" y="151"/>
                    </a:cubicBezTo>
                    <a:cubicBezTo>
                      <a:pt x="344" y="144"/>
                      <a:pt x="344" y="120"/>
                      <a:pt x="324" y="115"/>
                    </a:cubicBezTo>
                    <a:cubicBezTo>
                      <a:pt x="314" y="112"/>
                      <a:pt x="303" y="112"/>
                      <a:pt x="292" y="111"/>
                    </a:cubicBezTo>
                    <a:cubicBezTo>
                      <a:pt x="284" y="103"/>
                      <a:pt x="276" y="97"/>
                      <a:pt x="272" y="87"/>
                    </a:cubicBezTo>
                    <a:cubicBezTo>
                      <a:pt x="269" y="79"/>
                      <a:pt x="264" y="63"/>
                      <a:pt x="264" y="63"/>
                    </a:cubicBezTo>
                    <a:cubicBezTo>
                      <a:pt x="268" y="60"/>
                      <a:pt x="273" y="58"/>
                      <a:pt x="276" y="55"/>
                    </a:cubicBezTo>
                    <a:cubicBezTo>
                      <a:pt x="300" y="31"/>
                      <a:pt x="256" y="24"/>
                      <a:pt x="240" y="19"/>
                    </a:cubicBezTo>
                    <a:cubicBezTo>
                      <a:pt x="232" y="16"/>
                      <a:pt x="224" y="14"/>
                      <a:pt x="216" y="11"/>
                    </a:cubicBezTo>
                    <a:cubicBezTo>
                      <a:pt x="212" y="10"/>
                      <a:pt x="200" y="5"/>
                      <a:pt x="204" y="7"/>
                    </a:cubicBezTo>
                    <a:cubicBezTo>
                      <a:pt x="207" y="8"/>
                      <a:pt x="209" y="10"/>
                      <a:pt x="212" y="11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9" name="Freeform 10"/>
              <p:cNvSpPr>
                <a:spLocks/>
              </p:cNvSpPr>
              <p:nvPr/>
            </p:nvSpPr>
            <p:spPr bwMode="gray">
              <a:xfrm>
                <a:off x="4215" y="3006"/>
                <a:ext cx="327" cy="209"/>
              </a:xfrm>
              <a:custGeom>
                <a:avLst/>
                <a:gdLst>
                  <a:gd name="T0" fmla="*/ 29 w 426"/>
                  <a:gd name="T1" fmla="*/ 19 h 280"/>
                  <a:gd name="T2" fmla="*/ 24 w 426"/>
                  <a:gd name="T3" fmla="*/ 11 h 280"/>
                  <a:gd name="T4" fmla="*/ 22 w 426"/>
                  <a:gd name="T5" fmla="*/ 5 h 280"/>
                  <a:gd name="T6" fmla="*/ 18 w 426"/>
                  <a:gd name="T7" fmla="*/ 4 h 280"/>
                  <a:gd name="T8" fmla="*/ 5 w 426"/>
                  <a:gd name="T9" fmla="*/ 5 h 280"/>
                  <a:gd name="T10" fmla="*/ 15 w 426"/>
                  <a:gd name="T11" fmla="*/ 12 h 280"/>
                  <a:gd name="T12" fmla="*/ 16 w 426"/>
                  <a:gd name="T13" fmla="*/ 16 h 280"/>
                  <a:gd name="T14" fmla="*/ 8 w 426"/>
                  <a:gd name="T15" fmla="*/ 21 h 280"/>
                  <a:gd name="T16" fmla="*/ 31 w 426"/>
                  <a:gd name="T17" fmla="*/ 29 h 280"/>
                  <a:gd name="T18" fmla="*/ 43 w 426"/>
                  <a:gd name="T19" fmla="*/ 35 h 280"/>
                  <a:gd name="T20" fmla="*/ 45 w 426"/>
                  <a:gd name="T21" fmla="*/ 39 h 280"/>
                  <a:gd name="T22" fmla="*/ 48 w 426"/>
                  <a:gd name="T23" fmla="*/ 41 h 280"/>
                  <a:gd name="T24" fmla="*/ 52 w 426"/>
                  <a:gd name="T25" fmla="*/ 49 h 280"/>
                  <a:gd name="T26" fmla="*/ 46 w 426"/>
                  <a:gd name="T27" fmla="*/ 60 h 280"/>
                  <a:gd name="T28" fmla="*/ 62 w 426"/>
                  <a:gd name="T29" fmla="*/ 58 h 280"/>
                  <a:gd name="T30" fmla="*/ 67 w 426"/>
                  <a:gd name="T31" fmla="*/ 67 h 280"/>
                  <a:gd name="T32" fmla="*/ 74 w 426"/>
                  <a:gd name="T33" fmla="*/ 69 h 280"/>
                  <a:gd name="T34" fmla="*/ 79 w 426"/>
                  <a:gd name="T35" fmla="*/ 71 h 280"/>
                  <a:gd name="T36" fmla="*/ 88 w 426"/>
                  <a:gd name="T37" fmla="*/ 69 h 280"/>
                  <a:gd name="T38" fmla="*/ 96 w 426"/>
                  <a:gd name="T39" fmla="*/ 60 h 280"/>
                  <a:gd name="T40" fmla="*/ 117 w 426"/>
                  <a:gd name="T41" fmla="*/ 78 h 280"/>
                  <a:gd name="T42" fmla="*/ 126 w 426"/>
                  <a:gd name="T43" fmla="*/ 87 h 280"/>
                  <a:gd name="T44" fmla="*/ 125 w 426"/>
                  <a:gd name="T45" fmla="*/ 69 h 280"/>
                  <a:gd name="T46" fmla="*/ 117 w 426"/>
                  <a:gd name="T47" fmla="*/ 62 h 280"/>
                  <a:gd name="T48" fmla="*/ 130 w 426"/>
                  <a:gd name="T49" fmla="*/ 52 h 280"/>
                  <a:gd name="T50" fmla="*/ 141 w 426"/>
                  <a:gd name="T51" fmla="*/ 49 h 280"/>
                  <a:gd name="T52" fmla="*/ 146 w 426"/>
                  <a:gd name="T53" fmla="*/ 47 h 280"/>
                  <a:gd name="T54" fmla="*/ 147 w 426"/>
                  <a:gd name="T55" fmla="*/ 43 h 280"/>
                  <a:gd name="T56" fmla="*/ 124 w 426"/>
                  <a:gd name="T57" fmla="*/ 46 h 280"/>
                  <a:gd name="T58" fmla="*/ 105 w 426"/>
                  <a:gd name="T59" fmla="*/ 43 h 280"/>
                  <a:gd name="T60" fmla="*/ 104 w 426"/>
                  <a:gd name="T61" fmla="*/ 40 h 280"/>
                  <a:gd name="T62" fmla="*/ 101 w 426"/>
                  <a:gd name="T63" fmla="*/ 37 h 280"/>
                  <a:gd name="T64" fmla="*/ 77 w 426"/>
                  <a:gd name="T65" fmla="*/ 25 h 280"/>
                  <a:gd name="T66" fmla="*/ 55 w 426"/>
                  <a:gd name="T67" fmla="*/ 19 h 280"/>
                  <a:gd name="T68" fmla="*/ 47 w 426"/>
                  <a:gd name="T69" fmla="*/ 16 h 280"/>
                  <a:gd name="T70" fmla="*/ 28 w 426"/>
                  <a:gd name="T71" fmla="*/ 16 h 280"/>
                  <a:gd name="T72" fmla="*/ 24 w 426"/>
                  <a:gd name="T73" fmla="*/ 10 h 280"/>
                  <a:gd name="T74" fmla="*/ 24 w 426"/>
                  <a:gd name="T75" fmla="*/ 0 h 2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26" h="280">
                    <a:moveTo>
                      <a:pt x="84" y="60"/>
                    </a:moveTo>
                    <a:cubicBezTo>
                      <a:pt x="79" y="52"/>
                      <a:pt x="70" y="45"/>
                      <a:pt x="68" y="36"/>
                    </a:cubicBezTo>
                    <a:cubicBezTo>
                      <a:pt x="67" y="29"/>
                      <a:pt x="68" y="22"/>
                      <a:pt x="64" y="16"/>
                    </a:cubicBezTo>
                    <a:cubicBezTo>
                      <a:pt x="62" y="12"/>
                      <a:pt x="56" y="13"/>
                      <a:pt x="52" y="12"/>
                    </a:cubicBezTo>
                    <a:cubicBezTo>
                      <a:pt x="40" y="13"/>
                      <a:pt x="27" y="11"/>
                      <a:pt x="16" y="16"/>
                    </a:cubicBezTo>
                    <a:cubicBezTo>
                      <a:pt x="0" y="24"/>
                      <a:pt x="43" y="40"/>
                      <a:pt x="44" y="40"/>
                    </a:cubicBezTo>
                    <a:cubicBezTo>
                      <a:pt x="45" y="44"/>
                      <a:pt x="50" y="49"/>
                      <a:pt x="48" y="52"/>
                    </a:cubicBezTo>
                    <a:cubicBezTo>
                      <a:pt x="42" y="60"/>
                      <a:pt x="24" y="68"/>
                      <a:pt x="24" y="68"/>
                    </a:cubicBezTo>
                    <a:cubicBezTo>
                      <a:pt x="38" y="88"/>
                      <a:pt x="65" y="89"/>
                      <a:pt x="88" y="92"/>
                    </a:cubicBezTo>
                    <a:cubicBezTo>
                      <a:pt x="101" y="96"/>
                      <a:pt x="124" y="112"/>
                      <a:pt x="124" y="112"/>
                    </a:cubicBezTo>
                    <a:cubicBezTo>
                      <a:pt x="125" y="116"/>
                      <a:pt x="125" y="121"/>
                      <a:pt x="128" y="124"/>
                    </a:cubicBezTo>
                    <a:cubicBezTo>
                      <a:pt x="131" y="128"/>
                      <a:pt x="137" y="128"/>
                      <a:pt x="140" y="132"/>
                    </a:cubicBezTo>
                    <a:cubicBezTo>
                      <a:pt x="144" y="139"/>
                      <a:pt x="148" y="156"/>
                      <a:pt x="148" y="156"/>
                    </a:cubicBezTo>
                    <a:cubicBezTo>
                      <a:pt x="144" y="171"/>
                      <a:pt x="137" y="181"/>
                      <a:pt x="132" y="196"/>
                    </a:cubicBezTo>
                    <a:cubicBezTo>
                      <a:pt x="151" y="209"/>
                      <a:pt x="167" y="207"/>
                      <a:pt x="180" y="188"/>
                    </a:cubicBezTo>
                    <a:cubicBezTo>
                      <a:pt x="182" y="196"/>
                      <a:pt x="184" y="211"/>
                      <a:pt x="192" y="216"/>
                    </a:cubicBezTo>
                    <a:cubicBezTo>
                      <a:pt x="199" y="220"/>
                      <a:pt x="208" y="221"/>
                      <a:pt x="216" y="224"/>
                    </a:cubicBezTo>
                    <a:cubicBezTo>
                      <a:pt x="220" y="225"/>
                      <a:pt x="228" y="228"/>
                      <a:pt x="228" y="228"/>
                    </a:cubicBezTo>
                    <a:cubicBezTo>
                      <a:pt x="236" y="227"/>
                      <a:pt x="245" y="228"/>
                      <a:pt x="252" y="224"/>
                    </a:cubicBezTo>
                    <a:cubicBezTo>
                      <a:pt x="269" y="216"/>
                      <a:pt x="252" y="204"/>
                      <a:pt x="276" y="196"/>
                    </a:cubicBezTo>
                    <a:cubicBezTo>
                      <a:pt x="296" y="209"/>
                      <a:pt x="322" y="231"/>
                      <a:pt x="336" y="252"/>
                    </a:cubicBezTo>
                    <a:cubicBezTo>
                      <a:pt x="354" y="280"/>
                      <a:pt x="343" y="273"/>
                      <a:pt x="364" y="280"/>
                    </a:cubicBezTo>
                    <a:cubicBezTo>
                      <a:pt x="376" y="262"/>
                      <a:pt x="375" y="241"/>
                      <a:pt x="360" y="224"/>
                    </a:cubicBezTo>
                    <a:cubicBezTo>
                      <a:pt x="352" y="216"/>
                      <a:pt x="336" y="200"/>
                      <a:pt x="336" y="200"/>
                    </a:cubicBezTo>
                    <a:cubicBezTo>
                      <a:pt x="323" y="162"/>
                      <a:pt x="322" y="174"/>
                      <a:pt x="372" y="168"/>
                    </a:cubicBezTo>
                    <a:cubicBezTo>
                      <a:pt x="384" y="164"/>
                      <a:pt x="396" y="160"/>
                      <a:pt x="408" y="156"/>
                    </a:cubicBezTo>
                    <a:cubicBezTo>
                      <a:pt x="412" y="155"/>
                      <a:pt x="420" y="152"/>
                      <a:pt x="420" y="152"/>
                    </a:cubicBezTo>
                    <a:cubicBezTo>
                      <a:pt x="421" y="148"/>
                      <a:pt x="426" y="144"/>
                      <a:pt x="424" y="140"/>
                    </a:cubicBezTo>
                    <a:cubicBezTo>
                      <a:pt x="420" y="131"/>
                      <a:pt x="365" y="146"/>
                      <a:pt x="356" y="148"/>
                    </a:cubicBezTo>
                    <a:cubicBezTo>
                      <a:pt x="339" y="146"/>
                      <a:pt x="316" y="152"/>
                      <a:pt x="304" y="140"/>
                    </a:cubicBezTo>
                    <a:cubicBezTo>
                      <a:pt x="301" y="137"/>
                      <a:pt x="302" y="132"/>
                      <a:pt x="300" y="128"/>
                    </a:cubicBezTo>
                    <a:cubicBezTo>
                      <a:pt x="298" y="124"/>
                      <a:pt x="296" y="119"/>
                      <a:pt x="292" y="116"/>
                    </a:cubicBezTo>
                    <a:cubicBezTo>
                      <a:pt x="272" y="98"/>
                      <a:pt x="244" y="91"/>
                      <a:pt x="220" y="80"/>
                    </a:cubicBezTo>
                    <a:cubicBezTo>
                      <a:pt x="201" y="72"/>
                      <a:pt x="180" y="67"/>
                      <a:pt x="160" y="60"/>
                    </a:cubicBezTo>
                    <a:cubicBezTo>
                      <a:pt x="152" y="57"/>
                      <a:pt x="136" y="52"/>
                      <a:pt x="136" y="52"/>
                    </a:cubicBezTo>
                    <a:cubicBezTo>
                      <a:pt x="113" y="55"/>
                      <a:pt x="98" y="64"/>
                      <a:pt x="80" y="52"/>
                    </a:cubicBezTo>
                    <a:cubicBezTo>
                      <a:pt x="70" y="38"/>
                      <a:pt x="74" y="44"/>
                      <a:pt x="68" y="32"/>
                    </a:cubicBezTo>
                    <a:lnTo>
                      <a:pt x="68" y="0"/>
                    </a:lnTo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0" name="Freeform 11"/>
              <p:cNvSpPr>
                <a:spLocks/>
              </p:cNvSpPr>
              <p:nvPr/>
            </p:nvSpPr>
            <p:spPr bwMode="gray">
              <a:xfrm>
                <a:off x="4224" y="3008"/>
                <a:ext cx="319" cy="210"/>
              </a:xfrm>
              <a:custGeom>
                <a:avLst/>
                <a:gdLst>
                  <a:gd name="T0" fmla="*/ 0 w 416"/>
                  <a:gd name="T1" fmla="*/ 1 h 282"/>
                  <a:gd name="T2" fmla="*/ 7 w 416"/>
                  <a:gd name="T3" fmla="*/ 12 h 282"/>
                  <a:gd name="T4" fmla="*/ 9 w 416"/>
                  <a:gd name="T5" fmla="*/ 15 h 282"/>
                  <a:gd name="T6" fmla="*/ 29 w 416"/>
                  <a:gd name="T7" fmla="*/ 27 h 282"/>
                  <a:gd name="T8" fmla="*/ 41 w 416"/>
                  <a:gd name="T9" fmla="*/ 35 h 282"/>
                  <a:gd name="T10" fmla="*/ 45 w 416"/>
                  <a:gd name="T11" fmla="*/ 37 h 282"/>
                  <a:gd name="T12" fmla="*/ 47 w 416"/>
                  <a:gd name="T13" fmla="*/ 52 h 282"/>
                  <a:gd name="T14" fmla="*/ 40 w 416"/>
                  <a:gd name="T15" fmla="*/ 62 h 282"/>
                  <a:gd name="T16" fmla="*/ 47 w 416"/>
                  <a:gd name="T17" fmla="*/ 60 h 282"/>
                  <a:gd name="T18" fmla="*/ 51 w 416"/>
                  <a:gd name="T19" fmla="*/ 58 h 282"/>
                  <a:gd name="T20" fmla="*/ 55 w 416"/>
                  <a:gd name="T21" fmla="*/ 62 h 282"/>
                  <a:gd name="T22" fmla="*/ 64 w 416"/>
                  <a:gd name="T23" fmla="*/ 67 h 282"/>
                  <a:gd name="T24" fmla="*/ 72 w 416"/>
                  <a:gd name="T25" fmla="*/ 72 h 282"/>
                  <a:gd name="T26" fmla="*/ 83 w 416"/>
                  <a:gd name="T27" fmla="*/ 69 h 282"/>
                  <a:gd name="T28" fmla="*/ 86 w 416"/>
                  <a:gd name="T29" fmla="*/ 60 h 282"/>
                  <a:gd name="T30" fmla="*/ 93 w 416"/>
                  <a:gd name="T31" fmla="*/ 62 h 282"/>
                  <a:gd name="T32" fmla="*/ 101 w 416"/>
                  <a:gd name="T33" fmla="*/ 64 h 282"/>
                  <a:gd name="T34" fmla="*/ 117 w 416"/>
                  <a:gd name="T35" fmla="*/ 86 h 282"/>
                  <a:gd name="T36" fmla="*/ 123 w 416"/>
                  <a:gd name="T37" fmla="*/ 85 h 282"/>
                  <a:gd name="T38" fmla="*/ 122 w 416"/>
                  <a:gd name="T39" fmla="*/ 77 h 282"/>
                  <a:gd name="T40" fmla="*/ 110 w 416"/>
                  <a:gd name="T41" fmla="*/ 60 h 282"/>
                  <a:gd name="T42" fmla="*/ 125 w 416"/>
                  <a:gd name="T43" fmla="*/ 53 h 282"/>
                  <a:gd name="T44" fmla="*/ 141 w 416"/>
                  <a:gd name="T45" fmla="*/ 45 h 282"/>
                  <a:gd name="T46" fmla="*/ 142 w 416"/>
                  <a:gd name="T47" fmla="*/ 36 h 282"/>
                  <a:gd name="T48" fmla="*/ 127 w 416"/>
                  <a:gd name="T49" fmla="*/ 42 h 282"/>
                  <a:gd name="T50" fmla="*/ 107 w 416"/>
                  <a:gd name="T51" fmla="*/ 42 h 282"/>
                  <a:gd name="T52" fmla="*/ 91 w 416"/>
                  <a:gd name="T53" fmla="*/ 30 h 282"/>
                  <a:gd name="T54" fmla="*/ 62 w 416"/>
                  <a:gd name="T55" fmla="*/ 19 h 282"/>
                  <a:gd name="T56" fmla="*/ 45 w 416"/>
                  <a:gd name="T57" fmla="*/ 10 h 282"/>
                  <a:gd name="T58" fmla="*/ 31 w 416"/>
                  <a:gd name="T59" fmla="*/ 13 h 282"/>
                  <a:gd name="T60" fmla="*/ 26 w 416"/>
                  <a:gd name="T61" fmla="*/ 17 h 282"/>
                  <a:gd name="T62" fmla="*/ 19 w 416"/>
                  <a:gd name="T63" fmla="*/ 5 h 282"/>
                  <a:gd name="T64" fmla="*/ 0 w 416"/>
                  <a:gd name="T65" fmla="*/ 1 h 2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16" h="282">
                    <a:moveTo>
                      <a:pt x="0" y="1"/>
                    </a:moveTo>
                    <a:cubicBezTo>
                      <a:pt x="7" y="22"/>
                      <a:pt x="2" y="9"/>
                      <a:pt x="20" y="37"/>
                    </a:cubicBezTo>
                    <a:cubicBezTo>
                      <a:pt x="23" y="41"/>
                      <a:pt x="28" y="49"/>
                      <a:pt x="28" y="49"/>
                    </a:cubicBezTo>
                    <a:cubicBezTo>
                      <a:pt x="5" y="84"/>
                      <a:pt x="65" y="78"/>
                      <a:pt x="84" y="89"/>
                    </a:cubicBezTo>
                    <a:cubicBezTo>
                      <a:pt x="97" y="96"/>
                      <a:pt x="108" y="105"/>
                      <a:pt x="120" y="113"/>
                    </a:cubicBezTo>
                    <a:cubicBezTo>
                      <a:pt x="124" y="116"/>
                      <a:pt x="132" y="121"/>
                      <a:pt x="132" y="121"/>
                    </a:cubicBezTo>
                    <a:cubicBezTo>
                      <a:pt x="138" y="138"/>
                      <a:pt x="132" y="151"/>
                      <a:pt x="136" y="169"/>
                    </a:cubicBezTo>
                    <a:cubicBezTo>
                      <a:pt x="107" y="188"/>
                      <a:pt x="110" y="176"/>
                      <a:pt x="116" y="201"/>
                    </a:cubicBezTo>
                    <a:cubicBezTo>
                      <a:pt x="123" y="200"/>
                      <a:pt x="130" y="199"/>
                      <a:pt x="136" y="197"/>
                    </a:cubicBezTo>
                    <a:cubicBezTo>
                      <a:pt x="141" y="195"/>
                      <a:pt x="143" y="188"/>
                      <a:pt x="148" y="189"/>
                    </a:cubicBezTo>
                    <a:cubicBezTo>
                      <a:pt x="154" y="190"/>
                      <a:pt x="156" y="198"/>
                      <a:pt x="160" y="201"/>
                    </a:cubicBezTo>
                    <a:cubicBezTo>
                      <a:pt x="168" y="207"/>
                      <a:pt x="176" y="212"/>
                      <a:pt x="184" y="217"/>
                    </a:cubicBezTo>
                    <a:cubicBezTo>
                      <a:pt x="192" y="222"/>
                      <a:pt x="208" y="233"/>
                      <a:pt x="208" y="233"/>
                    </a:cubicBezTo>
                    <a:cubicBezTo>
                      <a:pt x="216" y="231"/>
                      <a:pt x="234" y="230"/>
                      <a:pt x="240" y="221"/>
                    </a:cubicBezTo>
                    <a:cubicBezTo>
                      <a:pt x="244" y="214"/>
                      <a:pt x="248" y="197"/>
                      <a:pt x="248" y="197"/>
                    </a:cubicBezTo>
                    <a:cubicBezTo>
                      <a:pt x="255" y="198"/>
                      <a:pt x="261" y="199"/>
                      <a:pt x="268" y="201"/>
                    </a:cubicBezTo>
                    <a:cubicBezTo>
                      <a:pt x="276" y="203"/>
                      <a:pt x="292" y="209"/>
                      <a:pt x="292" y="209"/>
                    </a:cubicBezTo>
                    <a:cubicBezTo>
                      <a:pt x="298" y="242"/>
                      <a:pt x="306" y="270"/>
                      <a:pt x="340" y="281"/>
                    </a:cubicBezTo>
                    <a:cubicBezTo>
                      <a:pt x="345" y="280"/>
                      <a:pt x="354" y="282"/>
                      <a:pt x="356" y="277"/>
                    </a:cubicBezTo>
                    <a:cubicBezTo>
                      <a:pt x="359" y="270"/>
                      <a:pt x="355" y="260"/>
                      <a:pt x="352" y="253"/>
                    </a:cubicBezTo>
                    <a:cubicBezTo>
                      <a:pt x="346" y="238"/>
                      <a:pt x="329" y="206"/>
                      <a:pt x="316" y="197"/>
                    </a:cubicBezTo>
                    <a:cubicBezTo>
                      <a:pt x="307" y="170"/>
                      <a:pt x="339" y="175"/>
                      <a:pt x="360" y="173"/>
                    </a:cubicBezTo>
                    <a:cubicBezTo>
                      <a:pt x="383" y="165"/>
                      <a:pt x="391" y="162"/>
                      <a:pt x="408" y="145"/>
                    </a:cubicBezTo>
                    <a:cubicBezTo>
                      <a:pt x="412" y="140"/>
                      <a:pt x="416" y="121"/>
                      <a:pt x="409" y="120"/>
                    </a:cubicBezTo>
                    <a:cubicBezTo>
                      <a:pt x="402" y="119"/>
                      <a:pt x="384" y="135"/>
                      <a:pt x="367" y="138"/>
                    </a:cubicBezTo>
                    <a:cubicBezTo>
                      <a:pt x="350" y="141"/>
                      <a:pt x="325" y="144"/>
                      <a:pt x="308" y="137"/>
                    </a:cubicBezTo>
                    <a:cubicBezTo>
                      <a:pt x="286" y="130"/>
                      <a:pt x="284" y="111"/>
                      <a:pt x="264" y="97"/>
                    </a:cubicBezTo>
                    <a:cubicBezTo>
                      <a:pt x="238" y="80"/>
                      <a:pt x="203" y="76"/>
                      <a:pt x="180" y="61"/>
                    </a:cubicBezTo>
                    <a:cubicBezTo>
                      <a:pt x="163" y="50"/>
                      <a:pt x="150" y="39"/>
                      <a:pt x="132" y="33"/>
                    </a:cubicBezTo>
                    <a:cubicBezTo>
                      <a:pt x="119" y="35"/>
                      <a:pt x="102" y="31"/>
                      <a:pt x="92" y="41"/>
                    </a:cubicBezTo>
                    <a:cubicBezTo>
                      <a:pt x="71" y="62"/>
                      <a:pt x="108" y="46"/>
                      <a:pt x="76" y="57"/>
                    </a:cubicBezTo>
                    <a:cubicBezTo>
                      <a:pt x="52" y="49"/>
                      <a:pt x="67" y="38"/>
                      <a:pt x="56" y="17"/>
                    </a:cubicBezTo>
                    <a:cubicBezTo>
                      <a:pt x="48" y="0"/>
                      <a:pt x="16" y="1"/>
                      <a:pt x="0" y="1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1" name="Freeform 12"/>
              <p:cNvSpPr>
                <a:spLocks/>
              </p:cNvSpPr>
              <p:nvPr/>
            </p:nvSpPr>
            <p:spPr bwMode="gray">
              <a:xfrm>
                <a:off x="4460" y="3775"/>
                <a:ext cx="46" cy="58"/>
              </a:xfrm>
              <a:custGeom>
                <a:avLst/>
                <a:gdLst>
                  <a:gd name="T0" fmla="*/ 12 w 60"/>
                  <a:gd name="T1" fmla="*/ 5 h 78"/>
                  <a:gd name="T2" fmla="*/ 0 w 60"/>
                  <a:gd name="T3" fmla="*/ 5 h 78"/>
                  <a:gd name="T4" fmla="*/ 7 w 60"/>
                  <a:gd name="T5" fmla="*/ 13 h 78"/>
                  <a:gd name="T6" fmla="*/ 9 w 60"/>
                  <a:gd name="T7" fmla="*/ 20 h 78"/>
                  <a:gd name="T8" fmla="*/ 12 w 60"/>
                  <a:gd name="T9" fmla="*/ 24 h 78"/>
                  <a:gd name="T10" fmla="*/ 21 w 60"/>
                  <a:gd name="T11" fmla="*/ 16 h 78"/>
                  <a:gd name="T12" fmla="*/ 12 w 60"/>
                  <a:gd name="T13" fmla="*/ 5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78">
                    <a:moveTo>
                      <a:pt x="32" y="18"/>
                    </a:moveTo>
                    <a:cubicBezTo>
                      <a:pt x="16" y="7"/>
                      <a:pt x="12" y="0"/>
                      <a:pt x="0" y="18"/>
                    </a:cubicBezTo>
                    <a:cubicBezTo>
                      <a:pt x="6" y="27"/>
                      <a:pt x="15" y="33"/>
                      <a:pt x="20" y="42"/>
                    </a:cubicBezTo>
                    <a:cubicBezTo>
                      <a:pt x="24" y="49"/>
                      <a:pt x="25" y="58"/>
                      <a:pt x="28" y="66"/>
                    </a:cubicBezTo>
                    <a:cubicBezTo>
                      <a:pt x="29" y="70"/>
                      <a:pt x="32" y="78"/>
                      <a:pt x="32" y="78"/>
                    </a:cubicBezTo>
                    <a:cubicBezTo>
                      <a:pt x="52" y="73"/>
                      <a:pt x="54" y="69"/>
                      <a:pt x="60" y="50"/>
                    </a:cubicBezTo>
                    <a:cubicBezTo>
                      <a:pt x="54" y="32"/>
                      <a:pt x="50" y="27"/>
                      <a:pt x="32" y="18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2" name="Freeform 13"/>
              <p:cNvSpPr>
                <a:spLocks/>
              </p:cNvSpPr>
              <p:nvPr/>
            </p:nvSpPr>
            <p:spPr bwMode="gray">
              <a:xfrm>
                <a:off x="4599" y="3686"/>
                <a:ext cx="168" cy="84"/>
              </a:xfrm>
              <a:custGeom>
                <a:avLst/>
                <a:gdLst>
                  <a:gd name="T0" fmla="*/ 16 w 219"/>
                  <a:gd name="T1" fmla="*/ 22 h 113"/>
                  <a:gd name="T2" fmla="*/ 14 w 219"/>
                  <a:gd name="T3" fmla="*/ 19 h 113"/>
                  <a:gd name="T4" fmla="*/ 5 w 219"/>
                  <a:gd name="T5" fmla="*/ 21 h 113"/>
                  <a:gd name="T6" fmla="*/ 14 w 219"/>
                  <a:gd name="T7" fmla="*/ 34 h 113"/>
                  <a:gd name="T8" fmla="*/ 42 w 219"/>
                  <a:gd name="T9" fmla="*/ 27 h 113"/>
                  <a:gd name="T10" fmla="*/ 51 w 219"/>
                  <a:gd name="T11" fmla="*/ 22 h 113"/>
                  <a:gd name="T12" fmla="*/ 59 w 219"/>
                  <a:gd name="T13" fmla="*/ 20 h 113"/>
                  <a:gd name="T14" fmla="*/ 76 w 219"/>
                  <a:gd name="T15" fmla="*/ 5 h 113"/>
                  <a:gd name="T16" fmla="*/ 73 w 219"/>
                  <a:gd name="T17" fmla="*/ 0 h 113"/>
                  <a:gd name="T18" fmla="*/ 62 w 219"/>
                  <a:gd name="T19" fmla="*/ 5 h 113"/>
                  <a:gd name="T20" fmla="*/ 37 w 219"/>
                  <a:gd name="T21" fmla="*/ 12 h 113"/>
                  <a:gd name="T22" fmla="*/ 29 w 219"/>
                  <a:gd name="T23" fmla="*/ 14 h 113"/>
                  <a:gd name="T24" fmla="*/ 21 w 219"/>
                  <a:gd name="T25" fmla="*/ 16 h 113"/>
                  <a:gd name="T26" fmla="*/ 16 w 219"/>
                  <a:gd name="T27" fmla="*/ 22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9" h="113">
                    <a:moveTo>
                      <a:pt x="47" y="73"/>
                    </a:moveTo>
                    <a:cubicBezTo>
                      <a:pt x="44" y="69"/>
                      <a:pt x="44" y="62"/>
                      <a:pt x="39" y="61"/>
                    </a:cubicBezTo>
                    <a:cubicBezTo>
                      <a:pt x="31" y="60"/>
                      <a:pt x="15" y="69"/>
                      <a:pt x="15" y="69"/>
                    </a:cubicBezTo>
                    <a:cubicBezTo>
                      <a:pt x="0" y="91"/>
                      <a:pt x="20" y="101"/>
                      <a:pt x="39" y="113"/>
                    </a:cubicBezTo>
                    <a:cubicBezTo>
                      <a:pt x="67" y="107"/>
                      <a:pt x="96" y="98"/>
                      <a:pt x="123" y="89"/>
                    </a:cubicBezTo>
                    <a:cubicBezTo>
                      <a:pt x="132" y="86"/>
                      <a:pt x="139" y="78"/>
                      <a:pt x="147" y="73"/>
                    </a:cubicBezTo>
                    <a:cubicBezTo>
                      <a:pt x="154" y="68"/>
                      <a:pt x="171" y="65"/>
                      <a:pt x="171" y="65"/>
                    </a:cubicBezTo>
                    <a:cubicBezTo>
                      <a:pt x="186" y="50"/>
                      <a:pt x="207" y="36"/>
                      <a:pt x="219" y="19"/>
                    </a:cubicBezTo>
                    <a:cubicBezTo>
                      <a:pt x="215" y="16"/>
                      <a:pt x="215" y="0"/>
                      <a:pt x="210" y="0"/>
                    </a:cubicBezTo>
                    <a:cubicBezTo>
                      <a:pt x="205" y="0"/>
                      <a:pt x="183" y="15"/>
                      <a:pt x="179" y="17"/>
                    </a:cubicBezTo>
                    <a:cubicBezTo>
                      <a:pt x="159" y="26"/>
                      <a:pt x="129" y="37"/>
                      <a:pt x="107" y="41"/>
                    </a:cubicBezTo>
                    <a:cubicBezTo>
                      <a:pt x="99" y="42"/>
                      <a:pt x="91" y="43"/>
                      <a:pt x="83" y="45"/>
                    </a:cubicBezTo>
                    <a:cubicBezTo>
                      <a:pt x="75" y="47"/>
                      <a:pt x="59" y="53"/>
                      <a:pt x="59" y="53"/>
                    </a:cubicBezTo>
                    <a:cubicBezTo>
                      <a:pt x="49" y="67"/>
                      <a:pt x="53" y="61"/>
                      <a:pt x="47" y="73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3" name="Freeform 14"/>
              <p:cNvSpPr>
                <a:spLocks/>
              </p:cNvSpPr>
              <p:nvPr/>
            </p:nvSpPr>
            <p:spPr bwMode="gray">
              <a:xfrm>
                <a:off x="4773" y="3636"/>
                <a:ext cx="107" cy="91"/>
              </a:xfrm>
              <a:custGeom>
                <a:avLst/>
                <a:gdLst>
                  <a:gd name="T0" fmla="*/ 4 w 139"/>
                  <a:gd name="T1" fmla="*/ 19 h 122"/>
                  <a:gd name="T2" fmla="*/ 3 w 139"/>
                  <a:gd name="T3" fmla="*/ 26 h 122"/>
                  <a:gd name="T4" fmla="*/ 0 w 139"/>
                  <a:gd name="T5" fmla="*/ 34 h 122"/>
                  <a:gd name="T6" fmla="*/ 13 w 139"/>
                  <a:gd name="T7" fmla="*/ 36 h 122"/>
                  <a:gd name="T8" fmla="*/ 18 w 139"/>
                  <a:gd name="T9" fmla="*/ 30 h 122"/>
                  <a:gd name="T10" fmla="*/ 43 w 139"/>
                  <a:gd name="T11" fmla="*/ 21 h 122"/>
                  <a:gd name="T12" fmla="*/ 48 w 139"/>
                  <a:gd name="T13" fmla="*/ 14 h 122"/>
                  <a:gd name="T14" fmla="*/ 39 w 139"/>
                  <a:gd name="T15" fmla="*/ 9 h 122"/>
                  <a:gd name="T16" fmla="*/ 35 w 139"/>
                  <a:gd name="T17" fmla="*/ 6 h 122"/>
                  <a:gd name="T18" fmla="*/ 22 w 139"/>
                  <a:gd name="T19" fmla="*/ 4 h 122"/>
                  <a:gd name="T20" fmla="*/ 18 w 139"/>
                  <a:gd name="T21" fmla="*/ 11 h 122"/>
                  <a:gd name="T22" fmla="*/ 4 w 139"/>
                  <a:gd name="T23" fmla="*/ 19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9" h="122">
                    <a:moveTo>
                      <a:pt x="12" y="60"/>
                    </a:moveTo>
                    <a:cubicBezTo>
                      <a:pt x="11" y="68"/>
                      <a:pt x="10" y="76"/>
                      <a:pt x="8" y="84"/>
                    </a:cubicBezTo>
                    <a:cubicBezTo>
                      <a:pt x="6" y="92"/>
                      <a:pt x="0" y="108"/>
                      <a:pt x="0" y="108"/>
                    </a:cubicBezTo>
                    <a:cubicBezTo>
                      <a:pt x="14" y="118"/>
                      <a:pt x="19" y="122"/>
                      <a:pt x="36" y="116"/>
                    </a:cubicBezTo>
                    <a:cubicBezTo>
                      <a:pt x="46" y="86"/>
                      <a:pt x="31" y="122"/>
                      <a:pt x="52" y="96"/>
                    </a:cubicBezTo>
                    <a:cubicBezTo>
                      <a:pt x="83" y="57"/>
                      <a:pt x="30" y="74"/>
                      <a:pt x="124" y="68"/>
                    </a:cubicBezTo>
                    <a:cubicBezTo>
                      <a:pt x="125" y="67"/>
                      <a:pt x="139" y="48"/>
                      <a:pt x="136" y="44"/>
                    </a:cubicBezTo>
                    <a:cubicBezTo>
                      <a:pt x="130" y="36"/>
                      <a:pt x="120" y="33"/>
                      <a:pt x="112" y="28"/>
                    </a:cubicBezTo>
                    <a:cubicBezTo>
                      <a:pt x="108" y="25"/>
                      <a:pt x="100" y="20"/>
                      <a:pt x="100" y="20"/>
                    </a:cubicBezTo>
                    <a:cubicBezTo>
                      <a:pt x="89" y="4"/>
                      <a:pt x="92" y="0"/>
                      <a:pt x="64" y="12"/>
                    </a:cubicBezTo>
                    <a:cubicBezTo>
                      <a:pt x="57" y="15"/>
                      <a:pt x="55" y="30"/>
                      <a:pt x="52" y="36"/>
                    </a:cubicBezTo>
                    <a:cubicBezTo>
                      <a:pt x="46" y="49"/>
                      <a:pt x="26" y="60"/>
                      <a:pt x="12" y="6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4" name="Freeform 15"/>
              <p:cNvSpPr>
                <a:spLocks/>
              </p:cNvSpPr>
              <p:nvPr/>
            </p:nvSpPr>
            <p:spPr bwMode="gray">
              <a:xfrm>
                <a:off x="4830" y="3595"/>
                <a:ext cx="38" cy="26"/>
              </a:xfrm>
              <a:custGeom>
                <a:avLst/>
                <a:gdLst>
                  <a:gd name="T0" fmla="*/ 10 w 49"/>
                  <a:gd name="T1" fmla="*/ 0 h 35"/>
                  <a:gd name="T2" fmla="*/ 3 w 49"/>
                  <a:gd name="T3" fmla="*/ 3 h 35"/>
                  <a:gd name="T4" fmla="*/ 9 w 49"/>
                  <a:gd name="T5" fmla="*/ 10 h 35"/>
                  <a:gd name="T6" fmla="*/ 14 w 49"/>
                  <a:gd name="T7" fmla="*/ 7 h 35"/>
                  <a:gd name="T8" fmla="*/ 10 w 4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35">
                    <a:moveTo>
                      <a:pt x="29" y="0"/>
                    </a:moveTo>
                    <a:cubicBezTo>
                      <a:pt x="25" y="12"/>
                      <a:pt x="19" y="7"/>
                      <a:pt x="8" y="11"/>
                    </a:cubicBezTo>
                    <a:cubicBezTo>
                      <a:pt x="0" y="23"/>
                      <a:pt x="14" y="34"/>
                      <a:pt x="24" y="35"/>
                    </a:cubicBezTo>
                    <a:cubicBezTo>
                      <a:pt x="30" y="34"/>
                      <a:pt x="33" y="28"/>
                      <a:pt x="39" y="26"/>
                    </a:cubicBezTo>
                    <a:cubicBezTo>
                      <a:pt x="49" y="22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5" name="Freeform 16"/>
              <p:cNvSpPr>
                <a:spLocks/>
              </p:cNvSpPr>
              <p:nvPr/>
            </p:nvSpPr>
            <p:spPr bwMode="gray">
              <a:xfrm>
                <a:off x="3097" y="3118"/>
                <a:ext cx="126" cy="200"/>
              </a:xfrm>
              <a:custGeom>
                <a:avLst/>
                <a:gdLst>
                  <a:gd name="T0" fmla="*/ 45 w 164"/>
                  <a:gd name="T1" fmla="*/ 0 h 268"/>
                  <a:gd name="T2" fmla="*/ 36 w 164"/>
                  <a:gd name="T3" fmla="*/ 9 h 268"/>
                  <a:gd name="T4" fmla="*/ 31 w 164"/>
                  <a:gd name="T5" fmla="*/ 20 h 268"/>
                  <a:gd name="T6" fmla="*/ 13 w 164"/>
                  <a:gd name="T7" fmla="*/ 26 h 268"/>
                  <a:gd name="T8" fmla="*/ 10 w 164"/>
                  <a:gd name="T9" fmla="*/ 30 h 268"/>
                  <a:gd name="T10" fmla="*/ 5 w 164"/>
                  <a:gd name="T11" fmla="*/ 31 h 268"/>
                  <a:gd name="T12" fmla="*/ 7 w 164"/>
                  <a:gd name="T13" fmla="*/ 41 h 268"/>
                  <a:gd name="T14" fmla="*/ 10 w 164"/>
                  <a:gd name="T15" fmla="*/ 49 h 268"/>
                  <a:gd name="T16" fmla="*/ 0 w 164"/>
                  <a:gd name="T17" fmla="*/ 62 h 268"/>
                  <a:gd name="T18" fmla="*/ 10 w 164"/>
                  <a:gd name="T19" fmla="*/ 81 h 268"/>
                  <a:gd name="T20" fmla="*/ 18 w 164"/>
                  <a:gd name="T21" fmla="*/ 83 h 268"/>
                  <a:gd name="T22" fmla="*/ 31 w 164"/>
                  <a:gd name="T23" fmla="*/ 67 h 268"/>
                  <a:gd name="T24" fmla="*/ 36 w 164"/>
                  <a:gd name="T25" fmla="*/ 60 h 268"/>
                  <a:gd name="T26" fmla="*/ 45 w 164"/>
                  <a:gd name="T27" fmla="*/ 37 h 268"/>
                  <a:gd name="T28" fmla="*/ 49 w 164"/>
                  <a:gd name="T29" fmla="*/ 24 h 268"/>
                  <a:gd name="T30" fmla="*/ 58 w 164"/>
                  <a:gd name="T31" fmla="*/ 22 h 268"/>
                  <a:gd name="T32" fmla="*/ 45 w 164"/>
                  <a:gd name="T33" fmla="*/ 0 h 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4" h="268">
                    <a:moveTo>
                      <a:pt x="128" y="0"/>
                    </a:moveTo>
                    <a:cubicBezTo>
                      <a:pt x="123" y="16"/>
                      <a:pt x="120" y="23"/>
                      <a:pt x="104" y="28"/>
                    </a:cubicBezTo>
                    <a:cubicBezTo>
                      <a:pt x="102" y="35"/>
                      <a:pt x="97" y="57"/>
                      <a:pt x="88" y="64"/>
                    </a:cubicBezTo>
                    <a:cubicBezTo>
                      <a:pt x="75" y="75"/>
                      <a:pt x="51" y="74"/>
                      <a:pt x="36" y="84"/>
                    </a:cubicBezTo>
                    <a:cubicBezTo>
                      <a:pt x="33" y="88"/>
                      <a:pt x="32" y="93"/>
                      <a:pt x="28" y="96"/>
                    </a:cubicBezTo>
                    <a:cubicBezTo>
                      <a:pt x="25" y="99"/>
                      <a:pt x="17" y="96"/>
                      <a:pt x="16" y="100"/>
                    </a:cubicBezTo>
                    <a:cubicBezTo>
                      <a:pt x="14" y="110"/>
                      <a:pt x="18" y="121"/>
                      <a:pt x="20" y="132"/>
                    </a:cubicBezTo>
                    <a:cubicBezTo>
                      <a:pt x="22" y="140"/>
                      <a:pt x="28" y="156"/>
                      <a:pt x="28" y="156"/>
                    </a:cubicBezTo>
                    <a:cubicBezTo>
                      <a:pt x="13" y="166"/>
                      <a:pt x="6" y="183"/>
                      <a:pt x="0" y="200"/>
                    </a:cubicBezTo>
                    <a:cubicBezTo>
                      <a:pt x="3" y="210"/>
                      <a:pt x="19" y="254"/>
                      <a:pt x="28" y="260"/>
                    </a:cubicBezTo>
                    <a:cubicBezTo>
                      <a:pt x="35" y="264"/>
                      <a:pt x="52" y="268"/>
                      <a:pt x="52" y="268"/>
                    </a:cubicBezTo>
                    <a:cubicBezTo>
                      <a:pt x="85" y="261"/>
                      <a:pt x="79" y="244"/>
                      <a:pt x="88" y="216"/>
                    </a:cubicBezTo>
                    <a:cubicBezTo>
                      <a:pt x="91" y="207"/>
                      <a:pt x="99" y="200"/>
                      <a:pt x="104" y="192"/>
                    </a:cubicBezTo>
                    <a:cubicBezTo>
                      <a:pt x="116" y="174"/>
                      <a:pt x="121" y="136"/>
                      <a:pt x="128" y="116"/>
                    </a:cubicBezTo>
                    <a:cubicBezTo>
                      <a:pt x="131" y="108"/>
                      <a:pt x="134" y="79"/>
                      <a:pt x="140" y="76"/>
                    </a:cubicBezTo>
                    <a:cubicBezTo>
                      <a:pt x="147" y="72"/>
                      <a:pt x="156" y="73"/>
                      <a:pt x="164" y="72"/>
                    </a:cubicBezTo>
                    <a:cubicBezTo>
                      <a:pt x="158" y="19"/>
                      <a:pt x="161" y="33"/>
                      <a:pt x="12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6" name="Freeform 17"/>
              <p:cNvSpPr>
                <a:spLocks/>
              </p:cNvSpPr>
              <p:nvPr/>
            </p:nvSpPr>
            <p:spPr bwMode="gray">
              <a:xfrm>
                <a:off x="3642" y="2807"/>
                <a:ext cx="50" cy="61"/>
              </a:xfrm>
              <a:custGeom>
                <a:avLst/>
                <a:gdLst>
                  <a:gd name="T0" fmla="*/ 10 w 66"/>
                  <a:gd name="T1" fmla="*/ 0 h 81"/>
                  <a:gd name="T2" fmla="*/ 8 w 66"/>
                  <a:gd name="T3" fmla="*/ 20 h 81"/>
                  <a:gd name="T4" fmla="*/ 10 w 66"/>
                  <a:gd name="T5" fmla="*/ 24 h 81"/>
                  <a:gd name="T6" fmla="*/ 13 w 66"/>
                  <a:gd name="T7" fmla="*/ 26 h 81"/>
                  <a:gd name="T8" fmla="*/ 19 w 66"/>
                  <a:gd name="T9" fmla="*/ 24 h 81"/>
                  <a:gd name="T10" fmla="*/ 10 w 66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6" h="81">
                    <a:moveTo>
                      <a:pt x="29" y="0"/>
                    </a:moveTo>
                    <a:cubicBezTo>
                      <a:pt x="0" y="10"/>
                      <a:pt x="20" y="38"/>
                      <a:pt x="25" y="60"/>
                    </a:cubicBezTo>
                    <a:cubicBezTo>
                      <a:pt x="26" y="65"/>
                      <a:pt x="26" y="72"/>
                      <a:pt x="29" y="76"/>
                    </a:cubicBezTo>
                    <a:cubicBezTo>
                      <a:pt x="32" y="79"/>
                      <a:pt x="37" y="79"/>
                      <a:pt x="41" y="80"/>
                    </a:cubicBezTo>
                    <a:cubicBezTo>
                      <a:pt x="46" y="79"/>
                      <a:pt x="55" y="81"/>
                      <a:pt x="57" y="76"/>
                    </a:cubicBezTo>
                    <a:cubicBezTo>
                      <a:pt x="66" y="53"/>
                      <a:pt x="45" y="16"/>
                      <a:pt x="2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7" name="Freeform 18"/>
              <p:cNvSpPr>
                <a:spLocks/>
              </p:cNvSpPr>
              <p:nvPr/>
            </p:nvSpPr>
            <p:spPr bwMode="gray">
              <a:xfrm>
                <a:off x="3950" y="2866"/>
                <a:ext cx="114" cy="182"/>
              </a:xfrm>
              <a:custGeom>
                <a:avLst/>
                <a:gdLst>
                  <a:gd name="T0" fmla="*/ 34 w 148"/>
                  <a:gd name="T1" fmla="*/ 0 h 244"/>
                  <a:gd name="T2" fmla="*/ 21 w 148"/>
                  <a:gd name="T3" fmla="*/ 26 h 244"/>
                  <a:gd name="T4" fmla="*/ 13 w 148"/>
                  <a:gd name="T5" fmla="*/ 28 h 244"/>
                  <a:gd name="T6" fmla="*/ 4 w 148"/>
                  <a:gd name="T7" fmla="*/ 34 h 244"/>
                  <a:gd name="T8" fmla="*/ 14 w 148"/>
                  <a:gd name="T9" fmla="*/ 58 h 244"/>
                  <a:gd name="T10" fmla="*/ 18 w 148"/>
                  <a:gd name="T11" fmla="*/ 69 h 244"/>
                  <a:gd name="T12" fmla="*/ 21 w 148"/>
                  <a:gd name="T13" fmla="*/ 73 h 244"/>
                  <a:gd name="T14" fmla="*/ 30 w 148"/>
                  <a:gd name="T15" fmla="*/ 75 h 244"/>
                  <a:gd name="T16" fmla="*/ 34 w 148"/>
                  <a:gd name="T17" fmla="*/ 60 h 244"/>
                  <a:gd name="T18" fmla="*/ 44 w 148"/>
                  <a:gd name="T19" fmla="*/ 51 h 244"/>
                  <a:gd name="T20" fmla="*/ 39 w 148"/>
                  <a:gd name="T21" fmla="*/ 21 h 244"/>
                  <a:gd name="T22" fmla="*/ 49 w 148"/>
                  <a:gd name="T23" fmla="*/ 15 h 244"/>
                  <a:gd name="T24" fmla="*/ 39 w 148"/>
                  <a:gd name="T25" fmla="*/ 6 h 244"/>
                  <a:gd name="T26" fmla="*/ 34 w 148"/>
                  <a:gd name="T27" fmla="*/ 0 h 2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244">
                    <a:moveTo>
                      <a:pt x="96" y="0"/>
                    </a:moveTo>
                    <a:cubicBezTo>
                      <a:pt x="86" y="29"/>
                      <a:pt x="70" y="55"/>
                      <a:pt x="60" y="84"/>
                    </a:cubicBezTo>
                    <a:cubicBezTo>
                      <a:pt x="57" y="92"/>
                      <a:pt x="43" y="87"/>
                      <a:pt x="36" y="92"/>
                    </a:cubicBezTo>
                    <a:cubicBezTo>
                      <a:pt x="28" y="97"/>
                      <a:pt x="12" y="108"/>
                      <a:pt x="12" y="108"/>
                    </a:cubicBezTo>
                    <a:cubicBezTo>
                      <a:pt x="0" y="144"/>
                      <a:pt x="30" y="158"/>
                      <a:pt x="40" y="188"/>
                    </a:cubicBezTo>
                    <a:cubicBezTo>
                      <a:pt x="44" y="200"/>
                      <a:pt x="45" y="213"/>
                      <a:pt x="52" y="224"/>
                    </a:cubicBezTo>
                    <a:cubicBezTo>
                      <a:pt x="55" y="228"/>
                      <a:pt x="56" y="233"/>
                      <a:pt x="60" y="236"/>
                    </a:cubicBezTo>
                    <a:cubicBezTo>
                      <a:pt x="67" y="240"/>
                      <a:pt x="84" y="244"/>
                      <a:pt x="84" y="244"/>
                    </a:cubicBezTo>
                    <a:cubicBezTo>
                      <a:pt x="111" y="235"/>
                      <a:pt x="103" y="218"/>
                      <a:pt x="96" y="196"/>
                    </a:cubicBezTo>
                    <a:cubicBezTo>
                      <a:pt x="100" y="183"/>
                      <a:pt x="124" y="168"/>
                      <a:pt x="124" y="168"/>
                    </a:cubicBezTo>
                    <a:cubicBezTo>
                      <a:pt x="148" y="132"/>
                      <a:pt x="123" y="101"/>
                      <a:pt x="112" y="68"/>
                    </a:cubicBezTo>
                    <a:cubicBezTo>
                      <a:pt x="140" y="59"/>
                      <a:pt x="133" y="68"/>
                      <a:pt x="140" y="48"/>
                    </a:cubicBezTo>
                    <a:cubicBezTo>
                      <a:pt x="136" y="35"/>
                      <a:pt x="112" y="20"/>
                      <a:pt x="112" y="20"/>
                    </a:cubicBezTo>
                    <a:cubicBezTo>
                      <a:pt x="102" y="5"/>
                      <a:pt x="107" y="11"/>
                      <a:pt x="9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8" name="Freeform 19"/>
              <p:cNvSpPr>
                <a:spLocks/>
              </p:cNvSpPr>
              <p:nvPr/>
            </p:nvSpPr>
            <p:spPr bwMode="gray">
              <a:xfrm>
                <a:off x="3854" y="2809"/>
                <a:ext cx="74" cy="136"/>
              </a:xfrm>
              <a:custGeom>
                <a:avLst/>
                <a:gdLst>
                  <a:gd name="T0" fmla="*/ 17 w 96"/>
                  <a:gd name="T1" fmla="*/ 1 h 183"/>
                  <a:gd name="T2" fmla="*/ 18 w 96"/>
                  <a:gd name="T3" fmla="*/ 10 h 183"/>
                  <a:gd name="T4" fmla="*/ 21 w 96"/>
                  <a:gd name="T5" fmla="*/ 19 h 183"/>
                  <a:gd name="T6" fmla="*/ 22 w 96"/>
                  <a:gd name="T7" fmla="*/ 28 h 183"/>
                  <a:gd name="T8" fmla="*/ 24 w 96"/>
                  <a:gd name="T9" fmla="*/ 32 h 183"/>
                  <a:gd name="T10" fmla="*/ 25 w 96"/>
                  <a:gd name="T11" fmla="*/ 39 h 183"/>
                  <a:gd name="T12" fmla="*/ 20 w 96"/>
                  <a:gd name="T13" fmla="*/ 28 h 183"/>
                  <a:gd name="T14" fmla="*/ 12 w 96"/>
                  <a:gd name="T15" fmla="*/ 24 h 183"/>
                  <a:gd name="T16" fmla="*/ 2 w 96"/>
                  <a:gd name="T17" fmla="*/ 25 h 183"/>
                  <a:gd name="T18" fmla="*/ 3 w 96"/>
                  <a:gd name="T19" fmla="*/ 31 h 183"/>
                  <a:gd name="T20" fmla="*/ 15 w 96"/>
                  <a:gd name="T21" fmla="*/ 35 h 183"/>
                  <a:gd name="T22" fmla="*/ 20 w 96"/>
                  <a:gd name="T23" fmla="*/ 41 h 183"/>
                  <a:gd name="T24" fmla="*/ 25 w 96"/>
                  <a:gd name="T25" fmla="*/ 41 h 183"/>
                  <a:gd name="T26" fmla="*/ 27 w 96"/>
                  <a:gd name="T27" fmla="*/ 45 h 183"/>
                  <a:gd name="T28" fmla="*/ 34 w 96"/>
                  <a:gd name="T29" fmla="*/ 55 h 183"/>
                  <a:gd name="T30" fmla="*/ 29 w 96"/>
                  <a:gd name="T31" fmla="*/ 39 h 183"/>
                  <a:gd name="T32" fmla="*/ 29 w 96"/>
                  <a:gd name="T33" fmla="*/ 28 h 183"/>
                  <a:gd name="T34" fmla="*/ 25 w 96"/>
                  <a:gd name="T35" fmla="*/ 19 h 183"/>
                  <a:gd name="T36" fmla="*/ 22 w 96"/>
                  <a:gd name="T37" fmla="*/ 12 h 183"/>
                  <a:gd name="T38" fmla="*/ 20 w 96"/>
                  <a:gd name="T39" fmla="*/ 6 h 183"/>
                  <a:gd name="T40" fmla="*/ 17 w 96"/>
                  <a:gd name="T41" fmla="*/ 1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6" h="183">
                    <a:moveTo>
                      <a:pt x="48" y="2"/>
                    </a:moveTo>
                    <a:cubicBezTo>
                      <a:pt x="47" y="4"/>
                      <a:pt x="49" y="25"/>
                      <a:pt x="51" y="35"/>
                    </a:cubicBezTo>
                    <a:cubicBezTo>
                      <a:pt x="53" y="45"/>
                      <a:pt x="58" y="53"/>
                      <a:pt x="60" y="62"/>
                    </a:cubicBezTo>
                    <a:cubicBezTo>
                      <a:pt x="62" y="71"/>
                      <a:pt x="61" y="85"/>
                      <a:pt x="62" y="92"/>
                    </a:cubicBezTo>
                    <a:cubicBezTo>
                      <a:pt x="63" y="99"/>
                      <a:pt x="67" y="99"/>
                      <a:pt x="68" y="105"/>
                    </a:cubicBezTo>
                    <a:cubicBezTo>
                      <a:pt x="69" y="111"/>
                      <a:pt x="73" y="128"/>
                      <a:pt x="71" y="126"/>
                    </a:cubicBezTo>
                    <a:cubicBezTo>
                      <a:pt x="69" y="124"/>
                      <a:pt x="63" y="101"/>
                      <a:pt x="57" y="93"/>
                    </a:cubicBezTo>
                    <a:cubicBezTo>
                      <a:pt x="51" y="85"/>
                      <a:pt x="44" y="80"/>
                      <a:pt x="35" y="78"/>
                    </a:cubicBezTo>
                    <a:cubicBezTo>
                      <a:pt x="26" y="76"/>
                      <a:pt x="10" y="79"/>
                      <a:pt x="5" y="83"/>
                    </a:cubicBezTo>
                    <a:cubicBezTo>
                      <a:pt x="0" y="87"/>
                      <a:pt x="2" y="97"/>
                      <a:pt x="8" y="102"/>
                    </a:cubicBezTo>
                    <a:cubicBezTo>
                      <a:pt x="14" y="107"/>
                      <a:pt x="33" y="109"/>
                      <a:pt x="41" y="114"/>
                    </a:cubicBezTo>
                    <a:cubicBezTo>
                      <a:pt x="49" y="119"/>
                      <a:pt x="52" y="132"/>
                      <a:pt x="57" y="135"/>
                    </a:cubicBezTo>
                    <a:cubicBezTo>
                      <a:pt x="62" y="138"/>
                      <a:pt x="68" y="133"/>
                      <a:pt x="71" y="135"/>
                    </a:cubicBezTo>
                    <a:cubicBezTo>
                      <a:pt x="74" y="137"/>
                      <a:pt x="74" y="143"/>
                      <a:pt x="78" y="150"/>
                    </a:cubicBezTo>
                    <a:cubicBezTo>
                      <a:pt x="82" y="157"/>
                      <a:pt x="96" y="183"/>
                      <a:pt x="96" y="179"/>
                    </a:cubicBezTo>
                    <a:cubicBezTo>
                      <a:pt x="96" y="175"/>
                      <a:pt x="84" y="140"/>
                      <a:pt x="81" y="126"/>
                    </a:cubicBezTo>
                    <a:cubicBezTo>
                      <a:pt x="78" y="112"/>
                      <a:pt x="82" y="104"/>
                      <a:pt x="80" y="93"/>
                    </a:cubicBezTo>
                    <a:cubicBezTo>
                      <a:pt x="78" y="82"/>
                      <a:pt x="74" y="72"/>
                      <a:pt x="71" y="63"/>
                    </a:cubicBezTo>
                    <a:cubicBezTo>
                      <a:pt x="68" y="54"/>
                      <a:pt x="65" y="48"/>
                      <a:pt x="63" y="41"/>
                    </a:cubicBezTo>
                    <a:cubicBezTo>
                      <a:pt x="61" y="34"/>
                      <a:pt x="59" y="26"/>
                      <a:pt x="57" y="20"/>
                    </a:cubicBezTo>
                    <a:cubicBezTo>
                      <a:pt x="55" y="14"/>
                      <a:pt x="49" y="0"/>
                      <a:pt x="48" y="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9" name="Freeform 20"/>
              <p:cNvSpPr>
                <a:spLocks/>
              </p:cNvSpPr>
              <p:nvPr/>
            </p:nvSpPr>
            <p:spPr bwMode="gray">
              <a:xfrm>
                <a:off x="3904" y="2918"/>
                <a:ext cx="41" cy="131"/>
              </a:xfrm>
              <a:custGeom>
                <a:avLst/>
                <a:gdLst>
                  <a:gd name="T0" fmla="*/ 2 w 54"/>
                  <a:gd name="T1" fmla="*/ 0 h 175"/>
                  <a:gd name="T2" fmla="*/ 0 w 54"/>
                  <a:gd name="T3" fmla="*/ 7 h 175"/>
                  <a:gd name="T4" fmla="*/ 3 w 54"/>
                  <a:gd name="T5" fmla="*/ 16 h 175"/>
                  <a:gd name="T6" fmla="*/ 6 w 54"/>
                  <a:gd name="T7" fmla="*/ 29 h 175"/>
                  <a:gd name="T8" fmla="*/ 11 w 54"/>
                  <a:gd name="T9" fmla="*/ 41 h 175"/>
                  <a:gd name="T10" fmla="*/ 18 w 54"/>
                  <a:gd name="T11" fmla="*/ 55 h 175"/>
                  <a:gd name="T12" fmla="*/ 13 w 54"/>
                  <a:gd name="T13" fmla="*/ 36 h 175"/>
                  <a:gd name="T14" fmla="*/ 11 w 54"/>
                  <a:gd name="T15" fmla="*/ 29 h 175"/>
                  <a:gd name="T16" fmla="*/ 9 w 54"/>
                  <a:gd name="T17" fmla="*/ 19 h 175"/>
                  <a:gd name="T18" fmla="*/ 8 w 54"/>
                  <a:gd name="T19" fmla="*/ 14 h 175"/>
                  <a:gd name="T20" fmla="*/ 5 w 54"/>
                  <a:gd name="T21" fmla="*/ 12 h 175"/>
                  <a:gd name="T22" fmla="*/ 2 w 54"/>
                  <a:gd name="T23" fmla="*/ 0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" h="175">
                    <a:moveTo>
                      <a:pt x="6" y="0"/>
                    </a:moveTo>
                    <a:lnTo>
                      <a:pt x="0" y="25"/>
                    </a:lnTo>
                    <a:cubicBezTo>
                      <a:pt x="3" y="48"/>
                      <a:pt x="3" y="40"/>
                      <a:pt x="9" y="54"/>
                    </a:cubicBezTo>
                    <a:cubicBezTo>
                      <a:pt x="10" y="66"/>
                      <a:pt x="12" y="83"/>
                      <a:pt x="18" y="94"/>
                    </a:cubicBezTo>
                    <a:cubicBezTo>
                      <a:pt x="21" y="109"/>
                      <a:pt x="25" y="117"/>
                      <a:pt x="34" y="129"/>
                    </a:cubicBezTo>
                    <a:cubicBezTo>
                      <a:pt x="35" y="143"/>
                      <a:pt x="35" y="171"/>
                      <a:pt x="54" y="175"/>
                    </a:cubicBezTo>
                    <a:cubicBezTo>
                      <a:pt x="52" y="133"/>
                      <a:pt x="53" y="141"/>
                      <a:pt x="40" y="115"/>
                    </a:cubicBezTo>
                    <a:cubicBezTo>
                      <a:pt x="39" y="108"/>
                      <a:pt x="37" y="100"/>
                      <a:pt x="34" y="93"/>
                    </a:cubicBezTo>
                    <a:cubicBezTo>
                      <a:pt x="33" y="82"/>
                      <a:pt x="30" y="72"/>
                      <a:pt x="28" y="61"/>
                    </a:cubicBezTo>
                    <a:cubicBezTo>
                      <a:pt x="28" y="58"/>
                      <a:pt x="28" y="50"/>
                      <a:pt x="25" y="46"/>
                    </a:cubicBezTo>
                    <a:cubicBezTo>
                      <a:pt x="22" y="43"/>
                      <a:pt x="16" y="37"/>
                      <a:pt x="16" y="37"/>
                    </a:cubicBezTo>
                    <a:cubicBezTo>
                      <a:pt x="14" y="25"/>
                      <a:pt x="13" y="9"/>
                      <a:pt x="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0" name="Freeform 21"/>
              <p:cNvSpPr>
                <a:spLocks/>
              </p:cNvSpPr>
              <p:nvPr/>
            </p:nvSpPr>
            <p:spPr bwMode="gray">
              <a:xfrm>
                <a:off x="3950" y="3055"/>
                <a:ext cx="67" cy="54"/>
              </a:xfrm>
              <a:custGeom>
                <a:avLst/>
                <a:gdLst>
                  <a:gd name="T0" fmla="*/ 2 w 86"/>
                  <a:gd name="T1" fmla="*/ 0 h 73"/>
                  <a:gd name="T2" fmla="*/ 3 w 86"/>
                  <a:gd name="T3" fmla="*/ 10 h 73"/>
                  <a:gd name="T4" fmla="*/ 9 w 86"/>
                  <a:gd name="T5" fmla="*/ 13 h 73"/>
                  <a:gd name="T6" fmla="*/ 18 w 86"/>
                  <a:gd name="T7" fmla="*/ 15 h 73"/>
                  <a:gd name="T8" fmla="*/ 23 w 86"/>
                  <a:gd name="T9" fmla="*/ 17 h 73"/>
                  <a:gd name="T10" fmla="*/ 27 w 86"/>
                  <a:gd name="T11" fmla="*/ 20 h 73"/>
                  <a:gd name="T12" fmla="*/ 32 w 86"/>
                  <a:gd name="T13" fmla="*/ 21 h 73"/>
                  <a:gd name="T14" fmla="*/ 26 w 86"/>
                  <a:gd name="T15" fmla="*/ 12 h 73"/>
                  <a:gd name="T16" fmla="*/ 23 w 86"/>
                  <a:gd name="T17" fmla="*/ 7 h 73"/>
                  <a:gd name="T18" fmla="*/ 13 w 86"/>
                  <a:gd name="T19" fmla="*/ 7 h 73"/>
                  <a:gd name="T20" fmla="*/ 9 w 86"/>
                  <a:gd name="T21" fmla="*/ 5 h 73"/>
                  <a:gd name="T22" fmla="*/ 2 w 86"/>
                  <a:gd name="T23" fmla="*/ 0 h 73"/>
                  <a:gd name="T24" fmla="*/ 2 w 86"/>
                  <a:gd name="T25" fmla="*/ 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73">
                    <a:moveTo>
                      <a:pt x="2" y="0"/>
                    </a:moveTo>
                    <a:cubicBezTo>
                      <a:pt x="3" y="17"/>
                      <a:pt x="0" y="23"/>
                      <a:pt x="8" y="34"/>
                    </a:cubicBezTo>
                    <a:cubicBezTo>
                      <a:pt x="10" y="43"/>
                      <a:pt x="14" y="42"/>
                      <a:pt x="23" y="43"/>
                    </a:cubicBezTo>
                    <a:cubicBezTo>
                      <a:pt x="30" y="47"/>
                      <a:pt x="40" y="48"/>
                      <a:pt x="48" y="49"/>
                    </a:cubicBezTo>
                    <a:cubicBezTo>
                      <a:pt x="53" y="51"/>
                      <a:pt x="57" y="54"/>
                      <a:pt x="62" y="57"/>
                    </a:cubicBezTo>
                    <a:cubicBezTo>
                      <a:pt x="66" y="62"/>
                      <a:pt x="68" y="64"/>
                      <a:pt x="74" y="66"/>
                    </a:cubicBezTo>
                    <a:cubicBezTo>
                      <a:pt x="78" y="72"/>
                      <a:pt x="79" y="73"/>
                      <a:pt x="86" y="69"/>
                    </a:cubicBezTo>
                    <a:cubicBezTo>
                      <a:pt x="83" y="53"/>
                      <a:pt x="80" y="52"/>
                      <a:pt x="72" y="39"/>
                    </a:cubicBezTo>
                    <a:cubicBezTo>
                      <a:pt x="68" y="34"/>
                      <a:pt x="63" y="22"/>
                      <a:pt x="63" y="22"/>
                    </a:cubicBezTo>
                    <a:cubicBezTo>
                      <a:pt x="52" y="26"/>
                      <a:pt x="48" y="26"/>
                      <a:pt x="36" y="24"/>
                    </a:cubicBezTo>
                    <a:cubicBezTo>
                      <a:pt x="24" y="15"/>
                      <a:pt x="43" y="29"/>
                      <a:pt x="24" y="19"/>
                    </a:cubicBezTo>
                    <a:cubicBezTo>
                      <a:pt x="15" y="15"/>
                      <a:pt x="16" y="2"/>
                      <a:pt x="6" y="0"/>
                    </a:cubicBezTo>
                    <a:cubicBezTo>
                      <a:pt x="1" y="4"/>
                      <a:pt x="2" y="5"/>
                      <a:pt x="2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1" name="Freeform 22"/>
              <p:cNvSpPr>
                <a:spLocks/>
              </p:cNvSpPr>
              <p:nvPr/>
            </p:nvSpPr>
            <p:spPr bwMode="gray">
              <a:xfrm>
                <a:off x="4057" y="2960"/>
                <a:ext cx="85" cy="117"/>
              </a:xfrm>
              <a:custGeom>
                <a:avLst/>
                <a:gdLst>
                  <a:gd name="T0" fmla="*/ 34 w 111"/>
                  <a:gd name="T1" fmla="*/ 0 h 156"/>
                  <a:gd name="T2" fmla="*/ 26 w 111"/>
                  <a:gd name="T3" fmla="*/ 4 h 156"/>
                  <a:gd name="T4" fmla="*/ 8 w 111"/>
                  <a:gd name="T5" fmla="*/ 5 h 156"/>
                  <a:gd name="T6" fmla="*/ 5 w 111"/>
                  <a:gd name="T7" fmla="*/ 11 h 156"/>
                  <a:gd name="T8" fmla="*/ 4 w 111"/>
                  <a:gd name="T9" fmla="*/ 20 h 156"/>
                  <a:gd name="T10" fmla="*/ 5 w 111"/>
                  <a:gd name="T11" fmla="*/ 24 h 156"/>
                  <a:gd name="T12" fmla="*/ 2 w 111"/>
                  <a:gd name="T13" fmla="*/ 29 h 156"/>
                  <a:gd name="T14" fmla="*/ 5 w 111"/>
                  <a:gd name="T15" fmla="*/ 35 h 156"/>
                  <a:gd name="T16" fmla="*/ 8 w 111"/>
                  <a:gd name="T17" fmla="*/ 40 h 156"/>
                  <a:gd name="T18" fmla="*/ 5 w 111"/>
                  <a:gd name="T19" fmla="*/ 46 h 156"/>
                  <a:gd name="T20" fmla="*/ 8 w 111"/>
                  <a:gd name="T21" fmla="*/ 50 h 156"/>
                  <a:gd name="T22" fmla="*/ 15 w 111"/>
                  <a:gd name="T23" fmla="*/ 46 h 156"/>
                  <a:gd name="T24" fmla="*/ 17 w 111"/>
                  <a:gd name="T25" fmla="*/ 30 h 156"/>
                  <a:gd name="T26" fmla="*/ 19 w 111"/>
                  <a:gd name="T27" fmla="*/ 40 h 156"/>
                  <a:gd name="T28" fmla="*/ 22 w 111"/>
                  <a:gd name="T29" fmla="*/ 47 h 156"/>
                  <a:gd name="T30" fmla="*/ 21 w 111"/>
                  <a:gd name="T31" fmla="*/ 35 h 156"/>
                  <a:gd name="T32" fmla="*/ 25 w 111"/>
                  <a:gd name="T33" fmla="*/ 23 h 156"/>
                  <a:gd name="T34" fmla="*/ 24 w 111"/>
                  <a:gd name="T35" fmla="*/ 17 h 156"/>
                  <a:gd name="T36" fmla="*/ 18 w 111"/>
                  <a:gd name="T37" fmla="*/ 20 h 156"/>
                  <a:gd name="T38" fmla="*/ 12 w 111"/>
                  <a:gd name="T39" fmla="*/ 17 h 156"/>
                  <a:gd name="T40" fmla="*/ 14 w 111"/>
                  <a:gd name="T41" fmla="*/ 11 h 156"/>
                  <a:gd name="T42" fmla="*/ 21 w 111"/>
                  <a:gd name="T43" fmla="*/ 11 h 156"/>
                  <a:gd name="T44" fmla="*/ 27 w 111"/>
                  <a:gd name="T45" fmla="*/ 13 h 156"/>
                  <a:gd name="T46" fmla="*/ 34 w 111"/>
                  <a:gd name="T47" fmla="*/ 10 h 156"/>
                  <a:gd name="T48" fmla="*/ 38 w 111"/>
                  <a:gd name="T49" fmla="*/ 5 h 156"/>
                  <a:gd name="T50" fmla="*/ 34 w 111"/>
                  <a:gd name="T51" fmla="*/ 0 h 1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1" h="156">
                    <a:moveTo>
                      <a:pt x="98" y="0"/>
                    </a:moveTo>
                    <a:cubicBezTo>
                      <a:pt x="75" y="2"/>
                      <a:pt x="87" y="8"/>
                      <a:pt x="75" y="10"/>
                    </a:cubicBezTo>
                    <a:cubicBezTo>
                      <a:pt x="72" y="10"/>
                      <a:pt x="25" y="3"/>
                      <a:pt x="23" y="15"/>
                    </a:cubicBezTo>
                    <a:cubicBezTo>
                      <a:pt x="25" y="26"/>
                      <a:pt x="23" y="27"/>
                      <a:pt x="14" y="33"/>
                    </a:cubicBezTo>
                    <a:cubicBezTo>
                      <a:pt x="15" y="43"/>
                      <a:pt x="20" y="54"/>
                      <a:pt x="11" y="61"/>
                    </a:cubicBezTo>
                    <a:cubicBezTo>
                      <a:pt x="8" y="68"/>
                      <a:pt x="10" y="69"/>
                      <a:pt x="14" y="75"/>
                    </a:cubicBezTo>
                    <a:cubicBezTo>
                      <a:pt x="16" y="84"/>
                      <a:pt x="12" y="86"/>
                      <a:pt x="3" y="88"/>
                    </a:cubicBezTo>
                    <a:cubicBezTo>
                      <a:pt x="1" y="99"/>
                      <a:pt x="0" y="106"/>
                      <a:pt x="14" y="109"/>
                    </a:cubicBezTo>
                    <a:cubicBezTo>
                      <a:pt x="21" y="112"/>
                      <a:pt x="20" y="118"/>
                      <a:pt x="23" y="124"/>
                    </a:cubicBezTo>
                    <a:cubicBezTo>
                      <a:pt x="25" y="133"/>
                      <a:pt x="23" y="139"/>
                      <a:pt x="15" y="144"/>
                    </a:cubicBezTo>
                    <a:cubicBezTo>
                      <a:pt x="17" y="150"/>
                      <a:pt x="18" y="153"/>
                      <a:pt x="24" y="156"/>
                    </a:cubicBezTo>
                    <a:cubicBezTo>
                      <a:pt x="31" y="154"/>
                      <a:pt x="36" y="148"/>
                      <a:pt x="42" y="144"/>
                    </a:cubicBezTo>
                    <a:cubicBezTo>
                      <a:pt x="41" y="128"/>
                      <a:pt x="33" y="103"/>
                      <a:pt x="50" y="93"/>
                    </a:cubicBezTo>
                    <a:cubicBezTo>
                      <a:pt x="52" y="105"/>
                      <a:pt x="46" y="116"/>
                      <a:pt x="56" y="126"/>
                    </a:cubicBezTo>
                    <a:cubicBezTo>
                      <a:pt x="57" y="134"/>
                      <a:pt x="58" y="141"/>
                      <a:pt x="65" y="145"/>
                    </a:cubicBezTo>
                    <a:cubicBezTo>
                      <a:pt x="70" y="134"/>
                      <a:pt x="64" y="123"/>
                      <a:pt x="62" y="112"/>
                    </a:cubicBezTo>
                    <a:cubicBezTo>
                      <a:pt x="65" y="97"/>
                      <a:pt x="55" y="81"/>
                      <a:pt x="72" y="73"/>
                    </a:cubicBezTo>
                    <a:cubicBezTo>
                      <a:pt x="79" y="64"/>
                      <a:pt x="75" y="59"/>
                      <a:pt x="69" y="51"/>
                    </a:cubicBezTo>
                    <a:cubicBezTo>
                      <a:pt x="61" y="52"/>
                      <a:pt x="61" y="56"/>
                      <a:pt x="54" y="60"/>
                    </a:cubicBezTo>
                    <a:cubicBezTo>
                      <a:pt x="37" y="57"/>
                      <a:pt x="43" y="60"/>
                      <a:pt x="35" y="54"/>
                    </a:cubicBezTo>
                    <a:cubicBezTo>
                      <a:pt x="31" y="45"/>
                      <a:pt x="28" y="39"/>
                      <a:pt x="41" y="36"/>
                    </a:cubicBezTo>
                    <a:cubicBezTo>
                      <a:pt x="49" y="32"/>
                      <a:pt x="53" y="33"/>
                      <a:pt x="62" y="34"/>
                    </a:cubicBezTo>
                    <a:cubicBezTo>
                      <a:pt x="67" y="36"/>
                      <a:pt x="73" y="36"/>
                      <a:pt x="78" y="39"/>
                    </a:cubicBezTo>
                    <a:cubicBezTo>
                      <a:pt x="85" y="36"/>
                      <a:pt x="90" y="31"/>
                      <a:pt x="98" y="30"/>
                    </a:cubicBezTo>
                    <a:cubicBezTo>
                      <a:pt x="104" y="26"/>
                      <a:pt x="107" y="19"/>
                      <a:pt x="111" y="13"/>
                    </a:cubicBezTo>
                    <a:cubicBezTo>
                      <a:pt x="107" y="8"/>
                      <a:pt x="102" y="4"/>
                      <a:pt x="9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2" name="Freeform 23"/>
              <p:cNvSpPr>
                <a:spLocks/>
              </p:cNvSpPr>
              <p:nvPr/>
            </p:nvSpPr>
            <p:spPr bwMode="gray">
              <a:xfrm>
                <a:off x="4061" y="2551"/>
                <a:ext cx="23" cy="71"/>
              </a:xfrm>
              <a:custGeom>
                <a:avLst/>
                <a:gdLst>
                  <a:gd name="T0" fmla="*/ 4 w 30"/>
                  <a:gd name="T1" fmla="*/ 0 h 94"/>
                  <a:gd name="T2" fmla="*/ 0 w 30"/>
                  <a:gd name="T3" fmla="*/ 5 h 94"/>
                  <a:gd name="T4" fmla="*/ 2 w 30"/>
                  <a:gd name="T5" fmla="*/ 12 h 94"/>
                  <a:gd name="T6" fmla="*/ 1 w 30"/>
                  <a:gd name="T7" fmla="*/ 20 h 94"/>
                  <a:gd name="T8" fmla="*/ 5 w 30"/>
                  <a:gd name="T9" fmla="*/ 31 h 94"/>
                  <a:gd name="T10" fmla="*/ 11 w 30"/>
                  <a:gd name="T11" fmla="*/ 27 h 94"/>
                  <a:gd name="T12" fmla="*/ 8 w 30"/>
                  <a:gd name="T13" fmla="*/ 20 h 94"/>
                  <a:gd name="T14" fmla="*/ 4 w 30"/>
                  <a:gd name="T15" fmla="*/ 0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94">
                    <a:moveTo>
                      <a:pt x="12" y="0"/>
                    </a:moveTo>
                    <a:cubicBezTo>
                      <a:pt x="9" y="6"/>
                      <a:pt x="4" y="11"/>
                      <a:pt x="0" y="16"/>
                    </a:cubicBezTo>
                    <a:cubicBezTo>
                      <a:pt x="1" y="23"/>
                      <a:pt x="3" y="30"/>
                      <a:pt x="6" y="37"/>
                    </a:cubicBezTo>
                    <a:cubicBezTo>
                      <a:pt x="3" y="45"/>
                      <a:pt x="4" y="53"/>
                      <a:pt x="1" y="61"/>
                    </a:cubicBezTo>
                    <a:cubicBezTo>
                      <a:pt x="3" y="81"/>
                      <a:pt x="2" y="83"/>
                      <a:pt x="16" y="94"/>
                    </a:cubicBezTo>
                    <a:cubicBezTo>
                      <a:pt x="24" y="92"/>
                      <a:pt x="27" y="90"/>
                      <a:pt x="30" y="82"/>
                    </a:cubicBezTo>
                    <a:cubicBezTo>
                      <a:pt x="28" y="73"/>
                      <a:pt x="26" y="69"/>
                      <a:pt x="22" y="61"/>
                    </a:cubicBezTo>
                    <a:cubicBezTo>
                      <a:pt x="19" y="40"/>
                      <a:pt x="18" y="20"/>
                      <a:pt x="12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3" name="Freeform 24"/>
              <p:cNvSpPr>
                <a:spLocks/>
              </p:cNvSpPr>
              <p:nvPr/>
            </p:nvSpPr>
            <p:spPr bwMode="gray">
              <a:xfrm>
                <a:off x="4076" y="2669"/>
                <a:ext cx="62" cy="118"/>
              </a:xfrm>
              <a:custGeom>
                <a:avLst/>
                <a:gdLst>
                  <a:gd name="T0" fmla="*/ 4 w 81"/>
                  <a:gd name="T1" fmla="*/ 1 h 158"/>
                  <a:gd name="T2" fmla="*/ 0 w 81"/>
                  <a:gd name="T3" fmla="*/ 6 h 158"/>
                  <a:gd name="T4" fmla="*/ 3 w 81"/>
                  <a:gd name="T5" fmla="*/ 16 h 158"/>
                  <a:gd name="T6" fmla="*/ 2 w 81"/>
                  <a:gd name="T7" fmla="*/ 34 h 158"/>
                  <a:gd name="T8" fmla="*/ 6 w 81"/>
                  <a:gd name="T9" fmla="*/ 32 h 158"/>
                  <a:gd name="T10" fmla="*/ 6 w 81"/>
                  <a:gd name="T11" fmla="*/ 36 h 158"/>
                  <a:gd name="T12" fmla="*/ 10 w 81"/>
                  <a:gd name="T13" fmla="*/ 38 h 158"/>
                  <a:gd name="T14" fmla="*/ 13 w 81"/>
                  <a:gd name="T15" fmla="*/ 43 h 158"/>
                  <a:gd name="T16" fmla="*/ 16 w 81"/>
                  <a:gd name="T17" fmla="*/ 40 h 158"/>
                  <a:gd name="T18" fmla="*/ 22 w 81"/>
                  <a:gd name="T19" fmla="*/ 42 h 158"/>
                  <a:gd name="T20" fmla="*/ 21 w 81"/>
                  <a:gd name="T21" fmla="*/ 34 h 158"/>
                  <a:gd name="T22" fmla="*/ 16 w 81"/>
                  <a:gd name="T23" fmla="*/ 32 h 158"/>
                  <a:gd name="T24" fmla="*/ 14 w 81"/>
                  <a:gd name="T25" fmla="*/ 28 h 158"/>
                  <a:gd name="T26" fmla="*/ 11 w 81"/>
                  <a:gd name="T27" fmla="*/ 23 h 158"/>
                  <a:gd name="T28" fmla="*/ 14 w 81"/>
                  <a:gd name="T29" fmla="*/ 16 h 158"/>
                  <a:gd name="T30" fmla="*/ 12 w 81"/>
                  <a:gd name="T31" fmla="*/ 10 h 158"/>
                  <a:gd name="T32" fmla="*/ 14 w 81"/>
                  <a:gd name="T33" fmla="*/ 6 h 158"/>
                  <a:gd name="T34" fmla="*/ 10 w 81"/>
                  <a:gd name="T35" fmla="*/ 1 h 158"/>
                  <a:gd name="T36" fmla="*/ 6 w 81"/>
                  <a:gd name="T37" fmla="*/ 2 h 158"/>
                  <a:gd name="T38" fmla="*/ 4 w 81"/>
                  <a:gd name="T39" fmla="*/ 1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1" h="158">
                    <a:moveTo>
                      <a:pt x="12" y="2"/>
                    </a:moveTo>
                    <a:cubicBezTo>
                      <a:pt x="8" y="8"/>
                      <a:pt x="3" y="13"/>
                      <a:pt x="0" y="20"/>
                    </a:cubicBezTo>
                    <a:cubicBezTo>
                      <a:pt x="5" y="31"/>
                      <a:pt x="6" y="35"/>
                      <a:pt x="8" y="49"/>
                    </a:cubicBezTo>
                    <a:cubicBezTo>
                      <a:pt x="7" y="69"/>
                      <a:pt x="4" y="87"/>
                      <a:pt x="6" y="107"/>
                    </a:cubicBezTo>
                    <a:cubicBezTo>
                      <a:pt x="8" y="106"/>
                      <a:pt x="14" y="101"/>
                      <a:pt x="17" y="103"/>
                    </a:cubicBezTo>
                    <a:cubicBezTo>
                      <a:pt x="20" y="105"/>
                      <a:pt x="17" y="112"/>
                      <a:pt x="20" y="115"/>
                    </a:cubicBezTo>
                    <a:cubicBezTo>
                      <a:pt x="22" y="118"/>
                      <a:pt x="29" y="122"/>
                      <a:pt x="29" y="122"/>
                    </a:cubicBezTo>
                    <a:cubicBezTo>
                      <a:pt x="29" y="133"/>
                      <a:pt x="27" y="158"/>
                      <a:pt x="38" y="140"/>
                    </a:cubicBezTo>
                    <a:cubicBezTo>
                      <a:pt x="39" y="133"/>
                      <a:pt x="41" y="131"/>
                      <a:pt x="48" y="128"/>
                    </a:cubicBezTo>
                    <a:cubicBezTo>
                      <a:pt x="55" y="130"/>
                      <a:pt x="59" y="133"/>
                      <a:pt x="65" y="134"/>
                    </a:cubicBezTo>
                    <a:cubicBezTo>
                      <a:pt x="81" y="131"/>
                      <a:pt x="76" y="112"/>
                      <a:pt x="63" y="109"/>
                    </a:cubicBezTo>
                    <a:cubicBezTo>
                      <a:pt x="58" y="107"/>
                      <a:pt x="53" y="106"/>
                      <a:pt x="48" y="104"/>
                    </a:cubicBezTo>
                    <a:cubicBezTo>
                      <a:pt x="45" y="100"/>
                      <a:pt x="42" y="95"/>
                      <a:pt x="39" y="91"/>
                    </a:cubicBezTo>
                    <a:cubicBezTo>
                      <a:pt x="38" y="85"/>
                      <a:pt x="36" y="79"/>
                      <a:pt x="33" y="73"/>
                    </a:cubicBezTo>
                    <a:cubicBezTo>
                      <a:pt x="31" y="64"/>
                      <a:pt x="33" y="58"/>
                      <a:pt x="41" y="53"/>
                    </a:cubicBezTo>
                    <a:cubicBezTo>
                      <a:pt x="48" y="44"/>
                      <a:pt x="47" y="38"/>
                      <a:pt x="35" y="35"/>
                    </a:cubicBezTo>
                    <a:cubicBezTo>
                      <a:pt x="36" y="28"/>
                      <a:pt x="39" y="26"/>
                      <a:pt x="42" y="20"/>
                    </a:cubicBezTo>
                    <a:cubicBezTo>
                      <a:pt x="41" y="13"/>
                      <a:pt x="35" y="8"/>
                      <a:pt x="29" y="4"/>
                    </a:cubicBezTo>
                    <a:cubicBezTo>
                      <a:pt x="25" y="9"/>
                      <a:pt x="23" y="13"/>
                      <a:pt x="18" y="7"/>
                    </a:cubicBezTo>
                    <a:cubicBezTo>
                      <a:pt x="17" y="0"/>
                      <a:pt x="19" y="2"/>
                      <a:pt x="12" y="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4" name="Freeform 25"/>
              <p:cNvSpPr>
                <a:spLocks/>
              </p:cNvSpPr>
              <p:nvPr/>
            </p:nvSpPr>
            <p:spPr bwMode="gray">
              <a:xfrm>
                <a:off x="4087" y="2818"/>
                <a:ext cx="65" cy="79"/>
              </a:xfrm>
              <a:custGeom>
                <a:avLst/>
                <a:gdLst>
                  <a:gd name="T0" fmla="*/ 18 w 85"/>
                  <a:gd name="T1" fmla="*/ 0 h 105"/>
                  <a:gd name="T2" fmla="*/ 15 w 85"/>
                  <a:gd name="T3" fmla="*/ 6 h 105"/>
                  <a:gd name="T4" fmla="*/ 11 w 85"/>
                  <a:gd name="T5" fmla="*/ 10 h 105"/>
                  <a:gd name="T6" fmla="*/ 5 w 85"/>
                  <a:gd name="T7" fmla="*/ 11 h 105"/>
                  <a:gd name="T8" fmla="*/ 3 w 85"/>
                  <a:gd name="T9" fmla="*/ 15 h 105"/>
                  <a:gd name="T10" fmla="*/ 2 w 85"/>
                  <a:gd name="T11" fmla="*/ 24 h 105"/>
                  <a:gd name="T12" fmla="*/ 5 w 85"/>
                  <a:gd name="T13" fmla="*/ 23 h 105"/>
                  <a:gd name="T14" fmla="*/ 8 w 85"/>
                  <a:gd name="T15" fmla="*/ 20 h 105"/>
                  <a:gd name="T16" fmla="*/ 11 w 85"/>
                  <a:gd name="T17" fmla="*/ 22 h 105"/>
                  <a:gd name="T18" fmla="*/ 20 w 85"/>
                  <a:gd name="T19" fmla="*/ 32 h 105"/>
                  <a:gd name="T20" fmla="*/ 24 w 85"/>
                  <a:gd name="T21" fmla="*/ 23 h 105"/>
                  <a:gd name="T22" fmla="*/ 29 w 85"/>
                  <a:gd name="T23" fmla="*/ 22 h 105"/>
                  <a:gd name="T24" fmla="*/ 26 w 85"/>
                  <a:gd name="T25" fmla="*/ 13 h 105"/>
                  <a:gd name="T26" fmla="*/ 18 w 85"/>
                  <a:gd name="T27" fmla="*/ 0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5" h="105">
                    <a:moveTo>
                      <a:pt x="52" y="0"/>
                    </a:moveTo>
                    <a:cubicBezTo>
                      <a:pt x="50" y="6"/>
                      <a:pt x="47" y="12"/>
                      <a:pt x="44" y="18"/>
                    </a:cubicBezTo>
                    <a:cubicBezTo>
                      <a:pt x="43" y="28"/>
                      <a:pt x="42" y="28"/>
                      <a:pt x="32" y="30"/>
                    </a:cubicBezTo>
                    <a:cubicBezTo>
                      <a:pt x="27" y="33"/>
                      <a:pt x="21" y="33"/>
                      <a:pt x="16" y="35"/>
                    </a:cubicBezTo>
                    <a:cubicBezTo>
                      <a:pt x="13" y="39"/>
                      <a:pt x="11" y="44"/>
                      <a:pt x="8" y="48"/>
                    </a:cubicBezTo>
                    <a:cubicBezTo>
                      <a:pt x="4" y="66"/>
                      <a:pt x="0" y="42"/>
                      <a:pt x="4" y="74"/>
                    </a:cubicBezTo>
                    <a:cubicBezTo>
                      <a:pt x="7" y="73"/>
                      <a:pt x="10" y="73"/>
                      <a:pt x="13" y="71"/>
                    </a:cubicBezTo>
                    <a:cubicBezTo>
                      <a:pt x="19" y="67"/>
                      <a:pt x="17" y="64"/>
                      <a:pt x="25" y="62"/>
                    </a:cubicBezTo>
                    <a:cubicBezTo>
                      <a:pt x="32" y="59"/>
                      <a:pt x="31" y="64"/>
                      <a:pt x="34" y="69"/>
                    </a:cubicBezTo>
                    <a:cubicBezTo>
                      <a:pt x="37" y="82"/>
                      <a:pt x="44" y="96"/>
                      <a:pt x="58" y="99"/>
                    </a:cubicBezTo>
                    <a:cubicBezTo>
                      <a:pt x="70" y="105"/>
                      <a:pt x="60" y="78"/>
                      <a:pt x="71" y="72"/>
                    </a:cubicBezTo>
                    <a:cubicBezTo>
                      <a:pt x="78" y="74"/>
                      <a:pt x="80" y="74"/>
                      <a:pt x="85" y="68"/>
                    </a:cubicBezTo>
                    <a:cubicBezTo>
                      <a:pt x="82" y="56"/>
                      <a:pt x="80" y="49"/>
                      <a:pt x="74" y="39"/>
                    </a:cubicBezTo>
                    <a:cubicBezTo>
                      <a:pt x="73" y="6"/>
                      <a:pt x="80" y="6"/>
                      <a:pt x="52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5" name="Freeform 26"/>
              <p:cNvSpPr>
                <a:spLocks/>
              </p:cNvSpPr>
              <p:nvPr/>
            </p:nvSpPr>
            <p:spPr bwMode="gray">
              <a:xfrm>
                <a:off x="4165" y="2958"/>
                <a:ext cx="29" cy="49"/>
              </a:xfrm>
              <a:custGeom>
                <a:avLst/>
                <a:gdLst>
                  <a:gd name="T0" fmla="*/ 2 w 38"/>
                  <a:gd name="T1" fmla="*/ 8 h 66"/>
                  <a:gd name="T2" fmla="*/ 8 w 38"/>
                  <a:gd name="T3" fmla="*/ 20 h 66"/>
                  <a:gd name="T4" fmla="*/ 11 w 38"/>
                  <a:gd name="T5" fmla="*/ 16 h 66"/>
                  <a:gd name="T6" fmla="*/ 13 w 38"/>
                  <a:gd name="T7" fmla="*/ 12 h 66"/>
                  <a:gd name="T8" fmla="*/ 11 w 38"/>
                  <a:gd name="T9" fmla="*/ 7 h 66"/>
                  <a:gd name="T10" fmla="*/ 6 w 38"/>
                  <a:gd name="T11" fmla="*/ 4 h 66"/>
                  <a:gd name="T12" fmla="*/ 4 w 38"/>
                  <a:gd name="T13" fmla="*/ 1 h 66"/>
                  <a:gd name="T14" fmla="*/ 2 w 38"/>
                  <a:gd name="T15" fmla="*/ 4 h 66"/>
                  <a:gd name="T16" fmla="*/ 2 w 38"/>
                  <a:gd name="T17" fmla="*/ 8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66">
                    <a:moveTo>
                      <a:pt x="6" y="27"/>
                    </a:moveTo>
                    <a:cubicBezTo>
                      <a:pt x="8" y="52"/>
                      <a:pt x="5" y="58"/>
                      <a:pt x="26" y="66"/>
                    </a:cubicBezTo>
                    <a:cubicBezTo>
                      <a:pt x="36" y="63"/>
                      <a:pt x="33" y="61"/>
                      <a:pt x="30" y="52"/>
                    </a:cubicBezTo>
                    <a:cubicBezTo>
                      <a:pt x="28" y="41"/>
                      <a:pt x="34" y="49"/>
                      <a:pt x="38" y="40"/>
                    </a:cubicBezTo>
                    <a:cubicBezTo>
                      <a:pt x="34" y="35"/>
                      <a:pt x="33" y="30"/>
                      <a:pt x="30" y="25"/>
                    </a:cubicBezTo>
                    <a:cubicBezTo>
                      <a:pt x="29" y="14"/>
                      <a:pt x="30" y="0"/>
                      <a:pt x="20" y="13"/>
                    </a:cubicBezTo>
                    <a:cubicBezTo>
                      <a:pt x="14" y="9"/>
                      <a:pt x="12" y="8"/>
                      <a:pt x="11" y="1"/>
                    </a:cubicBezTo>
                    <a:cubicBezTo>
                      <a:pt x="5" y="4"/>
                      <a:pt x="3" y="5"/>
                      <a:pt x="2" y="12"/>
                    </a:cubicBezTo>
                    <a:cubicBezTo>
                      <a:pt x="3" y="25"/>
                      <a:pt x="0" y="21"/>
                      <a:pt x="6" y="2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6" name="Freeform 27"/>
              <p:cNvSpPr>
                <a:spLocks/>
              </p:cNvSpPr>
              <p:nvPr/>
            </p:nvSpPr>
            <p:spPr bwMode="gray">
              <a:xfrm>
                <a:off x="4148" y="3040"/>
                <a:ext cx="19" cy="17"/>
              </a:xfrm>
              <a:custGeom>
                <a:avLst/>
                <a:gdLst>
                  <a:gd name="T0" fmla="*/ 0 w 24"/>
                  <a:gd name="T1" fmla="*/ 0 h 23"/>
                  <a:gd name="T2" fmla="*/ 2 w 24"/>
                  <a:gd name="T3" fmla="*/ 7 h 23"/>
                  <a:gd name="T4" fmla="*/ 10 w 24"/>
                  <a:gd name="T5" fmla="*/ 3 h 23"/>
                  <a:gd name="T6" fmla="*/ 0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1" y="8"/>
                      <a:pt x="3" y="16"/>
                      <a:pt x="6" y="23"/>
                    </a:cubicBezTo>
                    <a:cubicBezTo>
                      <a:pt x="19" y="20"/>
                      <a:pt x="19" y="22"/>
                      <a:pt x="24" y="11"/>
                    </a:cubicBezTo>
                    <a:cubicBezTo>
                      <a:pt x="20" y="0"/>
                      <a:pt x="4" y="8"/>
                      <a:pt x="0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7" name="Freeform 28"/>
              <p:cNvSpPr>
                <a:spLocks/>
              </p:cNvSpPr>
              <p:nvPr/>
            </p:nvSpPr>
            <p:spPr bwMode="gray">
              <a:xfrm>
                <a:off x="4176" y="3030"/>
                <a:ext cx="46" cy="37"/>
              </a:xfrm>
              <a:custGeom>
                <a:avLst/>
                <a:gdLst>
                  <a:gd name="T0" fmla="*/ 3 w 60"/>
                  <a:gd name="T1" fmla="*/ 0 h 49"/>
                  <a:gd name="T2" fmla="*/ 0 w 60"/>
                  <a:gd name="T3" fmla="*/ 6 h 49"/>
                  <a:gd name="T4" fmla="*/ 9 w 60"/>
                  <a:gd name="T5" fmla="*/ 11 h 49"/>
                  <a:gd name="T6" fmla="*/ 15 w 60"/>
                  <a:gd name="T7" fmla="*/ 15 h 49"/>
                  <a:gd name="T8" fmla="*/ 21 w 60"/>
                  <a:gd name="T9" fmla="*/ 14 h 49"/>
                  <a:gd name="T10" fmla="*/ 17 w 60"/>
                  <a:gd name="T11" fmla="*/ 8 h 49"/>
                  <a:gd name="T12" fmla="*/ 9 w 60"/>
                  <a:gd name="T13" fmla="*/ 2 h 49"/>
                  <a:gd name="T14" fmla="*/ 7 w 60"/>
                  <a:gd name="T15" fmla="*/ 5 h 49"/>
                  <a:gd name="T16" fmla="*/ 3 w 60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" h="49">
                    <a:moveTo>
                      <a:pt x="9" y="0"/>
                    </a:moveTo>
                    <a:cubicBezTo>
                      <a:pt x="8" y="7"/>
                      <a:pt x="0" y="18"/>
                      <a:pt x="0" y="18"/>
                    </a:cubicBezTo>
                    <a:cubicBezTo>
                      <a:pt x="2" y="36"/>
                      <a:pt x="9" y="31"/>
                      <a:pt x="28" y="33"/>
                    </a:cubicBezTo>
                    <a:cubicBezTo>
                      <a:pt x="33" y="40"/>
                      <a:pt x="33" y="44"/>
                      <a:pt x="42" y="46"/>
                    </a:cubicBezTo>
                    <a:cubicBezTo>
                      <a:pt x="49" y="49"/>
                      <a:pt x="56" y="49"/>
                      <a:pt x="60" y="42"/>
                    </a:cubicBezTo>
                    <a:cubicBezTo>
                      <a:pt x="58" y="32"/>
                      <a:pt x="59" y="26"/>
                      <a:pt x="49" y="24"/>
                    </a:cubicBezTo>
                    <a:cubicBezTo>
                      <a:pt x="47" y="12"/>
                      <a:pt x="41" y="5"/>
                      <a:pt x="28" y="3"/>
                    </a:cubicBezTo>
                    <a:cubicBezTo>
                      <a:pt x="23" y="10"/>
                      <a:pt x="30" y="23"/>
                      <a:pt x="19" y="16"/>
                    </a:cubicBezTo>
                    <a:cubicBezTo>
                      <a:pt x="17" y="6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8" name="Freeform 29"/>
              <p:cNvSpPr>
                <a:spLocks/>
              </p:cNvSpPr>
              <p:nvPr/>
            </p:nvSpPr>
            <p:spPr bwMode="gray">
              <a:xfrm>
                <a:off x="4247" y="3100"/>
                <a:ext cx="24" cy="33"/>
              </a:xfrm>
              <a:custGeom>
                <a:avLst/>
                <a:gdLst>
                  <a:gd name="T0" fmla="*/ 9 w 32"/>
                  <a:gd name="T1" fmla="*/ 0 h 44"/>
                  <a:gd name="T2" fmla="*/ 4 w 32"/>
                  <a:gd name="T3" fmla="*/ 4 h 44"/>
                  <a:gd name="T4" fmla="*/ 4 w 32"/>
                  <a:gd name="T5" fmla="*/ 11 h 44"/>
                  <a:gd name="T6" fmla="*/ 8 w 32"/>
                  <a:gd name="T7" fmla="*/ 11 h 44"/>
                  <a:gd name="T8" fmla="*/ 9 w 3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9" name="Freeform 30"/>
              <p:cNvSpPr>
                <a:spLocks/>
              </p:cNvSpPr>
              <p:nvPr/>
            </p:nvSpPr>
            <p:spPr bwMode="gray">
              <a:xfrm>
                <a:off x="4520" y="3058"/>
                <a:ext cx="47" cy="47"/>
              </a:xfrm>
              <a:custGeom>
                <a:avLst/>
                <a:gdLst>
                  <a:gd name="T0" fmla="*/ 2 w 61"/>
                  <a:gd name="T1" fmla="*/ 0 h 63"/>
                  <a:gd name="T2" fmla="*/ 0 w 61"/>
                  <a:gd name="T3" fmla="*/ 4 h 63"/>
                  <a:gd name="T4" fmla="*/ 8 w 61"/>
                  <a:gd name="T5" fmla="*/ 10 h 63"/>
                  <a:gd name="T6" fmla="*/ 13 w 61"/>
                  <a:gd name="T7" fmla="*/ 16 h 63"/>
                  <a:gd name="T8" fmla="*/ 16 w 61"/>
                  <a:gd name="T9" fmla="*/ 19 h 63"/>
                  <a:gd name="T10" fmla="*/ 22 w 61"/>
                  <a:gd name="T11" fmla="*/ 17 h 63"/>
                  <a:gd name="T12" fmla="*/ 12 w 61"/>
                  <a:gd name="T13" fmla="*/ 5 h 63"/>
                  <a:gd name="T14" fmla="*/ 2 w 61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1" h="63">
                    <a:moveTo>
                      <a:pt x="7" y="0"/>
                    </a:moveTo>
                    <a:cubicBezTo>
                      <a:pt x="6" y="6"/>
                      <a:pt x="3" y="9"/>
                      <a:pt x="0" y="14"/>
                    </a:cubicBezTo>
                    <a:cubicBezTo>
                      <a:pt x="7" y="23"/>
                      <a:pt x="13" y="31"/>
                      <a:pt x="24" y="35"/>
                    </a:cubicBezTo>
                    <a:cubicBezTo>
                      <a:pt x="27" y="42"/>
                      <a:pt x="31" y="48"/>
                      <a:pt x="36" y="54"/>
                    </a:cubicBezTo>
                    <a:cubicBezTo>
                      <a:pt x="37" y="61"/>
                      <a:pt x="40" y="59"/>
                      <a:pt x="46" y="63"/>
                    </a:cubicBezTo>
                    <a:cubicBezTo>
                      <a:pt x="54" y="62"/>
                      <a:pt x="56" y="62"/>
                      <a:pt x="61" y="56"/>
                    </a:cubicBezTo>
                    <a:cubicBezTo>
                      <a:pt x="59" y="46"/>
                      <a:pt x="42" y="23"/>
                      <a:pt x="33" y="17"/>
                    </a:cubicBezTo>
                    <a:cubicBezTo>
                      <a:pt x="23" y="10"/>
                      <a:pt x="14" y="9"/>
                      <a:pt x="7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0" name="Freeform 31"/>
              <p:cNvSpPr>
                <a:spLocks/>
              </p:cNvSpPr>
              <p:nvPr/>
            </p:nvSpPr>
            <p:spPr bwMode="gray">
              <a:xfrm>
                <a:off x="4113" y="3117"/>
                <a:ext cx="47" cy="50"/>
              </a:xfrm>
              <a:custGeom>
                <a:avLst/>
                <a:gdLst>
                  <a:gd name="T0" fmla="*/ 10 w 61"/>
                  <a:gd name="T1" fmla="*/ 2 h 67"/>
                  <a:gd name="T2" fmla="*/ 11 w 61"/>
                  <a:gd name="T3" fmla="*/ 10 h 67"/>
                  <a:gd name="T4" fmla="*/ 5 w 61"/>
                  <a:gd name="T5" fmla="*/ 13 h 67"/>
                  <a:gd name="T6" fmla="*/ 8 w 61"/>
                  <a:gd name="T7" fmla="*/ 21 h 67"/>
                  <a:gd name="T8" fmla="*/ 17 w 61"/>
                  <a:gd name="T9" fmla="*/ 18 h 67"/>
                  <a:gd name="T10" fmla="*/ 21 w 61"/>
                  <a:gd name="T11" fmla="*/ 14 h 67"/>
                  <a:gd name="T12" fmla="*/ 18 w 61"/>
                  <a:gd name="T13" fmla="*/ 9 h 67"/>
                  <a:gd name="T14" fmla="*/ 20 w 61"/>
                  <a:gd name="T15" fmla="*/ 4 h 67"/>
                  <a:gd name="T16" fmla="*/ 19 w 61"/>
                  <a:gd name="T17" fmla="*/ 1 h 67"/>
                  <a:gd name="T18" fmla="*/ 16 w 61"/>
                  <a:gd name="T19" fmla="*/ 1 h 67"/>
                  <a:gd name="T20" fmla="*/ 18 w 61"/>
                  <a:gd name="T21" fmla="*/ 1 h 67"/>
                  <a:gd name="T22" fmla="*/ 17 w 61"/>
                  <a:gd name="T23" fmla="*/ 5 h 67"/>
                  <a:gd name="T24" fmla="*/ 15 w 61"/>
                  <a:gd name="T25" fmla="*/ 7 h 67"/>
                  <a:gd name="T26" fmla="*/ 10 w 61"/>
                  <a:gd name="T27" fmla="*/ 2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67">
                    <a:moveTo>
                      <a:pt x="28" y="7"/>
                    </a:moveTo>
                    <a:cubicBezTo>
                      <a:pt x="17" y="15"/>
                      <a:pt x="24" y="25"/>
                      <a:pt x="30" y="34"/>
                    </a:cubicBezTo>
                    <a:cubicBezTo>
                      <a:pt x="27" y="44"/>
                      <a:pt x="26" y="44"/>
                      <a:pt x="16" y="43"/>
                    </a:cubicBezTo>
                    <a:cubicBezTo>
                      <a:pt x="0" y="46"/>
                      <a:pt x="13" y="63"/>
                      <a:pt x="22" y="67"/>
                    </a:cubicBezTo>
                    <a:cubicBezTo>
                      <a:pt x="31" y="65"/>
                      <a:pt x="39" y="60"/>
                      <a:pt x="48" y="58"/>
                    </a:cubicBezTo>
                    <a:cubicBezTo>
                      <a:pt x="51" y="52"/>
                      <a:pt x="54" y="50"/>
                      <a:pt x="60" y="47"/>
                    </a:cubicBezTo>
                    <a:cubicBezTo>
                      <a:pt x="61" y="40"/>
                      <a:pt x="51" y="28"/>
                      <a:pt x="51" y="28"/>
                    </a:cubicBezTo>
                    <a:cubicBezTo>
                      <a:pt x="52" y="22"/>
                      <a:pt x="55" y="19"/>
                      <a:pt x="57" y="14"/>
                    </a:cubicBezTo>
                    <a:cubicBezTo>
                      <a:pt x="56" y="10"/>
                      <a:pt x="58" y="5"/>
                      <a:pt x="55" y="2"/>
                    </a:cubicBezTo>
                    <a:cubicBezTo>
                      <a:pt x="53" y="0"/>
                      <a:pt x="48" y="2"/>
                      <a:pt x="46" y="4"/>
                    </a:cubicBezTo>
                    <a:cubicBezTo>
                      <a:pt x="45" y="5"/>
                      <a:pt x="49" y="5"/>
                      <a:pt x="51" y="5"/>
                    </a:cubicBezTo>
                    <a:cubicBezTo>
                      <a:pt x="57" y="10"/>
                      <a:pt x="52" y="9"/>
                      <a:pt x="49" y="16"/>
                    </a:cubicBezTo>
                    <a:cubicBezTo>
                      <a:pt x="58" y="23"/>
                      <a:pt x="50" y="22"/>
                      <a:pt x="43" y="23"/>
                    </a:cubicBezTo>
                    <a:cubicBezTo>
                      <a:pt x="34" y="22"/>
                      <a:pt x="31" y="16"/>
                      <a:pt x="28" y="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1" name="Freeform 32"/>
              <p:cNvSpPr>
                <a:spLocks/>
              </p:cNvSpPr>
              <p:nvPr/>
            </p:nvSpPr>
            <p:spPr bwMode="gray">
              <a:xfrm>
                <a:off x="4063" y="3136"/>
                <a:ext cx="33" cy="27"/>
              </a:xfrm>
              <a:custGeom>
                <a:avLst/>
                <a:gdLst>
                  <a:gd name="T0" fmla="*/ 7 w 43"/>
                  <a:gd name="T1" fmla="*/ 2 h 36"/>
                  <a:gd name="T2" fmla="*/ 2 w 43"/>
                  <a:gd name="T3" fmla="*/ 2 h 36"/>
                  <a:gd name="T4" fmla="*/ 12 w 43"/>
                  <a:gd name="T5" fmla="*/ 11 h 36"/>
                  <a:gd name="T6" fmla="*/ 15 w 43"/>
                  <a:gd name="T7" fmla="*/ 10 h 36"/>
                  <a:gd name="T8" fmla="*/ 7 w 43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21" y="3"/>
                    </a:moveTo>
                    <a:cubicBezTo>
                      <a:pt x="14" y="0"/>
                      <a:pt x="12" y="2"/>
                      <a:pt x="6" y="6"/>
                    </a:cubicBezTo>
                    <a:cubicBezTo>
                      <a:pt x="0" y="17"/>
                      <a:pt x="23" y="32"/>
                      <a:pt x="33" y="36"/>
                    </a:cubicBezTo>
                    <a:cubicBezTo>
                      <a:pt x="36" y="35"/>
                      <a:pt x="42" y="34"/>
                      <a:pt x="42" y="30"/>
                    </a:cubicBezTo>
                    <a:cubicBezTo>
                      <a:pt x="43" y="24"/>
                      <a:pt x="27" y="3"/>
                      <a:pt x="21" y="3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2" name="Freeform 33"/>
              <p:cNvSpPr>
                <a:spLocks/>
              </p:cNvSpPr>
              <p:nvPr/>
            </p:nvSpPr>
            <p:spPr bwMode="gray">
              <a:xfrm>
                <a:off x="4042" y="3107"/>
                <a:ext cx="24" cy="31"/>
              </a:xfrm>
              <a:custGeom>
                <a:avLst/>
                <a:gdLst>
                  <a:gd name="T0" fmla="*/ 7 w 32"/>
                  <a:gd name="T1" fmla="*/ 0 h 41"/>
                  <a:gd name="T2" fmla="*/ 0 w 32"/>
                  <a:gd name="T3" fmla="*/ 8 h 41"/>
                  <a:gd name="T4" fmla="*/ 5 w 32"/>
                  <a:gd name="T5" fmla="*/ 8 h 41"/>
                  <a:gd name="T6" fmla="*/ 6 w 32"/>
                  <a:gd name="T7" fmla="*/ 10 h 41"/>
                  <a:gd name="T8" fmla="*/ 5 w 32"/>
                  <a:gd name="T9" fmla="*/ 11 h 41"/>
                  <a:gd name="T10" fmla="*/ 10 w 32"/>
                  <a:gd name="T11" fmla="*/ 7 h 41"/>
                  <a:gd name="T12" fmla="*/ 8 w 32"/>
                  <a:gd name="T13" fmla="*/ 3 h 41"/>
                  <a:gd name="T14" fmla="*/ 7 w 32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41">
                    <a:moveTo>
                      <a:pt x="21" y="0"/>
                    </a:moveTo>
                    <a:cubicBezTo>
                      <a:pt x="15" y="10"/>
                      <a:pt x="6" y="16"/>
                      <a:pt x="0" y="26"/>
                    </a:cubicBezTo>
                    <a:cubicBezTo>
                      <a:pt x="7" y="27"/>
                      <a:pt x="10" y="27"/>
                      <a:pt x="16" y="24"/>
                    </a:cubicBezTo>
                    <a:cubicBezTo>
                      <a:pt x="17" y="26"/>
                      <a:pt x="19" y="27"/>
                      <a:pt x="19" y="29"/>
                    </a:cubicBezTo>
                    <a:cubicBezTo>
                      <a:pt x="19" y="31"/>
                      <a:pt x="15" y="33"/>
                      <a:pt x="16" y="35"/>
                    </a:cubicBezTo>
                    <a:cubicBezTo>
                      <a:pt x="19" y="41"/>
                      <a:pt x="29" y="23"/>
                      <a:pt x="30" y="21"/>
                    </a:cubicBezTo>
                    <a:cubicBezTo>
                      <a:pt x="32" y="9"/>
                      <a:pt x="26" y="19"/>
                      <a:pt x="24" y="9"/>
                    </a:cubicBezTo>
                    <a:cubicBezTo>
                      <a:pt x="25" y="1"/>
                      <a:pt x="27" y="4"/>
                      <a:pt x="21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3" name="Freeform 34"/>
              <p:cNvSpPr>
                <a:spLocks/>
              </p:cNvSpPr>
              <p:nvPr/>
            </p:nvSpPr>
            <p:spPr bwMode="gray">
              <a:xfrm>
                <a:off x="4076" y="3118"/>
                <a:ext cx="35" cy="24"/>
              </a:xfrm>
              <a:custGeom>
                <a:avLst/>
                <a:gdLst>
                  <a:gd name="T0" fmla="*/ 7 w 45"/>
                  <a:gd name="T1" fmla="*/ 0 h 32"/>
                  <a:gd name="T2" fmla="*/ 0 w 45"/>
                  <a:gd name="T3" fmla="*/ 2 h 32"/>
                  <a:gd name="T4" fmla="*/ 9 w 45"/>
                  <a:gd name="T5" fmla="*/ 10 h 32"/>
                  <a:gd name="T6" fmla="*/ 16 w 45"/>
                  <a:gd name="T7" fmla="*/ 8 h 32"/>
                  <a:gd name="T8" fmla="*/ 8 w 45"/>
                  <a:gd name="T9" fmla="*/ 4 h 32"/>
                  <a:gd name="T10" fmla="*/ 7 w 45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32">
                    <a:moveTo>
                      <a:pt x="21" y="0"/>
                    </a:moveTo>
                    <a:cubicBezTo>
                      <a:pt x="10" y="1"/>
                      <a:pt x="8" y="1"/>
                      <a:pt x="0" y="7"/>
                    </a:cubicBezTo>
                    <a:cubicBezTo>
                      <a:pt x="3" y="20"/>
                      <a:pt x="15" y="29"/>
                      <a:pt x="27" y="31"/>
                    </a:cubicBezTo>
                    <a:cubicBezTo>
                      <a:pt x="36" y="30"/>
                      <a:pt x="41" y="32"/>
                      <a:pt x="45" y="24"/>
                    </a:cubicBezTo>
                    <a:cubicBezTo>
                      <a:pt x="32" y="16"/>
                      <a:pt x="30" y="23"/>
                      <a:pt x="22" y="10"/>
                    </a:cubicBezTo>
                    <a:cubicBezTo>
                      <a:pt x="21" y="2"/>
                      <a:pt x="21" y="5"/>
                      <a:pt x="21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4" name="Freeform 35"/>
              <p:cNvSpPr>
                <a:spLocks/>
              </p:cNvSpPr>
              <p:nvPr/>
            </p:nvSpPr>
            <p:spPr bwMode="gray">
              <a:xfrm>
                <a:off x="4026" y="2787"/>
                <a:ext cx="28" cy="55"/>
              </a:xfrm>
              <a:custGeom>
                <a:avLst/>
                <a:gdLst>
                  <a:gd name="T0" fmla="*/ 12 w 35"/>
                  <a:gd name="T1" fmla="*/ 0 h 74"/>
                  <a:gd name="T2" fmla="*/ 9 w 35"/>
                  <a:gd name="T3" fmla="*/ 4 h 74"/>
                  <a:gd name="T4" fmla="*/ 4 w 35"/>
                  <a:gd name="T5" fmla="*/ 11 h 74"/>
                  <a:gd name="T6" fmla="*/ 0 w 35"/>
                  <a:gd name="T7" fmla="*/ 19 h 74"/>
                  <a:gd name="T8" fmla="*/ 3 w 35"/>
                  <a:gd name="T9" fmla="*/ 22 h 74"/>
                  <a:gd name="T10" fmla="*/ 8 w 35"/>
                  <a:gd name="T11" fmla="*/ 19 h 74"/>
                  <a:gd name="T12" fmla="*/ 14 w 35"/>
                  <a:gd name="T13" fmla="*/ 10 h 74"/>
                  <a:gd name="T14" fmla="*/ 12 w 35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74">
                    <a:moveTo>
                      <a:pt x="30" y="0"/>
                    </a:moveTo>
                    <a:cubicBezTo>
                      <a:pt x="33" y="8"/>
                      <a:pt x="29" y="14"/>
                      <a:pt x="21" y="15"/>
                    </a:cubicBezTo>
                    <a:cubicBezTo>
                      <a:pt x="19" y="27"/>
                      <a:pt x="24" y="33"/>
                      <a:pt x="9" y="36"/>
                    </a:cubicBezTo>
                    <a:cubicBezTo>
                      <a:pt x="13" y="50"/>
                      <a:pt x="12" y="52"/>
                      <a:pt x="0" y="59"/>
                    </a:cubicBezTo>
                    <a:cubicBezTo>
                      <a:pt x="3" y="64"/>
                      <a:pt x="5" y="69"/>
                      <a:pt x="8" y="74"/>
                    </a:cubicBezTo>
                    <a:cubicBezTo>
                      <a:pt x="15" y="71"/>
                      <a:pt x="16" y="65"/>
                      <a:pt x="20" y="59"/>
                    </a:cubicBezTo>
                    <a:cubicBezTo>
                      <a:pt x="22" y="47"/>
                      <a:pt x="28" y="41"/>
                      <a:pt x="35" y="32"/>
                    </a:cubicBezTo>
                    <a:cubicBezTo>
                      <a:pt x="34" y="26"/>
                      <a:pt x="30" y="8"/>
                      <a:pt x="30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5" name="Freeform 36"/>
              <p:cNvSpPr>
                <a:spLocks/>
              </p:cNvSpPr>
              <p:nvPr/>
            </p:nvSpPr>
            <p:spPr bwMode="gray">
              <a:xfrm>
                <a:off x="4078" y="2778"/>
                <a:ext cx="20" cy="55"/>
              </a:xfrm>
              <a:custGeom>
                <a:avLst/>
                <a:gdLst>
                  <a:gd name="T0" fmla="*/ 5 w 25"/>
                  <a:gd name="T1" fmla="*/ 2 h 73"/>
                  <a:gd name="T2" fmla="*/ 2 w 25"/>
                  <a:gd name="T3" fmla="*/ 3 h 73"/>
                  <a:gd name="T4" fmla="*/ 0 w 25"/>
                  <a:gd name="T5" fmla="*/ 8 h 73"/>
                  <a:gd name="T6" fmla="*/ 6 w 25"/>
                  <a:gd name="T7" fmla="*/ 13 h 73"/>
                  <a:gd name="T8" fmla="*/ 10 w 25"/>
                  <a:gd name="T9" fmla="*/ 18 h 73"/>
                  <a:gd name="T10" fmla="*/ 6 w 25"/>
                  <a:gd name="T11" fmla="*/ 6 h 73"/>
                  <a:gd name="T12" fmla="*/ 5 w 25"/>
                  <a:gd name="T13" fmla="*/ 2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73">
                    <a:moveTo>
                      <a:pt x="13" y="7"/>
                    </a:moveTo>
                    <a:cubicBezTo>
                      <a:pt x="9" y="0"/>
                      <a:pt x="7" y="2"/>
                      <a:pt x="4" y="8"/>
                    </a:cubicBezTo>
                    <a:cubicBezTo>
                      <a:pt x="3" y="13"/>
                      <a:pt x="1" y="17"/>
                      <a:pt x="0" y="22"/>
                    </a:cubicBezTo>
                    <a:cubicBezTo>
                      <a:pt x="1" y="35"/>
                      <a:pt x="6" y="33"/>
                      <a:pt x="15" y="41"/>
                    </a:cubicBezTo>
                    <a:cubicBezTo>
                      <a:pt x="16" y="52"/>
                      <a:pt x="15" y="73"/>
                      <a:pt x="25" y="56"/>
                    </a:cubicBezTo>
                    <a:cubicBezTo>
                      <a:pt x="24" y="33"/>
                      <a:pt x="23" y="36"/>
                      <a:pt x="16" y="20"/>
                    </a:cubicBezTo>
                    <a:cubicBezTo>
                      <a:pt x="15" y="11"/>
                      <a:pt x="16" y="15"/>
                      <a:pt x="13" y="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6" name="Freeform 37"/>
              <p:cNvSpPr>
                <a:spLocks/>
              </p:cNvSpPr>
              <p:nvPr/>
            </p:nvSpPr>
            <p:spPr bwMode="gray">
              <a:xfrm>
                <a:off x="4101" y="2761"/>
                <a:ext cx="10" cy="25"/>
              </a:xfrm>
              <a:custGeom>
                <a:avLst/>
                <a:gdLst>
                  <a:gd name="T0" fmla="*/ 3 w 14"/>
                  <a:gd name="T1" fmla="*/ 0 h 33"/>
                  <a:gd name="T2" fmla="*/ 1 w 14"/>
                  <a:gd name="T3" fmla="*/ 4 h 33"/>
                  <a:gd name="T4" fmla="*/ 3 w 14"/>
                  <a:gd name="T5" fmla="*/ 8 h 33"/>
                  <a:gd name="T6" fmla="*/ 3 w 14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3">
                    <a:moveTo>
                      <a:pt x="11" y="0"/>
                    </a:moveTo>
                    <a:cubicBezTo>
                      <a:pt x="7" y="3"/>
                      <a:pt x="5" y="7"/>
                      <a:pt x="1" y="10"/>
                    </a:cubicBezTo>
                    <a:cubicBezTo>
                      <a:pt x="2" y="18"/>
                      <a:pt x="0" y="33"/>
                      <a:pt x="11" y="25"/>
                    </a:cubicBezTo>
                    <a:cubicBezTo>
                      <a:pt x="14" y="15"/>
                      <a:pt x="5" y="4"/>
                      <a:pt x="11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7" name="Freeform 38"/>
              <p:cNvSpPr>
                <a:spLocks/>
              </p:cNvSpPr>
              <p:nvPr/>
            </p:nvSpPr>
            <p:spPr bwMode="gray">
              <a:xfrm>
                <a:off x="4111" y="2773"/>
                <a:ext cx="22" cy="48"/>
              </a:xfrm>
              <a:custGeom>
                <a:avLst/>
                <a:gdLst>
                  <a:gd name="T0" fmla="*/ 2 w 28"/>
                  <a:gd name="T1" fmla="*/ 0 h 64"/>
                  <a:gd name="T2" fmla="*/ 5 w 28"/>
                  <a:gd name="T3" fmla="*/ 5 h 64"/>
                  <a:gd name="T4" fmla="*/ 8 w 28"/>
                  <a:gd name="T5" fmla="*/ 7 h 64"/>
                  <a:gd name="T6" fmla="*/ 3 w 28"/>
                  <a:gd name="T7" fmla="*/ 13 h 64"/>
                  <a:gd name="T8" fmla="*/ 0 w 28"/>
                  <a:gd name="T9" fmla="*/ 18 h 64"/>
                  <a:gd name="T10" fmla="*/ 5 w 28"/>
                  <a:gd name="T11" fmla="*/ 18 h 64"/>
                  <a:gd name="T12" fmla="*/ 10 w 28"/>
                  <a:gd name="T13" fmla="*/ 8 h 64"/>
                  <a:gd name="T14" fmla="*/ 2 w 28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64">
                    <a:moveTo>
                      <a:pt x="5" y="0"/>
                    </a:moveTo>
                    <a:cubicBezTo>
                      <a:pt x="6" y="5"/>
                      <a:pt x="7" y="10"/>
                      <a:pt x="11" y="14"/>
                    </a:cubicBezTo>
                    <a:cubicBezTo>
                      <a:pt x="14" y="17"/>
                      <a:pt x="20" y="21"/>
                      <a:pt x="20" y="21"/>
                    </a:cubicBezTo>
                    <a:cubicBezTo>
                      <a:pt x="9" y="27"/>
                      <a:pt x="0" y="23"/>
                      <a:pt x="8" y="39"/>
                    </a:cubicBezTo>
                    <a:cubicBezTo>
                      <a:pt x="6" y="47"/>
                      <a:pt x="4" y="50"/>
                      <a:pt x="0" y="56"/>
                    </a:cubicBezTo>
                    <a:cubicBezTo>
                      <a:pt x="4" y="62"/>
                      <a:pt x="7" y="64"/>
                      <a:pt x="11" y="57"/>
                    </a:cubicBezTo>
                    <a:cubicBezTo>
                      <a:pt x="13" y="43"/>
                      <a:pt x="10" y="29"/>
                      <a:pt x="26" y="26"/>
                    </a:cubicBezTo>
                    <a:cubicBezTo>
                      <a:pt x="28" y="15"/>
                      <a:pt x="14" y="4"/>
                      <a:pt x="5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8" name="Freeform 39"/>
              <p:cNvSpPr>
                <a:spLocks/>
              </p:cNvSpPr>
              <p:nvPr/>
            </p:nvSpPr>
            <p:spPr bwMode="gray">
              <a:xfrm>
                <a:off x="3836" y="2842"/>
                <a:ext cx="12" cy="27"/>
              </a:xfrm>
              <a:custGeom>
                <a:avLst/>
                <a:gdLst>
                  <a:gd name="T0" fmla="*/ 5 w 16"/>
                  <a:gd name="T1" fmla="*/ 2 h 36"/>
                  <a:gd name="T2" fmla="*/ 0 w 16"/>
                  <a:gd name="T3" fmla="*/ 2 h 36"/>
                  <a:gd name="T4" fmla="*/ 3 w 16"/>
                  <a:gd name="T5" fmla="*/ 8 h 36"/>
                  <a:gd name="T6" fmla="*/ 5 w 16"/>
                  <a:gd name="T7" fmla="*/ 2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4" y="3"/>
                    </a:moveTo>
                    <a:cubicBezTo>
                      <a:pt x="7" y="0"/>
                      <a:pt x="4" y="1"/>
                      <a:pt x="0" y="7"/>
                    </a:cubicBezTo>
                    <a:cubicBezTo>
                      <a:pt x="3" y="14"/>
                      <a:pt x="2" y="17"/>
                      <a:pt x="8" y="22"/>
                    </a:cubicBezTo>
                    <a:cubicBezTo>
                      <a:pt x="16" y="36"/>
                      <a:pt x="11" y="7"/>
                      <a:pt x="14" y="3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39" name="Freeform 40"/>
              <p:cNvSpPr>
                <a:spLocks/>
              </p:cNvSpPr>
              <p:nvPr/>
            </p:nvSpPr>
            <p:spPr bwMode="gray">
              <a:xfrm>
                <a:off x="3825" y="2819"/>
                <a:ext cx="11" cy="15"/>
              </a:xfrm>
              <a:custGeom>
                <a:avLst/>
                <a:gdLst>
                  <a:gd name="T0" fmla="*/ 5 w 13"/>
                  <a:gd name="T1" fmla="*/ 2 h 20"/>
                  <a:gd name="T2" fmla="*/ 1 w 13"/>
                  <a:gd name="T3" fmla="*/ 4 h 20"/>
                  <a:gd name="T4" fmla="*/ 5 w 13"/>
                  <a:gd name="T5" fmla="*/ 6 h 20"/>
                  <a:gd name="T6" fmla="*/ 5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0" name="Freeform 41"/>
              <p:cNvSpPr>
                <a:spLocks/>
              </p:cNvSpPr>
              <p:nvPr/>
            </p:nvSpPr>
            <p:spPr bwMode="gray">
              <a:xfrm>
                <a:off x="3821" y="2801"/>
                <a:ext cx="12" cy="14"/>
              </a:xfrm>
              <a:custGeom>
                <a:avLst/>
                <a:gdLst>
                  <a:gd name="T0" fmla="*/ 4 w 16"/>
                  <a:gd name="T1" fmla="*/ 1 h 19"/>
                  <a:gd name="T2" fmla="*/ 0 w 16"/>
                  <a:gd name="T3" fmla="*/ 3 h 19"/>
                  <a:gd name="T4" fmla="*/ 4 w 16"/>
                  <a:gd name="T5" fmla="*/ 5 h 19"/>
                  <a:gd name="T6" fmla="*/ 4 w 16"/>
                  <a:gd name="T7" fmla="*/ 1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9">
                    <a:moveTo>
                      <a:pt x="10" y="5"/>
                    </a:moveTo>
                    <a:cubicBezTo>
                      <a:pt x="4" y="0"/>
                      <a:pt x="1" y="3"/>
                      <a:pt x="0" y="10"/>
                    </a:cubicBezTo>
                    <a:cubicBezTo>
                      <a:pt x="4" y="15"/>
                      <a:pt x="7" y="16"/>
                      <a:pt x="12" y="19"/>
                    </a:cubicBezTo>
                    <a:cubicBezTo>
                      <a:pt x="16" y="12"/>
                      <a:pt x="14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1" name="Freeform 42"/>
              <p:cNvSpPr>
                <a:spLocks/>
              </p:cNvSpPr>
              <p:nvPr/>
            </p:nvSpPr>
            <p:spPr bwMode="gray">
              <a:xfrm>
                <a:off x="3842" y="2768"/>
                <a:ext cx="11" cy="19"/>
              </a:xfrm>
              <a:custGeom>
                <a:avLst/>
                <a:gdLst>
                  <a:gd name="T0" fmla="*/ 2 w 14"/>
                  <a:gd name="T1" fmla="*/ 0 h 25"/>
                  <a:gd name="T2" fmla="*/ 0 w 14"/>
                  <a:gd name="T3" fmla="*/ 5 h 25"/>
                  <a:gd name="T4" fmla="*/ 5 w 14"/>
                  <a:gd name="T5" fmla="*/ 8 h 25"/>
                  <a:gd name="T6" fmla="*/ 2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2" name="Freeform 43"/>
              <p:cNvSpPr>
                <a:spLocks/>
              </p:cNvSpPr>
              <p:nvPr/>
            </p:nvSpPr>
            <p:spPr bwMode="gray">
              <a:xfrm>
                <a:off x="3811" y="2786"/>
                <a:ext cx="16" cy="13"/>
              </a:xfrm>
              <a:custGeom>
                <a:avLst/>
                <a:gdLst>
                  <a:gd name="T0" fmla="*/ 4 w 22"/>
                  <a:gd name="T1" fmla="*/ 0 h 18"/>
                  <a:gd name="T2" fmla="*/ 5 w 22"/>
                  <a:gd name="T3" fmla="*/ 5 h 18"/>
                  <a:gd name="T4" fmla="*/ 4 w 22"/>
                  <a:gd name="T5" fmla="*/ 1 h 18"/>
                  <a:gd name="T6" fmla="*/ 4 w 2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13" y="0"/>
                    </a:moveTo>
                    <a:cubicBezTo>
                      <a:pt x="0" y="8"/>
                      <a:pt x="9" y="12"/>
                      <a:pt x="19" y="18"/>
                    </a:cubicBezTo>
                    <a:cubicBezTo>
                      <a:pt x="20" y="11"/>
                      <a:pt x="22" y="8"/>
                      <a:pt x="14" y="6"/>
                    </a:cubicBezTo>
                    <a:cubicBezTo>
                      <a:pt x="9" y="3"/>
                      <a:pt x="9" y="5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3" name="Freeform 44"/>
              <p:cNvSpPr>
                <a:spLocks/>
              </p:cNvSpPr>
              <p:nvPr/>
            </p:nvSpPr>
            <p:spPr bwMode="gray">
              <a:xfrm>
                <a:off x="4668" y="3407"/>
                <a:ext cx="46" cy="59"/>
              </a:xfrm>
              <a:custGeom>
                <a:avLst/>
                <a:gdLst>
                  <a:gd name="T0" fmla="*/ 4 w 60"/>
                  <a:gd name="T1" fmla="*/ 2 h 81"/>
                  <a:gd name="T2" fmla="*/ 2 w 60"/>
                  <a:gd name="T3" fmla="*/ 5 h 81"/>
                  <a:gd name="T4" fmla="*/ 5 w 60"/>
                  <a:gd name="T5" fmla="*/ 11 h 81"/>
                  <a:gd name="T6" fmla="*/ 9 w 60"/>
                  <a:gd name="T7" fmla="*/ 15 h 81"/>
                  <a:gd name="T8" fmla="*/ 14 w 60"/>
                  <a:gd name="T9" fmla="*/ 18 h 81"/>
                  <a:gd name="T10" fmla="*/ 18 w 60"/>
                  <a:gd name="T11" fmla="*/ 23 h 81"/>
                  <a:gd name="T12" fmla="*/ 18 w 60"/>
                  <a:gd name="T13" fmla="*/ 17 h 81"/>
                  <a:gd name="T14" fmla="*/ 15 w 60"/>
                  <a:gd name="T15" fmla="*/ 11 h 81"/>
                  <a:gd name="T16" fmla="*/ 9 w 60"/>
                  <a:gd name="T17" fmla="*/ 5 h 81"/>
                  <a:gd name="T18" fmla="*/ 4 w 60"/>
                  <a:gd name="T19" fmla="*/ 2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81">
                    <a:moveTo>
                      <a:pt x="10" y="7"/>
                    </a:moveTo>
                    <a:cubicBezTo>
                      <a:pt x="0" y="0"/>
                      <a:pt x="0" y="9"/>
                      <a:pt x="3" y="18"/>
                    </a:cubicBezTo>
                    <a:cubicBezTo>
                      <a:pt x="5" y="25"/>
                      <a:pt x="12" y="32"/>
                      <a:pt x="15" y="39"/>
                    </a:cubicBezTo>
                    <a:cubicBezTo>
                      <a:pt x="16" y="51"/>
                      <a:pt x="17" y="51"/>
                      <a:pt x="27" y="54"/>
                    </a:cubicBezTo>
                    <a:cubicBezTo>
                      <a:pt x="31" y="57"/>
                      <a:pt x="36" y="60"/>
                      <a:pt x="40" y="63"/>
                    </a:cubicBezTo>
                    <a:cubicBezTo>
                      <a:pt x="43" y="70"/>
                      <a:pt x="45" y="77"/>
                      <a:pt x="51" y="81"/>
                    </a:cubicBezTo>
                    <a:cubicBezTo>
                      <a:pt x="60" y="75"/>
                      <a:pt x="56" y="66"/>
                      <a:pt x="52" y="57"/>
                    </a:cubicBezTo>
                    <a:cubicBezTo>
                      <a:pt x="51" y="49"/>
                      <a:pt x="50" y="41"/>
                      <a:pt x="43" y="37"/>
                    </a:cubicBezTo>
                    <a:cubicBezTo>
                      <a:pt x="37" y="30"/>
                      <a:pt x="33" y="23"/>
                      <a:pt x="25" y="18"/>
                    </a:cubicBezTo>
                    <a:cubicBezTo>
                      <a:pt x="20" y="12"/>
                      <a:pt x="17" y="9"/>
                      <a:pt x="10" y="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4" name="Freeform 45"/>
              <p:cNvSpPr>
                <a:spLocks/>
              </p:cNvSpPr>
              <p:nvPr/>
            </p:nvSpPr>
            <p:spPr bwMode="gray">
              <a:xfrm>
                <a:off x="4905" y="3358"/>
                <a:ext cx="54" cy="46"/>
              </a:xfrm>
              <a:custGeom>
                <a:avLst/>
                <a:gdLst>
                  <a:gd name="T0" fmla="*/ 9 w 71"/>
                  <a:gd name="T1" fmla="*/ 8 h 61"/>
                  <a:gd name="T2" fmla="*/ 5 w 71"/>
                  <a:gd name="T3" fmla="*/ 11 h 61"/>
                  <a:gd name="T4" fmla="*/ 1 w 71"/>
                  <a:gd name="T5" fmla="*/ 14 h 61"/>
                  <a:gd name="T6" fmla="*/ 5 w 71"/>
                  <a:gd name="T7" fmla="*/ 19 h 61"/>
                  <a:gd name="T8" fmla="*/ 9 w 71"/>
                  <a:gd name="T9" fmla="*/ 14 h 61"/>
                  <a:gd name="T10" fmla="*/ 13 w 71"/>
                  <a:gd name="T11" fmla="*/ 8 h 61"/>
                  <a:gd name="T12" fmla="*/ 18 w 71"/>
                  <a:gd name="T13" fmla="*/ 0 h 61"/>
                  <a:gd name="T14" fmla="*/ 24 w 71"/>
                  <a:gd name="T15" fmla="*/ 4 h 61"/>
                  <a:gd name="T16" fmla="*/ 12 w 71"/>
                  <a:gd name="T17" fmla="*/ 8 h 61"/>
                  <a:gd name="T18" fmla="*/ 9 w 71"/>
                  <a:gd name="T19" fmla="*/ 8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" h="61">
                    <a:moveTo>
                      <a:pt x="28" y="23"/>
                    </a:moveTo>
                    <a:cubicBezTo>
                      <a:pt x="25" y="33"/>
                      <a:pt x="25" y="33"/>
                      <a:pt x="13" y="32"/>
                    </a:cubicBezTo>
                    <a:cubicBezTo>
                      <a:pt x="2" y="33"/>
                      <a:pt x="3" y="34"/>
                      <a:pt x="1" y="44"/>
                    </a:cubicBezTo>
                    <a:cubicBezTo>
                      <a:pt x="2" y="60"/>
                      <a:pt x="0" y="61"/>
                      <a:pt x="13" y="59"/>
                    </a:cubicBezTo>
                    <a:cubicBezTo>
                      <a:pt x="19" y="54"/>
                      <a:pt x="21" y="48"/>
                      <a:pt x="28" y="44"/>
                    </a:cubicBezTo>
                    <a:cubicBezTo>
                      <a:pt x="30" y="33"/>
                      <a:pt x="28" y="25"/>
                      <a:pt x="40" y="23"/>
                    </a:cubicBezTo>
                    <a:cubicBezTo>
                      <a:pt x="42" y="12"/>
                      <a:pt x="44" y="4"/>
                      <a:pt x="55" y="0"/>
                    </a:cubicBezTo>
                    <a:cubicBezTo>
                      <a:pt x="65" y="2"/>
                      <a:pt x="69" y="1"/>
                      <a:pt x="71" y="11"/>
                    </a:cubicBezTo>
                    <a:cubicBezTo>
                      <a:pt x="63" y="22"/>
                      <a:pt x="48" y="21"/>
                      <a:pt x="35" y="23"/>
                    </a:cubicBezTo>
                    <a:cubicBezTo>
                      <a:pt x="30" y="27"/>
                      <a:pt x="32" y="27"/>
                      <a:pt x="28" y="23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5" name="Freeform 46"/>
              <p:cNvSpPr>
                <a:spLocks/>
              </p:cNvSpPr>
              <p:nvPr/>
            </p:nvSpPr>
            <p:spPr bwMode="gray">
              <a:xfrm>
                <a:off x="4741" y="3333"/>
                <a:ext cx="17" cy="23"/>
              </a:xfrm>
              <a:custGeom>
                <a:avLst/>
                <a:gdLst>
                  <a:gd name="T0" fmla="*/ 3 w 23"/>
                  <a:gd name="T1" fmla="*/ 0 h 30"/>
                  <a:gd name="T2" fmla="*/ 0 w 23"/>
                  <a:gd name="T3" fmla="*/ 5 h 30"/>
                  <a:gd name="T4" fmla="*/ 4 w 23"/>
                  <a:gd name="T5" fmla="*/ 11 h 30"/>
                  <a:gd name="T6" fmla="*/ 3 w 23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30">
                    <a:moveTo>
                      <a:pt x="9" y="0"/>
                    </a:moveTo>
                    <a:cubicBezTo>
                      <a:pt x="8" y="7"/>
                      <a:pt x="3" y="8"/>
                      <a:pt x="0" y="14"/>
                    </a:cubicBezTo>
                    <a:cubicBezTo>
                      <a:pt x="3" y="21"/>
                      <a:pt x="8" y="24"/>
                      <a:pt x="12" y="30"/>
                    </a:cubicBezTo>
                    <a:cubicBezTo>
                      <a:pt x="23" y="15"/>
                      <a:pt x="4" y="9"/>
                      <a:pt x="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6" name="Freeform 47"/>
              <p:cNvSpPr>
                <a:spLocks/>
              </p:cNvSpPr>
              <p:nvPr/>
            </p:nvSpPr>
            <p:spPr bwMode="gray">
              <a:xfrm>
                <a:off x="4732" y="3311"/>
                <a:ext cx="21" cy="17"/>
              </a:xfrm>
              <a:custGeom>
                <a:avLst/>
                <a:gdLst>
                  <a:gd name="T0" fmla="*/ 8 w 26"/>
                  <a:gd name="T1" fmla="*/ 0 h 23"/>
                  <a:gd name="T2" fmla="*/ 0 w 26"/>
                  <a:gd name="T3" fmla="*/ 4 h 23"/>
                  <a:gd name="T4" fmla="*/ 9 w 26"/>
                  <a:gd name="T5" fmla="*/ 6 h 23"/>
                  <a:gd name="T6" fmla="*/ 8 w 26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3">
                    <a:moveTo>
                      <a:pt x="19" y="0"/>
                    </a:moveTo>
                    <a:cubicBezTo>
                      <a:pt x="17" y="12"/>
                      <a:pt x="10" y="11"/>
                      <a:pt x="0" y="14"/>
                    </a:cubicBezTo>
                    <a:cubicBezTo>
                      <a:pt x="5" y="23"/>
                      <a:pt x="11" y="22"/>
                      <a:pt x="21" y="20"/>
                    </a:cubicBezTo>
                    <a:cubicBezTo>
                      <a:pt x="26" y="12"/>
                      <a:pt x="23" y="7"/>
                      <a:pt x="1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7" name="Freeform 48"/>
              <p:cNvSpPr>
                <a:spLocks/>
              </p:cNvSpPr>
              <p:nvPr/>
            </p:nvSpPr>
            <p:spPr bwMode="gray">
              <a:xfrm>
                <a:off x="4576" y="3118"/>
                <a:ext cx="24" cy="33"/>
              </a:xfrm>
              <a:custGeom>
                <a:avLst/>
                <a:gdLst>
                  <a:gd name="T0" fmla="*/ 9 w 32"/>
                  <a:gd name="T1" fmla="*/ 0 h 44"/>
                  <a:gd name="T2" fmla="*/ 4 w 32"/>
                  <a:gd name="T3" fmla="*/ 4 h 44"/>
                  <a:gd name="T4" fmla="*/ 4 w 32"/>
                  <a:gd name="T5" fmla="*/ 11 h 44"/>
                  <a:gd name="T6" fmla="*/ 8 w 32"/>
                  <a:gd name="T7" fmla="*/ 11 h 44"/>
                  <a:gd name="T8" fmla="*/ 9 w 3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8" name="Freeform 49"/>
              <p:cNvSpPr>
                <a:spLocks/>
              </p:cNvSpPr>
              <p:nvPr/>
            </p:nvSpPr>
            <p:spPr bwMode="gray">
              <a:xfrm>
                <a:off x="4610" y="3161"/>
                <a:ext cx="27" cy="32"/>
              </a:xfrm>
              <a:custGeom>
                <a:avLst/>
                <a:gdLst>
                  <a:gd name="T0" fmla="*/ 12 w 34"/>
                  <a:gd name="T1" fmla="*/ 0 h 44"/>
                  <a:gd name="T2" fmla="*/ 4 w 34"/>
                  <a:gd name="T3" fmla="*/ 3 h 44"/>
                  <a:gd name="T4" fmla="*/ 6 w 34"/>
                  <a:gd name="T5" fmla="*/ 9 h 44"/>
                  <a:gd name="T6" fmla="*/ 11 w 34"/>
                  <a:gd name="T7" fmla="*/ 10 h 44"/>
                  <a:gd name="T8" fmla="*/ 12 w 3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44">
                    <a:moveTo>
                      <a:pt x="30" y="0"/>
                    </a:moveTo>
                    <a:cubicBezTo>
                      <a:pt x="34" y="10"/>
                      <a:pt x="18" y="7"/>
                      <a:pt x="10" y="9"/>
                    </a:cubicBezTo>
                    <a:cubicBezTo>
                      <a:pt x="0" y="16"/>
                      <a:pt x="9" y="24"/>
                      <a:pt x="14" y="32"/>
                    </a:cubicBezTo>
                    <a:cubicBezTo>
                      <a:pt x="16" y="44"/>
                      <a:pt x="17" y="41"/>
                      <a:pt x="26" y="36"/>
                    </a:cubicBezTo>
                    <a:cubicBezTo>
                      <a:pt x="34" y="25"/>
                      <a:pt x="31" y="14"/>
                      <a:pt x="30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9" name="Freeform 50"/>
              <p:cNvSpPr>
                <a:spLocks/>
              </p:cNvSpPr>
              <p:nvPr/>
            </p:nvSpPr>
            <p:spPr bwMode="gray">
              <a:xfrm>
                <a:off x="4638" y="3223"/>
                <a:ext cx="29" cy="28"/>
              </a:xfrm>
              <a:custGeom>
                <a:avLst/>
                <a:gdLst>
                  <a:gd name="T0" fmla="*/ 11 w 38"/>
                  <a:gd name="T1" fmla="*/ 2 h 37"/>
                  <a:gd name="T2" fmla="*/ 4 w 38"/>
                  <a:gd name="T3" fmla="*/ 2 h 37"/>
                  <a:gd name="T4" fmla="*/ 5 w 38"/>
                  <a:gd name="T5" fmla="*/ 8 h 37"/>
                  <a:gd name="T6" fmla="*/ 8 w 38"/>
                  <a:gd name="T7" fmla="*/ 10 h 37"/>
                  <a:gd name="T8" fmla="*/ 11 w 38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9" y="17"/>
                      <a:pt x="14" y="25"/>
                    </a:cubicBezTo>
                    <a:cubicBezTo>
                      <a:pt x="16" y="37"/>
                      <a:pt x="17" y="34"/>
                      <a:pt x="26" y="29"/>
                    </a:cubicBezTo>
                    <a:cubicBezTo>
                      <a:pt x="34" y="18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0" name="Freeform 51"/>
              <p:cNvSpPr>
                <a:spLocks/>
              </p:cNvSpPr>
              <p:nvPr/>
            </p:nvSpPr>
            <p:spPr bwMode="gray">
              <a:xfrm>
                <a:off x="4673" y="3213"/>
                <a:ext cx="29" cy="26"/>
              </a:xfrm>
              <a:custGeom>
                <a:avLst/>
                <a:gdLst>
                  <a:gd name="T0" fmla="*/ 11 w 38"/>
                  <a:gd name="T1" fmla="*/ 2 h 34"/>
                  <a:gd name="T2" fmla="*/ 4 w 38"/>
                  <a:gd name="T3" fmla="*/ 2 h 34"/>
                  <a:gd name="T4" fmla="*/ 5 w 38"/>
                  <a:gd name="T5" fmla="*/ 8 h 34"/>
                  <a:gd name="T6" fmla="*/ 9 w 38"/>
                  <a:gd name="T7" fmla="*/ 8 h 34"/>
                  <a:gd name="T8" fmla="*/ 11 w 38"/>
                  <a:gd name="T9" fmla="*/ 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11" y="14"/>
                      <a:pt x="16" y="22"/>
                    </a:cubicBezTo>
                    <a:cubicBezTo>
                      <a:pt x="18" y="34"/>
                      <a:pt x="18" y="27"/>
                      <a:pt x="27" y="22"/>
                    </a:cubicBezTo>
                    <a:cubicBezTo>
                      <a:pt x="35" y="11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1" name="Freeform 52"/>
              <p:cNvSpPr>
                <a:spLocks/>
              </p:cNvSpPr>
              <p:nvPr/>
            </p:nvSpPr>
            <p:spPr bwMode="gray">
              <a:xfrm>
                <a:off x="4663" y="3177"/>
                <a:ext cx="26" cy="20"/>
              </a:xfrm>
              <a:custGeom>
                <a:avLst/>
                <a:gdLst>
                  <a:gd name="T0" fmla="*/ 10 w 35"/>
                  <a:gd name="T1" fmla="*/ 1 h 27"/>
                  <a:gd name="T2" fmla="*/ 3 w 35"/>
                  <a:gd name="T3" fmla="*/ 1 h 27"/>
                  <a:gd name="T4" fmla="*/ 4 w 35"/>
                  <a:gd name="T5" fmla="*/ 4 h 27"/>
                  <a:gd name="T6" fmla="*/ 7 w 35"/>
                  <a:gd name="T7" fmla="*/ 5 h 27"/>
                  <a:gd name="T8" fmla="*/ 10 w 35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31" y="1"/>
                    </a:moveTo>
                    <a:cubicBezTo>
                      <a:pt x="35" y="11"/>
                      <a:pt x="18" y="0"/>
                      <a:pt x="10" y="2"/>
                    </a:cubicBezTo>
                    <a:cubicBezTo>
                      <a:pt x="0" y="9"/>
                      <a:pt x="8" y="7"/>
                      <a:pt x="13" y="15"/>
                    </a:cubicBezTo>
                    <a:cubicBezTo>
                      <a:pt x="15" y="27"/>
                      <a:pt x="16" y="24"/>
                      <a:pt x="25" y="19"/>
                    </a:cubicBezTo>
                    <a:cubicBezTo>
                      <a:pt x="33" y="8"/>
                      <a:pt x="32" y="15"/>
                      <a:pt x="31" y="1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2" name="Freeform 53"/>
              <p:cNvSpPr>
                <a:spLocks/>
              </p:cNvSpPr>
              <p:nvPr/>
            </p:nvSpPr>
            <p:spPr bwMode="gray">
              <a:xfrm>
                <a:off x="4636" y="3153"/>
                <a:ext cx="27" cy="34"/>
              </a:xfrm>
              <a:custGeom>
                <a:avLst/>
                <a:gdLst>
                  <a:gd name="T0" fmla="*/ 10 w 35"/>
                  <a:gd name="T1" fmla="*/ 5 h 47"/>
                  <a:gd name="T2" fmla="*/ 7 w 35"/>
                  <a:gd name="T3" fmla="*/ 1 h 47"/>
                  <a:gd name="T4" fmla="*/ 4 w 35"/>
                  <a:gd name="T5" fmla="*/ 7 h 47"/>
                  <a:gd name="T6" fmla="*/ 7 w 35"/>
                  <a:gd name="T7" fmla="*/ 9 h 47"/>
                  <a:gd name="T8" fmla="*/ 9 w 35"/>
                  <a:gd name="T9" fmla="*/ 8 h 47"/>
                  <a:gd name="T10" fmla="*/ 10 w 35"/>
                  <a:gd name="T11" fmla="*/ 5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47">
                    <a:moveTo>
                      <a:pt x="28" y="16"/>
                    </a:moveTo>
                    <a:cubicBezTo>
                      <a:pt x="27" y="13"/>
                      <a:pt x="22" y="0"/>
                      <a:pt x="19" y="2"/>
                    </a:cubicBezTo>
                    <a:cubicBezTo>
                      <a:pt x="16" y="4"/>
                      <a:pt x="10" y="20"/>
                      <a:pt x="10" y="25"/>
                    </a:cubicBezTo>
                    <a:cubicBezTo>
                      <a:pt x="0" y="32"/>
                      <a:pt x="14" y="27"/>
                      <a:pt x="19" y="35"/>
                    </a:cubicBezTo>
                    <a:cubicBezTo>
                      <a:pt x="21" y="47"/>
                      <a:pt x="18" y="34"/>
                      <a:pt x="27" y="29"/>
                    </a:cubicBezTo>
                    <a:cubicBezTo>
                      <a:pt x="35" y="18"/>
                      <a:pt x="29" y="30"/>
                      <a:pt x="28" y="16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3" name="Freeform 54"/>
              <p:cNvSpPr>
                <a:spLocks/>
              </p:cNvSpPr>
              <p:nvPr/>
            </p:nvSpPr>
            <p:spPr bwMode="gray">
              <a:xfrm>
                <a:off x="4603" y="3137"/>
                <a:ext cx="25" cy="26"/>
              </a:xfrm>
              <a:custGeom>
                <a:avLst/>
                <a:gdLst>
                  <a:gd name="T0" fmla="*/ 8 w 32"/>
                  <a:gd name="T1" fmla="*/ 3 h 35"/>
                  <a:gd name="T2" fmla="*/ 4 w 32"/>
                  <a:gd name="T3" fmla="*/ 1 h 35"/>
                  <a:gd name="T4" fmla="*/ 4 w 32"/>
                  <a:gd name="T5" fmla="*/ 7 h 35"/>
                  <a:gd name="T6" fmla="*/ 9 w 32"/>
                  <a:gd name="T7" fmla="*/ 8 h 35"/>
                  <a:gd name="T8" fmla="*/ 8 w 3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4" name="Freeform 55"/>
              <p:cNvSpPr>
                <a:spLocks/>
              </p:cNvSpPr>
              <p:nvPr/>
            </p:nvSpPr>
            <p:spPr bwMode="gray">
              <a:xfrm>
                <a:off x="4644" y="3189"/>
                <a:ext cx="25" cy="26"/>
              </a:xfrm>
              <a:custGeom>
                <a:avLst/>
                <a:gdLst>
                  <a:gd name="T0" fmla="*/ 8 w 32"/>
                  <a:gd name="T1" fmla="*/ 3 h 35"/>
                  <a:gd name="T2" fmla="*/ 4 w 32"/>
                  <a:gd name="T3" fmla="*/ 1 h 35"/>
                  <a:gd name="T4" fmla="*/ 4 w 32"/>
                  <a:gd name="T5" fmla="*/ 7 h 35"/>
                  <a:gd name="T6" fmla="*/ 9 w 32"/>
                  <a:gd name="T7" fmla="*/ 8 h 35"/>
                  <a:gd name="T8" fmla="*/ 8 w 32"/>
                  <a:gd name="T9" fmla="*/ 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5" name="Freeform 56"/>
              <p:cNvSpPr>
                <a:spLocks/>
              </p:cNvSpPr>
              <p:nvPr/>
            </p:nvSpPr>
            <p:spPr bwMode="gray">
              <a:xfrm>
                <a:off x="3027" y="1828"/>
                <a:ext cx="144" cy="107"/>
              </a:xfrm>
              <a:custGeom>
                <a:avLst/>
                <a:gdLst>
                  <a:gd name="T0" fmla="*/ 57 w 189"/>
                  <a:gd name="T1" fmla="*/ 1 h 144"/>
                  <a:gd name="T2" fmla="*/ 62 w 189"/>
                  <a:gd name="T3" fmla="*/ 1 h 144"/>
                  <a:gd name="T4" fmla="*/ 64 w 189"/>
                  <a:gd name="T5" fmla="*/ 5 h 144"/>
                  <a:gd name="T6" fmla="*/ 62 w 189"/>
                  <a:gd name="T7" fmla="*/ 7 h 144"/>
                  <a:gd name="T8" fmla="*/ 44 w 189"/>
                  <a:gd name="T9" fmla="*/ 14 h 144"/>
                  <a:gd name="T10" fmla="*/ 37 w 189"/>
                  <a:gd name="T11" fmla="*/ 18 h 144"/>
                  <a:gd name="T12" fmla="*/ 33 w 189"/>
                  <a:gd name="T13" fmla="*/ 19 h 144"/>
                  <a:gd name="T14" fmla="*/ 24 w 189"/>
                  <a:gd name="T15" fmla="*/ 25 h 144"/>
                  <a:gd name="T16" fmla="*/ 25 w 189"/>
                  <a:gd name="T17" fmla="*/ 28 h 144"/>
                  <a:gd name="T18" fmla="*/ 28 w 189"/>
                  <a:gd name="T19" fmla="*/ 36 h 144"/>
                  <a:gd name="T20" fmla="*/ 36 w 189"/>
                  <a:gd name="T21" fmla="*/ 39 h 144"/>
                  <a:gd name="T22" fmla="*/ 31 w 189"/>
                  <a:gd name="T23" fmla="*/ 42 h 144"/>
                  <a:gd name="T24" fmla="*/ 28 w 189"/>
                  <a:gd name="T25" fmla="*/ 40 h 144"/>
                  <a:gd name="T26" fmla="*/ 24 w 189"/>
                  <a:gd name="T27" fmla="*/ 41 h 144"/>
                  <a:gd name="T28" fmla="*/ 7 w 189"/>
                  <a:gd name="T29" fmla="*/ 38 h 144"/>
                  <a:gd name="T30" fmla="*/ 6 w 189"/>
                  <a:gd name="T31" fmla="*/ 33 h 144"/>
                  <a:gd name="T32" fmla="*/ 16 w 189"/>
                  <a:gd name="T33" fmla="*/ 27 h 144"/>
                  <a:gd name="T34" fmla="*/ 18 w 189"/>
                  <a:gd name="T35" fmla="*/ 23 h 144"/>
                  <a:gd name="T36" fmla="*/ 16 w 189"/>
                  <a:gd name="T37" fmla="*/ 20 h 144"/>
                  <a:gd name="T38" fmla="*/ 25 w 189"/>
                  <a:gd name="T39" fmla="*/ 14 h 144"/>
                  <a:gd name="T40" fmla="*/ 33 w 189"/>
                  <a:gd name="T41" fmla="*/ 11 h 144"/>
                  <a:gd name="T42" fmla="*/ 38 w 189"/>
                  <a:gd name="T43" fmla="*/ 7 h 144"/>
                  <a:gd name="T44" fmla="*/ 57 w 189"/>
                  <a:gd name="T45" fmla="*/ 1 h 1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9" h="144">
                    <a:moveTo>
                      <a:pt x="171" y="4"/>
                    </a:moveTo>
                    <a:cubicBezTo>
                      <a:pt x="174" y="3"/>
                      <a:pt x="182" y="0"/>
                      <a:pt x="185" y="4"/>
                    </a:cubicBezTo>
                    <a:cubicBezTo>
                      <a:pt x="187" y="7"/>
                      <a:pt x="189" y="16"/>
                      <a:pt x="189" y="16"/>
                    </a:cubicBezTo>
                    <a:cubicBezTo>
                      <a:pt x="188" y="19"/>
                      <a:pt x="189" y="22"/>
                      <a:pt x="187" y="24"/>
                    </a:cubicBezTo>
                    <a:cubicBezTo>
                      <a:pt x="175" y="34"/>
                      <a:pt x="146" y="34"/>
                      <a:pt x="131" y="44"/>
                    </a:cubicBezTo>
                    <a:cubicBezTo>
                      <a:pt x="125" y="53"/>
                      <a:pt x="120" y="54"/>
                      <a:pt x="109" y="58"/>
                    </a:cubicBezTo>
                    <a:cubicBezTo>
                      <a:pt x="105" y="59"/>
                      <a:pt x="97" y="62"/>
                      <a:pt x="97" y="62"/>
                    </a:cubicBezTo>
                    <a:cubicBezTo>
                      <a:pt x="88" y="76"/>
                      <a:pt x="83" y="74"/>
                      <a:pt x="71" y="82"/>
                    </a:cubicBezTo>
                    <a:cubicBezTo>
                      <a:pt x="66" y="98"/>
                      <a:pt x="70" y="78"/>
                      <a:pt x="75" y="92"/>
                    </a:cubicBezTo>
                    <a:cubicBezTo>
                      <a:pt x="81" y="108"/>
                      <a:pt x="71" y="108"/>
                      <a:pt x="83" y="116"/>
                    </a:cubicBezTo>
                    <a:cubicBezTo>
                      <a:pt x="90" y="121"/>
                      <a:pt x="107" y="126"/>
                      <a:pt x="107" y="126"/>
                    </a:cubicBezTo>
                    <a:cubicBezTo>
                      <a:pt x="105" y="139"/>
                      <a:pt x="106" y="144"/>
                      <a:pt x="93" y="140"/>
                    </a:cubicBezTo>
                    <a:cubicBezTo>
                      <a:pt x="91" y="137"/>
                      <a:pt x="87" y="130"/>
                      <a:pt x="83" y="130"/>
                    </a:cubicBezTo>
                    <a:cubicBezTo>
                      <a:pt x="79" y="130"/>
                      <a:pt x="71" y="134"/>
                      <a:pt x="71" y="134"/>
                    </a:cubicBezTo>
                    <a:cubicBezTo>
                      <a:pt x="52" y="129"/>
                      <a:pt x="42" y="124"/>
                      <a:pt x="21" y="122"/>
                    </a:cubicBezTo>
                    <a:cubicBezTo>
                      <a:pt x="14" y="115"/>
                      <a:pt x="0" y="102"/>
                      <a:pt x="19" y="106"/>
                    </a:cubicBezTo>
                    <a:cubicBezTo>
                      <a:pt x="29" y="91"/>
                      <a:pt x="26" y="93"/>
                      <a:pt x="47" y="90"/>
                    </a:cubicBezTo>
                    <a:cubicBezTo>
                      <a:pt x="55" y="84"/>
                      <a:pt x="54" y="88"/>
                      <a:pt x="51" y="76"/>
                    </a:cubicBezTo>
                    <a:cubicBezTo>
                      <a:pt x="50" y="72"/>
                      <a:pt x="47" y="64"/>
                      <a:pt x="47" y="64"/>
                    </a:cubicBezTo>
                    <a:cubicBezTo>
                      <a:pt x="50" y="41"/>
                      <a:pt x="50" y="43"/>
                      <a:pt x="73" y="46"/>
                    </a:cubicBezTo>
                    <a:cubicBezTo>
                      <a:pt x="82" y="45"/>
                      <a:pt x="97" y="36"/>
                      <a:pt x="97" y="36"/>
                    </a:cubicBezTo>
                    <a:cubicBezTo>
                      <a:pt x="102" y="29"/>
                      <a:pt x="105" y="27"/>
                      <a:pt x="113" y="24"/>
                    </a:cubicBezTo>
                    <a:cubicBezTo>
                      <a:pt x="134" y="27"/>
                      <a:pt x="161" y="25"/>
                      <a:pt x="171" y="4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6" name="Freeform 57"/>
              <p:cNvSpPr>
                <a:spLocks/>
              </p:cNvSpPr>
              <p:nvPr/>
            </p:nvSpPr>
            <p:spPr bwMode="gray">
              <a:xfrm>
                <a:off x="3113" y="1931"/>
                <a:ext cx="41" cy="12"/>
              </a:xfrm>
              <a:custGeom>
                <a:avLst/>
                <a:gdLst>
                  <a:gd name="T0" fmla="*/ 9 w 53"/>
                  <a:gd name="T1" fmla="*/ 0 h 17"/>
                  <a:gd name="T2" fmla="*/ 4 w 53"/>
                  <a:gd name="T3" fmla="*/ 1 h 17"/>
                  <a:gd name="T4" fmla="*/ 12 w 53"/>
                  <a:gd name="T5" fmla="*/ 4 h 17"/>
                  <a:gd name="T6" fmla="*/ 15 w 53"/>
                  <a:gd name="T7" fmla="*/ 4 h 17"/>
                  <a:gd name="T8" fmla="*/ 9 w 5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7">
                    <a:moveTo>
                      <a:pt x="24" y="0"/>
                    </a:moveTo>
                    <a:cubicBezTo>
                      <a:pt x="20" y="1"/>
                      <a:pt x="16" y="0"/>
                      <a:pt x="12" y="2"/>
                    </a:cubicBezTo>
                    <a:cubicBezTo>
                      <a:pt x="0" y="9"/>
                      <a:pt x="30" y="15"/>
                      <a:pt x="32" y="16"/>
                    </a:cubicBezTo>
                    <a:cubicBezTo>
                      <a:pt x="36" y="15"/>
                      <a:pt x="41" y="17"/>
                      <a:pt x="44" y="14"/>
                    </a:cubicBezTo>
                    <a:cubicBezTo>
                      <a:pt x="53" y="3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7" name="Freeform 58"/>
              <p:cNvSpPr>
                <a:spLocks/>
              </p:cNvSpPr>
              <p:nvPr/>
            </p:nvSpPr>
            <p:spPr bwMode="gray">
              <a:xfrm>
                <a:off x="3323" y="1776"/>
                <a:ext cx="43" cy="28"/>
              </a:xfrm>
              <a:custGeom>
                <a:avLst/>
                <a:gdLst>
                  <a:gd name="T0" fmla="*/ 18 w 57"/>
                  <a:gd name="T1" fmla="*/ 2 h 37"/>
                  <a:gd name="T2" fmla="*/ 8 w 57"/>
                  <a:gd name="T3" fmla="*/ 8 h 37"/>
                  <a:gd name="T4" fmla="*/ 4 w 57"/>
                  <a:gd name="T5" fmla="*/ 11 h 37"/>
                  <a:gd name="T6" fmla="*/ 3 w 57"/>
                  <a:gd name="T7" fmla="*/ 2 h 37"/>
                  <a:gd name="T8" fmla="*/ 7 w 57"/>
                  <a:gd name="T9" fmla="*/ 0 h 37"/>
                  <a:gd name="T10" fmla="*/ 18 w 57"/>
                  <a:gd name="T11" fmla="*/ 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7" h="37">
                    <a:moveTo>
                      <a:pt x="57" y="4"/>
                    </a:moveTo>
                    <a:cubicBezTo>
                      <a:pt x="53" y="16"/>
                      <a:pt x="35" y="17"/>
                      <a:pt x="25" y="24"/>
                    </a:cubicBezTo>
                    <a:cubicBezTo>
                      <a:pt x="22" y="34"/>
                      <a:pt x="22" y="37"/>
                      <a:pt x="11" y="34"/>
                    </a:cubicBezTo>
                    <a:cubicBezTo>
                      <a:pt x="6" y="27"/>
                      <a:pt x="0" y="10"/>
                      <a:pt x="9" y="4"/>
                    </a:cubicBezTo>
                    <a:cubicBezTo>
                      <a:pt x="12" y="2"/>
                      <a:pt x="21" y="0"/>
                      <a:pt x="21" y="0"/>
                    </a:cubicBezTo>
                    <a:cubicBezTo>
                      <a:pt x="33" y="2"/>
                      <a:pt x="45" y="4"/>
                      <a:pt x="57" y="4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8" name="Freeform 59"/>
              <p:cNvSpPr>
                <a:spLocks/>
              </p:cNvSpPr>
              <p:nvPr/>
            </p:nvSpPr>
            <p:spPr bwMode="gray">
              <a:xfrm>
                <a:off x="3354" y="1789"/>
                <a:ext cx="51" cy="20"/>
              </a:xfrm>
              <a:custGeom>
                <a:avLst/>
                <a:gdLst>
                  <a:gd name="T0" fmla="*/ 10 w 68"/>
                  <a:gd name="T1" fmla="*/ 0 h 26"/>
                  <a:gd name="T2" fmla="*/ 4 w 68"/>
                  <a:gd name="T3" fmla="*/ 2 h 26"/>
                  <a:gd name="T4" fmla="*/ 18 w 68"/>
                  <a:gd name="T5" fmla="*/ 9 h 26"/>
                  <a:gd name="T6" fmla="*/ 20 w 68"/>
                  <a:gd name="T7" fmla="*/ 8 h 26"/>
                  <a:gd name="T8" fmla="*/ 10 w 68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26">
                    <a:moveTo>
                      <a:pt x="29" y="0"/>
                    </a:moveTo>
                    <a:cubicBezTo>
                      <a:pt x="23" y="2"/>
                      <a:pt x="11" y="6"/>
                      <a:pt x="11" y="6"/>
                    </a:cubicBezTo>
                    <a:cubicBezTo>
                      <a:pt x="0" y="23"/>
                      <a:pt x="47" y="24"/>
                      <a:pt x="57" y="26"/>
                    </a:cubicBezTo>
                    <a:cubicBezTo>
                      <a:pt x="59" y="25"/>
                      <a:pt x="62" y="26"/>
                      <a:pt x="63" y="24"/>
                    </a:cubicBezTo>
                    <a:cubicBezTo>
                      <a:pt x="68" y="3"/>
                      <a:pt x="42" y="3"/>
                      <a:pt x="2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9" name="Freeform 60"/>
              <p:cNvSpPr>
                <a:spLocks/>
              </p:cNvSpPr>
              <p:nvPr/>
            </p:nvSpPr>
            <p:spPr bwMode="gray">
              <a:xfrm>
                <a:off x="3409" y="1792"/>
                <a:ext cx="52" cy="32"/>
              </a:xfrm>
              <a:custGeom>
                <a:avLst/>
                <a:gdLst>
                  <a:gd name="T0" fmla="*/ 19 w 66"/>
                  <a:gd name="T1" fmla="*/ 3 h 43"/>
                  <a:gd name="T2" fmla="*/ 10 w 66"/>
                  <a:gd name="T3" fmla="*/ 3 h 43"/>
                  <a:gd name="T4" fmla="*/ 4 w 66"/>
                  <a:gd name="T5" fmla="*/ 3 h 43"/>
                  <a:gd name="T6" fmla="*/ 3 w 66"/>
                  <a:gd name="T7" fmla="*/ 10 h 43"/>
                  <a:gd name="T8" fmla="*/ 13 w 66"/>
                  <a:gd name="T9" fmla="*/ 13 h 43"/>
                  <a:gd name="T10" fmla="*/ 24 w 66"/>
                  <a:gd name="T11" fmla="*/ 8 h 43"/>
                  <a:gd name="T12" fmla="*/ 19 w 66"/>
                  <a:gd name="T13" fmla="*/ 3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43">
                    <a:moveTo>
                      <a:pt x="50" y="9"/>
                    </a:moveTo>
                    <a:cubicBezTo>
                      <a:pt x="40" y="16"/>
                      <a:pt x="36" y="16"/>
                      <a:pt x="26" y="9"/>
                    </a:cubicBezTo>
                    <a:cubicBezTo>
                      <a:pt x="20" y="0"/>
                      <a:pt x="18" y="4"/>
                      <a:pt x="10" y="9"/>
                    </a:cubicBezTo>
                    <a:cubicBezTo>
                      <a:pt x="4" y="17"/>
                      <a:pt x="0" y="21"/>
                      <a:pt x="8" y="35"/>
                    </a:cubicBezTo>
                    <a:cubicBezTo>
                      <a:pt x="12" y="42"/>
                      <a:pt x="32" y="43"/>
                      <a:pt x="32" y="43"/>
                    </a:cubicBezTo>
                    <a:cubicBezTo>
                      <a:pt x="41" y="40"/>
                      <a:pt x="54" y="33"/>
                      <a:pt x="62" y="27"/>
                    </a:cubicBezTo>
                    <a:cubicBezTo>
                      <a:pt x="66" y="15"/>
                      <a:pt x="61" y="15"/>
                      <a:pt x="50" y="9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0" name="Freeform 61"/>
              <p:cNvSpPr>
                <a:spLocks/>
              </p:cNvSpPr>
              <p:nvPr/>
            </p:nvSpPr>
            <p:spPr bwMode="gray">
              <a:xfrm>
                <a:off x="3767" y="1819"/>
                <a:ext cx="90" cy="31"/>
              </a:xfrm>
              <a:custGeom>
                <a:avLst/>
                <a:gdLst>
                  <a:gd name="T0" fmla="*/ 5 w 117"/>
                  <a:gd name="T1" fmla="*/ 0 h 41"/>
                  <a:gd name="T2" fmla="*/ 3 w 117"/>
                  <a:gd name="T3" fmla="*/ 5 h 41"/>
                  <a:gd name="T4" fmla="*/ 17 w 117"/>
                  <a:gd name="T5" fmla="*/ 10 h 41"/>
                  <a:gd name="T6" fmla="*/ 27 w 117"/>
                  <a:gd name="T7" fmla="*/ 11 h 41"/>
                  <a:gd name="T8" fmla="*/ 39 w 117"/>
                  <a:gd name="T9" fmla="*/ 8 h 41"/>
                  <a:gd name="T10" fmla="*/ 27 w 117"/>
                  <a:gd name="T11" fmla="*/ 2 h 41"/>
                  <a:gd name="T12" fmla="*/ 5 w 117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" h="41">
                    <a:moveTo>
                      <a:pt x="14" y="0"/>
                    </a:moveTo>
                    <a:cubicBezTo>
                      <a:pt x="8" y="4"/>
                      <a:pt x="0" y="9"/>
                      <a:pt x="8" y="16"/>
                    </a:cubicBezTo>
                    <a:cubicBezTo>
                      <a:pt x="21" y="27"/>
                      <a:pt x="34" y="28"/>
                      <a:pt x="50" y="30"/>
                    </a:cubicBezTo>
                    <a:cubicBezTo>
                      <a:pt x="66" y="41"/>
                      <a:pt x="57" y="39"/>
                      <a:pt x="76" y="36"/>
                    </a:cubicBezTo>
                    <a:cubicBezTo>
                      <a:pt x="88" y="32"/>
                      <a:pt x="101" y="29"/>
                      <a:pt x="112" y="22"/>
                    </a:cubicBezTo>
                    <a:cubicBezTo>
                      <a:pt x="117" y="6"/>
                      <a:pt x="87" y="5"/>
                      <a:pt x="78" y="4"/>
                    </a:cubicBezTo>
                    <a:cubicBezTo>
                      <a:pt x="17" y="6"/>
                      <a:pt x="34" y="20"/>
                      <a:pt x="1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1" name="Freeform 62"/>
              <p:cNvSpPr>
                <a:spLocks/>
              </p:cNvSpPr>
              <p:nvPr/>
            </p:nvSpPr>
            <p:spPr bwMode="gray">
              <a:xfrm>
                <a:off x="3859" y="1818"/>
                <a:ext cx="47" cy="24"/>
              </a:xfrm>
              <a:custGeom>
                <a:avLst/>
                <a:gdLst>
                  <a:gd name="T0" fmla="*/ 11 w 62"/>
                  <a:gd name="T1" fmla="*/ 2 h 32"/>
                  <a:gd name="T2" fmla="*/ 20 w 62"/>
                  <a:gd name="T3" fmla="*/ 4 h 32"/>
                  <a:gd name="T4" fmla="*/ 10 w 62"/>
                  <a:gd name="T5" fmla="*/ 11 h 32"/>
                  <a:gd name="T6" fmla="*/ 2 w 62"/>
                  <a:gd name="T7" fmla="*/ 8 h 32"/>
                  <a:gd name="T8" fmla="*/ 11 w 62"/>
                  <a:gd name="T9" fmla="*/ 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32">
                    <a:moveTo>
                      <a:pt x="32" y="4"/>
                    </a:moveTo>
                    <a:cubicBezTo>
                      <a:pt x="44" y="0"/>
                      <a:pt x="53" y="1"/>
                      <a:pt x="62" y="10"/>
                    </a:cubicBezTo>
                    <a:cubicBezTo>
                      <a:pt x="59" y="23"/>
                      <a:pt x="42" y="28"/>
                      <a:pt x="30" y="32"/>
                    </a:cubicBezTo>
                    <a:cubicBezTo>
                      <a:pt x="15" y="22"/>
                      <a:pt x="23" y="25"/>
                      <a:pt x="6" y="22"/>
                    </a:cubicBezTo>
                    <a:cubicBezTo>
                      <a:pt x="0" y="4"/>
                      <a:pt x="14" y="8"/>
                      <a:pt x="32" y="4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2" name="Freeform 63"/>
              <p:cNvSpPr>
                <a:spLocks/>
              </p:cNvSpPr>
              <p:nvPr/>
            </p:nvSpPr>
            <p:spPr bwMode="gray">
              <a:xfrm>
                <a:off x="3838" y="1847"/>
                <a:ext cx="38" cy="16"/>
              </a:xfrm>
              <a:custGeom>
                <a:avLst/>
                <a:gdLst>
                  <a:gd name="T0" fmla="*/ 7 w 49"/>
                  <a:gd name="T1" fmla="*/ 1 h 23"/>
                  <a:gd name="T2" fmla="*/ 2 w 49"/>
                  <a:gd name="T3" fmla="*/ 1 h 23"/>
                  <a:gd name="T4" fmla="*/ 13 w 49"/>
                  <a:gd name="T5" fmla="*/ 6 h 23"/>
                  <a:gd name="T6" fmla="*/ 7 w 49"/>
                  <a:gd name="T7" fmla="*/ 1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23">
                    <a:moveTo>
                      <a:pt x="20" y="1"/>
                    </a:moveTo>
                    <a:cubicBezTo>
                      <a:pt x="15" y="2"/>
                      <a:pt x="8" y="0"/>
                      <a:pt x="6" y="5"/>
                    </a:cubicBezTo>
                    <a:cubicBezTo>
                      <a:pt x="0" y="19"/>
                      <a:pt x="32" y="21"/>
                      <a:pt x="38" y="23"/>
                    </a:cubicBezTo>
                    <a:cubicBezTo>
                      <a:pt x="49" y="6"/>
                      <a:pt x="35" y="3"/>
                      <a:pt x="20" y="1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3" name="Freeform 64"/>
              <p:cNvSpPr>
                <a:spLocks/>
              </p:cNvSpPr>
              <p:nvPr/>
            </p:nvSpPr>
            <p:spPr bwMode="gray">
              <a:xfrm>
                <a:off x="4096" y="2070"/>
                <a:ext cx="78" cy="113"/>
              </a:xfrm>
              <a:custGeom>
                <a:avLst/>
                <a:gdLst>
                  <a:gd name="T0" fmla="*/ 2 w 102"/>
                  <a:gd name="T1" fmla="*/ 0 h 152"/>
                  <a:gd name="T2" fmla="*/ 0 w 102"/>
                  <a:gd name="T3" fmla="*/ 5 h 152"/>
                  <a:gd name="T4" fmla="*/ 5 w 102"/>
                  <a:gd name="T5" fmla="*/ 13 h 152"/>
                  <a:gd name="T6" fmla="*/ 11 w 102"/>
                  <a:gd name="T7" fmla="*/ 22 h 152"/>
                  <a:gd name="T8" fmla="*/ 12 w 102"/>
                  <a:gd name="T9" fmla="*/ 31 h 152"/>
                  <a:gd name="T10" fmla="*/ 28 w 102"/>
                  <a:gd name="T11" fmla="*/ 46 h 152"/>
                  <a:gd name="T12" fmla="*/ 29 w 102"/>
                  <a:gd name="T13" fmla="*/ 38 h 152"/>
                  <a:gd name="T14" fmla="*/ 26 w 102"/>
                  <a:gd name="T15" fmla="*/ 31 h 152"/>
                  <a:gd name="T16" fmla="*/ 21 w 102"/>
                  <a:gd name="T17" fmla="*/ 28 h 152"/>
                  <a:gd name="T18" fmla="*/ 18 w 102"/>
                  <a:gd name="T19" fmla="*/ 22 h 152"/>
                  <a:gd name="T20" fmla="*/ 14 w 102"/>
                  <a:gd name="T21" fmla="*/ 14 h 152"/>
                  <a:gd name="T22" fmla="*/ 2 w 102"/>
                  <a:gd name="T23" fmla="*/ 4 h 152"/>
                  <a:gd name="T24" fmla="*/ 2 w 102"/>
                  <a:gd name="T25" fmla="*/ 0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52">
                    <a:moveTo>
                      <a:pt x="6" y="0"/>
                    </a:moveTo>
                    <a:cubicBezTo>
                      <a:pt x="4" y="6"/>
                      <a:pt x="0" y="18"/>
                      <a:pt x="0" y="18"/>
                    </a:cubicBezTo>
                    <a:cubicBezTo>
                      <a:pt x="3" y="26"/>
                      <a:pt x="9" y="35"/>
                      <a:pt x="14" y="42"/>
                    </a:cubicBezTo>
                    <a:cubicBezTo>
                      <a:pt x="17" y="58"/>
                      <a:pt x="16" y="69"/>
                      <a:pt x="32" y="72"/>
                    </a:cubicBezTo>
                    <a:cubicBezTo>
                      <a:pt x="44" y="80"/>
                      <a:pt x="40" y="91"/>
                      <a:pt x="36" y="104"/>
                    </a:cubicBezTo>
                    <a:cubicBezTo>
                      <a:pt x="57" y="118"/>
                      <a:pt x="60" y="139"/>
                      <a:pt x="80" y="152"/>
                    </a:cubicBezTo>
                    <a:cubicBezTo>
                      <a:pt x="95" y="148"/>
                      <a:pt x="102" y="135"/>
                      <a:pt x="86" y="124"/>
                    </a:cubicBezTo>
                    <a:cubicBezTo>
                      <a:pt x="72" y="129"/>
                      <a:pt x="78" y="110"/>
                      <a:pt x="74" y="102"/>
                    </a:cubicBezTo>
                    <a:cubicBezTo>
                      <a:pt x="72" y="98"/>
                      <a:pt x="65" y="94"/>
                      <a:pt x="62" y="92"/>
                    </a:cubicBezTo>
                    <a:cubicBezTo>
                      <a:pt x="59" y="82"/>
                      <a:pt x="65" y="65"/>
                      <a:pt x="52" y="74"/>
                    </a:cubicBezTo>
                    <a:cubicBezTo>
                      <a:pt x="46" y="65"/>
                      <a:pt x="47" y="54"/>
                      <a:pt x="42" y="44"/>
                    </a:cubicBezTo>
                    <a:cubicBezTo>
                      <a:pt x="36" y="32"/>
                      <a:pt x="16" y="18"/>
                      <a:pt x="4" y="1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4" name="Freeform 65"/>
              <p:cNvSpPr>
                <a:spLocks/>
              </p:cNvSpPr>
              <p:nvPr/>
            </p:nvSpPr>
            <p:spPr bwMode="gray">
              <a:xfrm>
                <a:off x="4159" y="2187"/>
                <a:ext cx="56" cy="78"/>
              </a:xfrm>
              <a:custGeom>
                <a:avLst/>
                <a:gdLst>
                  <a:gd name="T0" fmla="*/ 20 w 74"/>
                  <a:gd name="T1" fmla="*/ 8 h 103"/>
                  <a:gd name="T2" fmla="*/ 24 w 74"/>
                  <a:gd name="T3" fmla="*/ 13 h 103"/>
                  <a:gd name="T4" fmla="*/ 10 w 74"/>
                  <a:gd name="T5" fmla="*/ 27 h 103"/>
                  <a:gd name="T6" fmla="*/ 11 w 74"/>
                  <a:gd name="T7" fmla="*/ 33 h 103"/>
                  <a:gd name="T8" fmla="*/ 6 w 74"/>
                  <a:gd name="T9" fmla="*/ 31 h 103"/>
                  <a:gd name="T10" fmla="*/ 2 w 74"/>
                  <a:gd name="T11" fmla="*/ 27 h 103"/>
                  <a:gd name="T12" fmla="*/ 0 w 74"/>
                  <a:gd name="T13" fmla="*/ 27 h 103"/>
                  <a:gd name="T14" fmla="*/ 4 w 74"/>
                  <a:gd name="T15" fmla="*/ 19 h 103"/>
                  <a:gd name="T16" fmla="*/ 4 w 74"/>
                  <a:gd name="T17" fmla="*/ 17 h 103"/>
                  <a:gd name="T18" fmla="*/ 2 w 74"/>
                  <a:gd name="T19" fmla="*/ 8 h 103"/>
                  <a:gd name="T20" fmla="*/ 2 w 74"/>
                  <a:gd name="T21" fmla="*/ 5 h 103"/>
                  <a:gd name="T22" fmla="*/ 8 w 74"/>
                  <a:gd name="T23" fmla="*/ 8 h 103"/>
                  <a:gd name="T24" fmla="*/ 11 w 74"/>
                  <a:gd name="T25" fmla="*/ 11 h 103"/>
                  <a:gd name="T26" fmla="*/ 20 w 74"/>
                  <a:gd name="T27" fmla="*/ 8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4" h="103">
                    <a:moveTo>
                      <a:pt x="64" y="22"/>
                    </a:moveTo>
                    <a:cubicBezTo>
                      <a:pt x="73" y="36"/>
                      <a:pt x="70" y="29"/>
                      <a:pt x="74" y="40"/>
                    </a:cubicBezTo>
                    <a:cubicBezTo>
                      <a:pt x="70" y="77"/>
                      <a:pt x="68" y="81"/>
                      <a:pt x="30" y="84"/>
                    </a:cubicBezTo>
                    <a:cubicBezTo>
                      <a:pt x="33" y="88"/>
                      <a:pt x="39" y="95"/>
                      <a:pt x="32" y="100"/>
                    </a:cubicBezTo>
                    <a:cubicBezTo>
                      <a:pt x="28" y="103"/>
                      <a:pt x="24" y="95"/>
                      <a:pt x="20" y="94"/>
                    </a:cubicBezTo>
                    <a:cubicBezTo>
                      <a:pt x="17" y="84"/>
                      <a:pt x="20" y="89"/>
                      <a:pt x="6" y="84"/>
                    </a:cubicBezTo>
                    <a:cubicBezTo>
                      <a:pt x="4" y="83"/>
                      <a:pt x="0" y="82"/>
                      <a:pt x="0" y="82"/>
                    </a:cubicBezTo>
                    <a:cubicBezTo>
                      <a:pt x="3" y="73"/>
                      <a:pt x="7" y="67"/>
                      <a:pt x="10" y="58"/>
                    </a:cubicBezTo>
                    <a:cubicBezTo>
                      <a:pt x="11" y="56"/>
                      <a:pt x="12" y="52"/>
                      <a:pt x="12" y="52"/>
                    </a:cubicBezTo>
                    <a:cubicBezTo>
                      <a:pt x="10" y="42"/>
                      <a:pt x="8" y="33"/>
                      <a:pt x="2" y="24"/>
                    </a:cubicBezTo>
                    <a:cubicBezTo>
                      <a:pt x="3" y="21"/>
                      <a:pt x="2" y="17"/>
                      <a:pt x="4" y="14"/>
                    </a:cubicBezTo>
                    <a:cubicBezTo>
                      <a:pt x="11" y="0"/>
                      <a:pt x="18" y="19"/>
                      <a:pt x="26" y="22"/>
                    </a:cubicBezTo>
                    <a:cubicBezTo>
                      <a:pt x="31" y="36"/>
                      <a:pt x="26" y="33"/>
                      <a:pt x="36" y="36"/>
                    </a:cubicBezTo>
                    <a:cubicBezTo>
                      <a:pt x="45" y="30"/>
                      <a:pt x="55" y="28"/>
                      <a:pt x="64" y="2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5" name="Freeform 66"/>
              <p:cNvSpPr>
                <a:spLocks/>
              </p:cNvSpPr>
              <p:nvPr/>
            </p:nvSpPr>
            <p:spPr bwMode="gray">
              <a:xfrm>
                <a:off x="4122" y="2267"/>
                <a:ext cx="111" cy="188"/>
              </a:xfrm>
              <a:custGeom>
                <a:avLst/>
                <a:gdLst>
                  <a:gd name="T0" fmla="*/ 27 w 146"/>
                  <a:gd name="T1" fmla="*/ 31 h 252"/>
                  <a:gd name="T2" fmla="*/ 22 w 146"/>
                  <a:gd name="T3" fmla="*/ 33 h 252"/>
                  <a:gd name="T4" fmla="*/ 21 w 146"/>
                  <a:gd name="T5" fmla="*/ 40 h 252"/>
                  <a:gd name="T6" fmla="*/ 8 w 146"/>
                  <a:gd name="T7" fmla="*/ 45 h 252"/>
                  <a:gd name="T8" fmla="*/ 3 w 146"/>
                  <a:gd name="T9" fmla="*/ 51 h 252"/>
                  <a:gd name="T10" fmla="*/ 6 w 146"/>
                  <a:gd name="T11" fmla="*/ 56 h 252"/>
                  <a:gd name="T12" fmla="*/ 3 w 146"/>
                  <a:gd name="T13" fmla="*/ 61 h 252"/>
                  <a:gd name="T14" fmla="*/ 8 w 146"/>
                  <a:gd name="T15" fmla="*/ 78 h 252"/>
                  <a:gd name="T16" fmla="*/ 9 w 146"/>
                  <a:gd name="T17" fmla="*/ 66 h 252"/>
                  <a:gd name="T18" fmla="*/ 8 w 146"/>
                  <a:gd name="T19" fmla="*/ 60 h 252"/>
                  <a:gd name="T20" fmla="*/ 14 w 146"/>
                  <a:gd name="T21" fmla="*/ 54 h 252"/>
                  <a:gd name="T22" fmla="*/ 17 w 146"/>
                  <a:gd name="T23" fmla="*/ 49 h 252"/>
                  <a:gd name="T24" fmla="*/ 22 w 146"/>
                  <a:gd name="T25" fmla="*/ 54 h 252"/>
                  <a:gd name="T26" fmla="*/ 14 w 146"/>
                  <a:gd name="T27" fmla="*/ 59 h 252"/>
                  <a:gd name="T28" fmla="*/ 19 w 146"/>
                  <a:gd name="T29" fmla="*/ 62 h 252"/>
                  <a:gd name="T30" fmla="*/ 23 w 146"/>
                  <a:gd name="T31" fmla="*/ 55 h 252"/>
                  <a:gd name="T32" fmla="*/ 28 w 146"/>
                  <a:gd name="T33" fmla="*/ 57 h 252"/>
                  <a:gd name="T34" fmla="*/ 35 w 146"/>
                  <a:gd name="T35" fmla="*/ 46 h 252"/>
                  <a:gd name="T36" fmla="*/ 38 w 146"/>
                  <a:gd name="T37" fmla="*/ 48 h 252"/>
                  <a:gd name="T38" fmla="*/ 45 w 146"/>
                  <a:gd name="T39" fmla="*/ 46 h 252"/>
                  <a:gd name="T40" fmla="*/ 49 w 146"/>
                  <a:gd name="T41" fmla="*/ 40 h 252"/>
                  <a:gd name="T42" fmla="*/ 47 w 146"/>
                  <a:gd name="T43" fmla="*/ 34 h 252"/>
                  <a:gd name="T44" fmla="*/ 45 w 146"/>
                  <a:gd name="T45" fmla="*/ 30 h 252"/>
                  <a:gd name="T46" fmla="*/ 41 w 146"/>
                  <a:gd name="T47" fmla="*/ 12 h 252"/>
                  <a:gd name="T48" fmla="*/ 31 w 146"/>
                  <a:gd name="T49" fmla="*/ 0 h 252"/>
                  <a:gd name="T50" fmla="*/ 26 w 146"/>
                  <a:gd name="T51" fmla="*/ 4 h 252"/>
                  <a:gd name="T52" fmla="*/ 33 w 146"/>
                  <a:gd name="T53" fmla="*/ 10 h 252"/>
                  <a:gd name="T54" fmla="*/ 33 w 146"/>
                  <a:gd name="T55" fmla="*/ 20 h 252"/>
                  <a:gd name="T56" fmla="*/ 27 w 146"/>
                  <a:gd name="T57" fmla="*/ 31 h 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252">
                    <a:moveTo>
                      <a:pt x="82" y="100"/>
                    </a:moveTo>
                    <a:cubicBezTo>
                      <a:pt x="70" y="88"/>
                      <a:pt x="69" y="92"/>
                      <a:pt x="66" y="106"/>
                    </a:cubicBezTo>
                    <a:cubicBezTo>
                      <a:pt x="65" y="115"/>
                      <a:pt x="68" y="124"/>
                      <a:pt x="64" y="132"/>
                    </a:cubicBezTo>
                    <a:cubicBezTo>
                      <a:pt x="63" y="133"/>
                      <a:pt x="28" y="142"/>
                      <a:pt x="22" y="146"/>
                    </a:cubicBezTo>
                    <a:cubicBezTo>
                      <a:pt x="18" y="157"/>
                      <a:pt x="18" y="162"/>
                      <a:pt x="8" y="168"/>
                    </a:cubicBezTo>
                    <a:cubicBezTo>
                      <a:pt x="0" y="180"/>
                      <a:pt x="7" y="180"/>
                      <a:pt x="20" y="182"/>
                    </a:cubicBezTo>
                    <a:cubicBezTo>
                      <a:pt x="17" y="190"/>
                      <a:pt x="15" y="193"/>
                      <a:pt x="8" y="198"/>
                    </a:cubicBezTo>
                    <a:cubicBezTo>
                      <a:pt x="10" y="214"/>
                      <a:pt x="9" y="242"/>
                      <a:pt x="24" y="252"/>
                    </a:cubicBezTo>
                    <a:cubicBezTo>
                      <a:pt x="42" y="246"/>
                      <a:pt x="31" y="227"/>
                      <a:pt x="28" y="214"/>
                    </a:cubicBezTo>
                    <a:cubicBezTo>
                      <a:pt x="26" y="207"/>
                      <a:pt x="22" y="192"/>
                      <a:pt x="22" y="192"/>
                    </a:cubicBezTo>
                    <a:cubicBezTo>
                      <a:pt x="25" y="180"/>
                      <a:pt x="33" y="182"/>
                      <a:pt x="42" y="176"/>
                    </a:cubicBezTo>
                    <a:cubicBezTo>
                      <a:pt x="44" y="169"/>
                      <a:pt x="52" y="158"/>
                      <a:pt x="52" y="158"/>
                    </a:cubicBezTo>
                    <a:cubicBezTo>
                      <a:pt x="58" y="164"/>
                      <a:pt x="63" y="166"/>
                      <a:pt x="66" y="174"/>
                    </a:cubicBezTo>
                    <a:cubicBezTo>
                      <a:pt x="59" y="178"/>
                      <a:pt x="51" y="188"/>
                      <a:pt x="44" y="190"/>
                    </a:cubicBezTo>
                    <a:cubicBezTo>
                      <a:pt x="36" y="202"/>
                      <a:pt x="46" y="202"/>
                      <a:pt x="56" y="200"/>
                    </a:cubicBezTo>
                    <a:cubicBezTo>
                      <a:pt x="60" y="189"/>
                      <a:pt x="59" y="184"/>
                      <a:pt x="68" y="178"/>
                    </a:cubicBezTo>
                    <a:cubicBezTo>
                      <a:pt x="77" y="181"/>
                      <a:pt x="75" y="187"/>
                      <a:pt x="84" y="184"/>
                    </a:cubicBezTo>
                    <a:cubicBezTo>
                      <a:pt x="92" y="171"/>
                      <a:pt x="91" y="157"/>
                      <a:pt x="104" y="148"/>
                    </a:cubicBezTo>
                    <a:cubicBezTo>
                      <a:pt x="108" y="149"/>
                      <a:pt x="110" y="155"/>
                      <a:pt x="114" y="156"/>
                    </a:cubicBezTo>
                    <a:cubicBezTo>
                      <a:pt x="120" y="158"/>
                      <a:pt x="131" y="151"/>
                      <a:pt x="136" y="148"/>
                    </a:cubicBezTo>
                    <a:cubicBezTo>
                      <a:pt x="145" y="134"/>
                      <a:pt x="142" y="141"/>
                      <a:pt x="146" y="130"/>
                    </a:cubicBezTo>
                    <a:cubicBezTo>
                      <a:pt x="146" y="127"/>
                      <a:pt x="145" y="115"/>
                      <a:pt x="142" y="110"/>
                    </a:cubicBezTo>
                    <a:cubicBezTo>
                      <a:pt x="140" y="106"/>
                      <a:pt x="134" y="98"/>
                      <a:pt x="134" y="98"/>
                    </a:cubicBezTo>
                    <a:cubicBezTo>
                      <a:pt x="131" y="78"/>
                      <a:pt x="142" y="53"/>
                      <a:pt x="122" y="40"/>
                    </a:cubicBezTo>
                    <a:cubicBezTo>
                      <a:pt x="112" y="26"/>
                      <a:pt x="109" y="10"/>
                      <a:pt x="94" y="0"/>
                    </a:cubicBezTo>
                    <a:cubicBezTo>
                      <a:pt x="87" y="4"/>
                      <a:pt x="86" y="9"/>
                      <a:pt x="78" y="12"/>
                    </a:cubicBezTo>
                    <a:cubicBezTo>
                      <a:pt x="67" y="29"/>
                      <a:pt x="80" y="31"/>
                      <a:pt x="96" y="34"/>
                    </a:cubicBezTo>
                    <a:cubicBezTo>
                      <a:pt x="103" y="44"/>
                      <a:pt x="100" y="53"/>
                      <a:pt x="96" y="64"/>
                    </a:cubicBezTo>
                    <a:cubicBezTo>
                      <a:pt x="96" y="68"/>
                      <a:pt x="95" y="106"/>
                      <a:pt x="82" y="10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6" name="Freeform 67"/>
              <p:cNvSpPr>
                <a:spLocks/>
              </p:cNvSpPr>
              <p:nvPr/>
            </p:nvSpPr>
            <p:spPr bwMode="gray">
              <a:xfrm>
                <a:off x="3034" y="1765"/>
                <a:ext cx="53" cy="30"/>
              </a:xfrm>
              <a:custGeom>
                <a:avLst/>
                <a:gdLst>
                  <a:gd name="T0" fmla="*/ 20 w 70"/>
                  <a:gd name="T1" fmla="*/ 0 h 40"/>
                  <a:gd name="T2" fmla="*/ 21 w 70"/>
                  <a:gd name="T3" fmla="*/ 6 h 40"/>
                  <a:gd name="T4" fmla="*/ 13 w 70"/>
                  <a:gd name="T5" fmla="*/ 8 h 40"/>
                  <a:gd name="T6" fmla="*/ 10 w 70"/>
                  <a:gd name="T7" fmla="*/ 13 h 40"/>
                  <a:gd name="T8" fmla="*/ 2 w 70"/>
                  <a:gd name="T9" fmla="*/ 13 h 40"/>
                  <a:gd name="T10" fmla="*/ 1 w 70"/>
                  <a:gd name="T11" fmla="*/ 11 h 40"/>
                  <a:gd name="T12" fmla="*/ 11 w 70"/>
                  <a:gd name="T13" fmla="*/ 6 h 40"/>
                  <a:gd name="T14" fmla="*/ 20 w 70"/>
                  <a:gd name="T15" fmla="*/ 0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40">
                    <a:moveTo>
                      <a:pt x="59" y="0"/>
                    </a:moveTo>
                    <a:cubicBezTo>
                      <a:pt x="68" y="3"/>
                      <a:pt x="70" y="10"/>
                      <a:pt x="65" y="20"/>
                    </a:cubicBezTo>
                    <a:cubicBezTo>
                      <a:pt x="61" y="27"/>
                      <a:pt x="49" y="23"/>
                      <a:pt x="41" y="24"/>
                    </a:cubicBezTo>
                    <a:cubicBezTo>
                      <a:pt x="36" y="38"/>
                      <a:pt x="41" y="34"/>
                      <a:pt x="31" y="40"/>
                    </a:cubicBezTo>
                    <a:cubicBezTo>
                      <a:pt x="23" y="39"/>
                      <a:pt x="15" y="39"/>
                      <a:pt x="7" y="38"/>
                    </a:cubicBezTo>
                    <a:cubicBezTo>
                      <a:pt x="5" y="38"/>
                      <a:pt x="0" y="38"/>
                      <a:pt x="1" y="36"/>
                    </a:cubicBezTo>
                    <a:cubicBezTo>
                      <a:pt x="7" y="26"/>
                      <a:pt x="23" y="23"/>
                      <a:pt x="33" y="20"/>
                    </a:cubicBezTo>
                    <a:cubicBezTo>
                      <a:pt x="39" y="11"/>
                      <a:pt x="51" y="8"/>
                      <a:pt x="59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7" name="Freeform 68"/>
              <p:cNvSpPr>
                <a:spLocks/>
              </p:cNvSpPr>
              <p:nvPr/>
            </p:nvSpPr>
            <p:spPr bwMode="gray">
              <a:xfrm>
                <a:off x="2924" y="1774"/>
                <a:ext cx="20" cy="22"/>
              </a:xfrm>
              <a:custGeom>
                <a:avLst/>
                <a:gdLst>
                  <a:gd name="T0" fmla="*/ 6 w 26"/>
                  <a:gd name="T1" fmla="*/ 0 h 29"/>
                  <a:gd name="T2" fmla="*/ 0 w 26"/>
                  <a:gd name="T3" fmla="*/ 6 h 29"/>
                  <a:gd name="T4" fmla="*/ 6 w 26"/>
                  <a:gd name="T5" fmla="*/ 8 h 29"/>
                  <a:gd name="T6" fmla="*/ 6 w 2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18" y="0"/>
                    </a:moveTo>
                    <a:cubicBezTo>
                      <a:pt x="9" y="6"/>
                      <a:pt x="4" y="7"/>
                      <a:pt x="0" y="18"/>
                    </a:cubicBezTo>
                    <a:cubicBezTo>
                      <a:pt x="7" y="25"/>
                      <a:pt x="9" y="29"/>
                      <a:pt x="18" y="26"/>
                    </a:cubicBezTo>
                    <a:cubicBezTo>
                      <a:pt x="22" y="14"/>
                      <a:pt x="26" y="12"/>
                      <a:pt x="1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8" name="Freeform 69"/>
              <p:cNvSpPr>
                <a:spLocks/>
              </p:cNvSpPr>
              <p:nvPr/>
            </p:nvSpPr>
            <p:spPr bwMode="gray">
              <a:xfrm>
                <a:off x="2949" y="1773"/>
                <a:ext cx="38" cy="27"/>
              </a:xfrm>
              <a:custGeom>
                <a:avLst/>
                <a:gdLst>
                  <a:gd name="T0" fmla="*/ 5 w 49"/>
                  <a:gd name="T1" fmla="*/ 2 h 36"/>
                  <a:gd name="T2" fmla="*/ 0 w 49"/>
                  <a:gd name="T3" fmla="*/ 6 h 36"/>
                  <a:gd name="T4" fmla="*/ 2 w 49"/>
                  <a:gd name="T5" fmla="*/ 11 h 36"/>
                  <a:gd name="T6" fmla="*/ 7 w 49"/>
                  <a:gd name="T7" fmla="*/ 11 h 36"/>
                  <a:gd name="T8" fmla="*/ 15 w 49"/>
                  <a:gd name="T9" fmla="*/ 8 h 36"/>
                  <a:gd name="T10" fmla="*/ 5 w 49"/>
                  <a:gd name="T11" fmla="*/ 2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36">
                    <a:moveTo>
                      <a:pt x="14" y="6"/>
                    </a:moveTo>
                    <a:cubicBezTo>
                      <a:pt x="11" y="14"/>
                      <a:pt x="7" y="13"/>
                      <a:pt x="0" y="18"/>
                    </a:cubicBezTo>
                    <a:cubicBezTo>
                      <a:pt x="1" y="22"/>
                      <a:pt x="2" y="29"/>
                      <a:pt x="6" y="32"/>
                    </a:cubicBezTo>
                    <a:cubicBezTo>
                      <a:pt x="10" y="34"/>
                      <a:pt x="18" y="36"/>
                      <a:pt x="18" y="36"/>
                    </a:cubicBezTo>
                    <a:cubicBezTo>
                      <a:pt x="24" y="27"/>
                      <a:pt x="30" y="28"/>
                      <a:pt x="40" y="26"/>
                    </a:cubicBezTo>
                    <a:cubicBezTo>
                      <a:pt x="49" y="0"/>
                      <a:pt x="26" y="18"/>
                      <a:pt x="14" y="6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9" name="Freeform 70"/>
              <p:cNvSpPr>
                <a:spLocks/>
              </p:cNvSpPr>
              <p:nvPr/>
            </p:nvSpPr>
            <p:spPr bwMode="gray">
              <a:xfrm>
                <a:off x="3012" y="1764"/>
                <a:ext cx="20" cy="16"/>
              </a:xfrm>
              <a:custGeom>
                <a:avLst/>
                <a:gdLst>
                  <a:gd name="T0" fmla="*/ 3 w 27"/>
                  <a:gd name="T1" fmla="*/ 0 h 22"/>
                  <a:gd name="T2" fmla="*/ 1 w 27"/>
                  <a:gd name="T3" fmla="*/ 4 h 22"/>
                  <a:gd name="T4" fmla="*/ 5 w 27"/>
                  <a:gd name="T5" fmla="*/ 7 h 22"/>
                  <a:gd name="T6" fmla="*/ 3 w 27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2">
                    <a:moveTo>
                      <a:pt x="11" y="0"/>
                    </a:moveTo>
                    <a:cubicBezTo>
                      <a:pt x="8" y="4"/>
                      <a:pt x="0" y="8"/>
                      <a:pt x="3" y="12"/>
                    </a:cubicBezTo>
                    <a:cubicBezTo>
                      <a:pt x="6" y="17"/>
                      <a:pt x="19" y="22"/>
                      <a:pt x="19" y="22"/>
                    </a:cubicBezTo>
                    <a:cubicBezTo>
                      <a:pt x="27" y="10"/>
                      <a:pt x="15" y="11"/>
                      <a:pt x="11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0" name="Freeform 71"/>
              <p:cNvSpPr>
                <a:spLocks/>
              </p:cNvSpPr>
              <p:nvPr/>
            </p:nvSpPr>
            <p:spPr bwMode="gray">
              <a:xfrm>
                <a:off x="2993" y="1782"/>
                <a:ext cx="15" cy="13"/>
              </a:xfrm>
              <a:custGeom>
                <a:avLst/>
                <a:gdLst>
                  <a:gd name="T0" fmla="*/ 4 w 20"/>
                  <a:gd name="T1" fmla="*/ 0 h 18"/>
                  <a:gd name="T2" fmla="*/ 3 w 20"/>
                  <a:gd name="T3" fmla="*/ 5 h 18"/>
                  <a:gd name="T4" fmla="*/ 4 w 20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11" y="0"/>
                    </a:moveTo>
                    <a:cubicBezTo>
                      <a:pt x="1" y="14"/>
                      <a:pt x="0" y="9"/>
                      <a:pt x="9" y="18"/>
                    </a:cubicBezTo>
                    <a:cubicBezTo>
                      <a:pt x="20" y="14"/>
                      <a:pt x="16" y="18"/>
                      <a:pt x="11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1" name="Freeform 72"/>
              <p:cNvSpPr>
                <a:spLocks/>
              </p:cNvSpPr>
              <p:nvPr/>
            </p:nvSpPr>
            <p:spPr bwMode="gray">
              <a:xfrm>
                <a:off x="4162" y="1798"/>
                <a:ext cx="18" cy="33"/>
              </a:xfrm>
              <a:custGeom>
                <a:avLst/>
                <a:gdLst>
                  <a:gd name="T0" fmla="*/ 8 w 24"/>
                  <a:gd name="T1" fmla="*/ 0 h 44"/>
                  <a:gd name="T2" fmla="*/ 3 w 24"/>
                  <a:gd name="T3" fmla="*/ 5 h 44"/>
                  <a:gd name="T4" fmla="*/ 0 w 24"/>
                  <a:gd name="T5" fmla="*/ 11 h 44"/>
                  <a:gd name="T6" fmla="*/ 5 w 24"/>
                  <a:gd name="T7" fmla="*/ 13 h 44"/>
                  <a:gd name="T8" fmla="*/ 8 w 2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4">
                    <a:moveTo>
                      <a:pt x="24" y="0"/>
                    </a:moveTo>
                    <a:cubicBezTo>
                      <a:pt x="19" y="7"/>
                      <a:pt x="15" y="11"/>
                      <a:pt x="8" y="16"/>
                    </a:cubicBezTo>
                    <a:cubicBezTo>
                      <a:pt x="4" y="21"/>
                      <a:pt x="0" y="34"/>
                      <a:pt x="0" y="34"/>
                    </a:cubicBezTo>
                    <a:cubicBezTo>
                      <a:pt x="3" y="44"/>
                      <a:pt x="7" y="42"/>
                      <a:pt x="16" y="40"/>
                    </a:cubicBezTo>
                    <a:cubicBezTo>
                      <a:pt x="20" y="27"/>
                      <a:pt x="24" y="14"/>
                      <a:pt x="2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2" name="Freeform 73"/>
              <p:cNvSpPr>
                <a:spLocks/>
              </p:cNvSpPr>
              <p:nvPr/>
            </p:nvSpPr>
            <p:spPr bwMode="gray">
              <a:xfrm>
                <a:off x="3256" y="3244"/>
                <a:ext cx="31" cy="18"/>
              </a:xfrm>
              <a:custGeom>
                <a:avLst/>
                <a:gdLst>
                  <a:gd name="T0" fmla="*/ 10 w 41"/>
                  <a:gd name="T1" fmla="*/ 0 h 24"/>
                  <a:gd name="T2" fmla="*/ 8 w 41"/>
                  <a:gd name="T3" fmla="*/ 8 h 24"/>
                  <a:gd name="T4" fmla="*/ 10 w 41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24">
                    <a:moveTo>
                      <a:pt x="30" y="0"/>
                    </a:moveTo>
                    <a:cubicBezTo>
                      <a:pt x="4" y="4"/>
                      <a:pt x="0" y="17"/>
                      <a:pt x="26" y="24"/>
                    </a:cubicBezTo>
                    <a:cubicBezTo>
                      <a:pt x="41" y="19"/>
                      <a:pt x="38" y="10"/>
                      <a:pt x="30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3" name="Freeform 74"/>
              <p:cNvSpPr>
                <a:spLocks/>
              </p:cNvSpPr>
              <p:nvPr/>
            </p:nvSpPr>
            <p:spPr bwMode="gray">
              <a:xfrm>
                <a:off x="3297" y="3237"/>
                <a:ext cx="10" cy="15"/>
              </a:xfrm>
              <a:custGeom>
                <a:avLst/>
                <a:gdLst>
                  <a:gd name="T0" fmla="*/ 4 w 13"/>
                  <a:gd name="T1" fmla="*/ 2 h 20"/>
                  <a:gd name="T2" fmla="*/ 1 w 13"/>
                  <a:gd name="T3" fmla="*/ 4 h 20"/>
                  <a:gd name="T4" fmla="*/ 3 w 13"/>
                  <a:gd name="T5" fmla="*/ 6 h 20"/>
                  <a:gd name="T6" fmla="*/ 4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4" name="Freeform 75"/>
              <p:cNvSpPr>
                <a:spLocks/>
              </p:cNvSpPr>
              <p:nvPr/>
            </p:nvSpPr>
            <p:spPr bwMode="gray">
              <a:xfrm>
                <a:off x="3228" y="3084"/>
                <a:ext cx="9" cy="15"/>
              </a:xfrm>
              <a:custGeom>
                <a:avLst/>
                <a:gdLst>
                  <a:gd name="T0" fmla="*/ 2 w 13"/>
                  <a:gd name="T1" fmla="*/ 2 h 20"/>
                  <a:gd name="T2" fmla="*/ 1 w 13"/>
                  <a:gd name="T3" fmla="*/ 4 h 20"/>
                  <a:gd name="T4" fmla="*/ 2 w 13"/>
                  <a:gd name="T5" fmla="*/ 6 h 20"/>
                  <a:gd name="T6" fmla="*/ 2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5" name="Freeform 76"/>
              <p:cNvSpPr>
                <a:spLocks/>
              </p:cNvSpPr>
              <p:nvPr/>
            </p:nvSpPr>
            <p:spPr bwMode="gray">
              <a:xfrm>
                <a:off x="3289" y="3011"/>
                <a:ext cx="12" cy="19"/>
              </a:xfrm>
              <a:custGeom>
                <a:avLst/>
                <a:gdLst>
                  <a:gd name="T0" fmla="*/ 3 w 14"/>
                  <a:gd name="T1" fmla="*/ 0 h 25"/>
                  <a:gd name="T2" fmla="*/ 0 w 14"/>
                  <a:gd name="T3" fmla="*/ 5 h 25"/>
                  <a:gd name="T4" fmla="*/ 7 w 14"/>
                  <a:gd name="T5" fmla="*/ 8 h 25"/>
                  <a:gd name="T6" fmla="*/ 3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6" name="Freeform 77"/>
              <p:cNvSpPr>
                <a:spLocks/>
              </p:cNvSpPr>
              <p:nvPr/>
            </p:nvSpPr>
            <p:spPr bwMode="gray">
              <a:xfrm>
                <a:off x="3265" y="3010"/>
                <a:ext cx="11" cy="19"/>
              </a:xfrm>
              <a:custGeom>
                <a:avLst/>
                <a:gdLst>
                  <a:gd name="T0" fmla="*/ 2 w 14"/>
                  <a:gd name="T1" fmla="*/ 0 h 25"/>
                  <a:gd name="T2" fmla="*/ 0 w 14"/>
                  <a:gd name="T3" fmla="*/ 5 h 25"/>
                  <a:gd name="T4" fmla="*/ 5 w 14"/>
                  <a:gd name="T5" fmla="*/ 8 h 25"/>
                  <a:gd name="T6" fmla="*/ 2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7" name="Freeform 78"/>
              <p:cNvSpPr>
                <a:spLocks/>
              </p:cNvSpPr>
              <p:nvPr/>
            </p:nvSpPr>
            <p:spPr bwMode="gray">
              <a:xfrm>
                <a:off x="3253" y="3032"/>
                <a:ext cx="11" cy="15"/>
              </a:xfrm>
              <a:custGeom>
                <a:avLst/>
                <a:gdLst>
                  <a:gd name="T0" fmla="*/ 5 w 13"/>
                  <a:gd name="T1" fmla="*/ 2 h 20"/>
                  <a:gd name="T2" fmla="*/ 1 w 13"/>
                  <a:gd name="T3" fmla="*/ 4 h 20"/>
                  <a:gd name="T4" fmla="*/ 5 w 13"/>
                  <a:gd name="T5" fmla="*/ 6 h 20"/>
                  <a:gd name="T6" fmla="*/ 5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8" name="Freeform 79"/>
              <p:cNvSpPr>
                <a:spLocks/>
              </p:cNvSpPr>
              <p:nvPr/>
            </p:nvSpPr>
            <p:spPr bwMode="gray">
              <a:xfrm>
                <a:off x="3228" y="3066"/>
                <a:ext cx="9" cy="15"/>
              </a:xfrm>
              <a:custGeom>
                <a:avLst/>
                <a:gdLst>
                  <a:gd name="T0" fmla="*/ 2 w 13"/>
                  <a:gd name="T1" fmla="*/ 2 h 20"/>
                  <a:gd name="T2" fmla="*/ 1 w 13"/>
                  <a:gd name="T3" fmla="*/ 4 h 20"/>
                  <a:gd name="T4" fmla="*/ 2 w 13"/>
                  <a:gd name="T5" fmla="*/ 6 h 20"/>
                  <a:gd name="T6" fmla="*/ 2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9" name="Freeform 80"/>
              <p:cNvSpPr>
                <a:spLocks/>
              </p:cNvSpPr>
              <p:nvPr/>
            </p:nvSpPr>
            <p:spPr bwMode="gray">
              <a:xfrm>
                <a:off x="3247" y="3053"/>
                <a:ext cx="11" cy="15"/>
              </a:xfrm>
              <a:custGeom>
                <a:avLst/>
                <a:gdLst>
                  <a:gd name="T0" fmla="*/ 5 w 13"/>
                  <a:gd name="T1" fmla="*/ 2 h 20"/>
                  <a:gd name="T2" fmla="*/ 1 w 13"/>
                  <a:gd name="T3" fmla="*/ 4 h 20"/>
                  <a:gd name="T4" fmla="*/ 5 w 13"/>
                  <a:gd name="T5" fmla="*/ 6 h 20"/>
                  <a:gd name="T6" fmla="*/ 5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0" name="Freeform 81"/>
              <p:cNvSpPr>
                <a:spLocks/>
              </p:cNvSpPr>
              <p:nvPr/>
            </p:nvSpPr>
            <p:spPr bwMode="gray">
              <a:xfrm>
                <a:off x="2496" y="2069"/>
                <a:ext cx="10" cy="15"/>
              </a:xfrm>
              <a:custGeom>
                <a:avLst/>
                <a:gdLst>
                  <a:gd name="T0" fmla="*/ 4 w 13"/>
                  <a:gd name="T1" fmla="*/ 2 h 20"/>
                  <a:gd name="T2" fmla="*/ 1 w 13"/>
                  <a:gd name="T3" fmla="*/ 4 h 20"/>
                  <a:gd name="T4" fmla="*/ 3 w 13"/>
                  <a:gd name="T5" fmla="*/ 6 h 20"/>
                  <a:gd name="T6" fmla="*/ 4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1" name="Freeform 82"/>
              <p:cNvSpPr>
                <a:spLocks/>
              </p:cNvSpPr>
              <p:nvPr/>
            </p:nvSpPr>
            <p:spPr bwMode="gray">
              <a:xfrm>
                <a:off x="2189" y="1819"/>
                <a:ext cx="2112" cy="1637"/>
              </a:xfrm>
              <a:custGeom>
                <a:avLst/>
                <a:gdLst>
                  <a:gd name="T0" fmla="*/ 499 w 2060"/>
                  <a:gd name="T1" fmla="*/ 641 h 1644"/>
                  <a:gd name="T2" fmla="*/ 368 w 2060"/>
                  <a:gd name="T3" fmla="*/ 584 h 1644"/>
                  <a:gd name="T4" fmla="*/ 174 w 2060"/>
                  <a:gd name="T5" fmla="*/ 633 h 1644"/>
                  <a:gd name="T6" fmla="*/ 50 w 2060"/>
                  <a:gd name="T7" fmla="*/ 747 h 1644"/>
                  <a:gd name="T8" fmla="*/ 12 w 2060"/>
                  <a:gd name="T9" fmla="*/ 925 h 1644"/>
                  <a:gd name="T10" fmla="*/ 162 w 2060"/>
                  <a:gd name="T11" fmla="*/ 1042 h 1644"/>
                  <a:gd name="T12" fmla="*/ 340 w 2060"/>
                  <a:gd name="T13" fmla="*/ 1025 h 1644"/>
                  <a:gd name="T14" fmla="*/ 438 w 2060"/>
                  <a:gd name="T15" fmla="*/ 1118 h 1644"/>
                  <a:gd name="T16" fmla="*/ 499 w 2060"/>
                  <a:gd name="T17" fmla="*/ 1423 h 1644"/>
                  <a:gd name="T18" fmla="*/ 550 w 2060"/>
                  <a:gd name="T19" fmla="*/ 1600 h 1644"/>
                  <a:gd name="T20" fmla="*/ 778 w 2060"/>
                  <a:gd name="T21" fmla="*/ 1546 h 1644"/>
                  <a:gd name="T22" fmla="*/ 903 w 2060"/>
                  <a:gd name="T23" fmla="*/ 1356 h 1644"/>
                  <a:gd name="T24" fmla="*/ 977 w 2060"/>
                  <a:gd name="T25" fmla="*/ 1133 h 1644"/>
                  <a:gd name="T26" fmla="*/ 1102 w 2060"/>
                  <a:gd name="T27" fmla="*/ 983 h 1644"/>
                  <a:gd name="T28" fmla="*/ 880 w 2060"/>
                  <a:gd name="T29" fmla="*/ 840 h 1644"/>
                  <a:gd name="T30" fmla="*/ 903 w 2060"/>
                  <a:gd name="T31" fmla="*/ 807 h 1644"/>
                  <a:gd name="T32" fmla="*/ 1108 w 2060"/>
                  <a:gd name="T33" fmla="*/ 900 h 1644"/>
                  <a:gd name="T34" fmla="*/ 1213 w 2060"/>
                  <a:gd name="T35" fmla="*/ 780 h 1644"/>
                  <a:gd name="T36" fmla="*/ 1155 w 2060"/>
                  <a:gd name="T37" fmla="*/ 751 h 1644"/>
                  <a:gd name="T38" fmla="*/ 1026 w 2060"/>
                  <a:gd name="T39" fmla="*/ 704 h 1644"/>
                  <a:gd name="T40" fmla="*/ 1261 w 2060"/>
                  <a:gd name="T41" fmla="*/ 749 h 1644"/>
                  <a:gd name="T42" fmla="*/ 1432 w 2060"/>
                  <a:gd name="T43" fmla="*/ 836 h 1644"/>
                  <a:gd name="T44" fmla="*/ 1517 w 2060"/>
                  <a:gd name="T45" fmla="*/ 1017 h 1644"/>
                  <a:gd name="T46" fmla="*/ 1778 w 2060"/>
                  <a:gd name="T47" fmla="*/ 831 h 1644"/>
                  <a:gd name="T48" fmla="*/ 1882 w 2060"/>
                  <a:gd name="T49" fmla="*/ 1014 h 1644"/>
                  <a:gd name="T50" fmla="*/ 1885 w 2060"/>
                  <a:gd name="T51" fmla="*/ 858 h 1644"/>
                  <a:gd name="T52" fmla="*/ 1944 w 2060"/>
                  <a:gd name="T53" fmla="*/ 788 h 1644"/>
                  <a:gd name="T54" fmla="*/ 1969 w 2060"/>
                  <a:gd name="T55" fmla="*/ 536 h 1644"/>
                  <a:gd name="T56" fmla="*/ 2015 w 2060"/>
                  <a:gd name="T57" fmla="*/ 520 h 1644"/>
                  <a:gd name="T58" fmla="*/ 2038 w 2060"/>
                  <a:gd name="T59" fmla="*/ 419 h 1644"/>
                  <a:gd name="T60" fmla="*/ 1995 w 2060"/>
                  <a:gd name="T61" fmla="*/ 222 h 1644"/>
                  <a:gd name="T62" fmla="*/ 2098 w 2060"/>
                  <a:gd name="T63" fmla="*/ 108 h 1644"/>
                  <a:gd name="T64" fmla="*/ 2151 w 2060"/>
                  <a:gd name="T65" fmla="*/ 205 h 1644"/>
                  <a:gd name="T66" fmla="*/ 2147 w 2060"/>
                  <a:gd name="T67" fmla="*/ 119 h 1644"/>
                  <a:gd name="T68" fmla="*/ 2182 w 2060"/>
                  <a:gd name="T69" fmla="*/ 51 h 1644"/>
                  <a:gd name="T70" fmla="*/ 2251 w 2060"/>
                  <a:gd name="T71" fmla="*/ 0 h 1644"/>
                  <a:gd name="T72" fmla="*/ 2011 w 2060"/>
                  <a:gd name="T73" fmla="*/ 63 h 1644"/>
                  <a:gd name="T74" fmla="*/ 1749 w 2060"/>
                  <a:gd name="T75" fmla="*/ 83 h 1644"/>
                  <a:gd name="T76" fmla="*/ 1491 w 2060"/>
                  <a:gd name="T77" fmla="*/ 30 h 1644"/>
                  <a:gd name="T78" fmla="*/ 1251 w 2060"/>
                  <a:gd name="T79" fmla="*/ 65 h 1644"/>
                  <a:gd name="T80" fmla="*/ 1149 w 2060"/>
                  <a:gd name="T81" fmla="*/ 166 h 1644"/>
                  <a:gd name="T82" fmla="*/ 1023 w 2060"/>
                  <a:gd name="T83" fmla="*/ 133 h 1644"/>
                  <a:gd name="T84" fmla="*/ 838 w 2060"/>
                  <a:gd name="T85" fmla="*/ 179 h 1644"/>
                  <a:gd name="T86" fmla="*/ 737 w 2060"/>
                  <a:gd name="T87" fmla="*/ 136 h 1644"/>
                  <a:gd name="T88" fmla="*/ 402 w 2060"/>
                  <a:gd name="T89" fmla="*/ 244 h 1644"/>
                  <a:gd name="T90" fmla="*/ 592 w 2060"/>
                  <a:gd name="T91" fmla="*/ 209 h 1644"/>
                  <a:gd name="T92" fmla="*/ 705 w 2060"/>
                  <a:gd name="T93" fmla="*/ 272 h 1644"/>
                  <a:gd name="T94" fmla="*/ 489 w 2060"/>
                  <a:gd name="T95" fmla="*/ 350 h 1644"/>
                  <a:gd name="T96" fmla="*/ 303 w 2060"/>
                  <a:gd name="T97" fmla="*/ 408 h 1644"/>
                  <a:gd name="T98" fmla="*/ 184 w 2060"/>
                  <a:gd name="T99" fmla="*/ 529 h 1644"/>
                  <a:gd name="T100" fmla="*/ 312 w 2060"/>
                  <a:gd name="T101" fmla="*/ 544 h 1644"/>
                  <a:gd name="T102" fmla="*/ 421 w 2060"/>
                  <a:gd name="T103" fmla="*/ 565 h 1644"/>
                  <a:gd name="T104" fmla="*/ 544 w 2060"/>
                  <a:gd name="T105" fmla="*/ 581 h 1644"/>
                  <a:gd name="T106" fmla="*/ 538 w 2060"/>
                  <a:gd name="T107" fmla="*/ 504 h 1644"/>
                  <a:gd name="T108" fmla="*/ 654 w 2060"/>
                  <a:gd name="T109" fmla="*/ 540 h 1644"/>
                  <a:gd name="T110" fmla="*/ 758 w 2060"/>
                  <a:gd name="T111" fmla="*/ 462 h 1644"/>
                  <a:gd name="T112" fmla="*/ 852 w 2060"/>
                  <a:gd name="T113" fmla="*/ 472 h 1644"/>
                  <a:gd name="T114" fmla="*/ 706 w 2060"/>
                  <a:gd name="T115" fmla="*/ 586 h 164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60" h="1644">
                    <a:moveTo>
                      <a:pt x="697" y="677"/>
                    </a:moveTo>
                    <a:cubicBezTo>
                      <a:pt x="659" y="675"/>
                      <a:pt x="652" y="669"/>
                      <a:pt x="618" y="667"/>
                    </a:cubicBezTo>
                    <a:cubicBezTo>
                      <a:pt x="607" y="666"/>
                      <a:pt x="594" y="661"/>
                      <a:pt x="582" y="658"/>
                    </a:cubicBezTo>
                    <a:cubicBezTo>
                      <a:pt x="577" y="655"/>
                      <a:pt x="568" y="650"/>
                      <a:pt x="568" y="650"/>
                    </a:cubicBezTo>
                    <a:cubicBezTo>
                      <a:pt x="551" y="652"/>
                      <a:pt x="557" y="655"/>
                      <a:pt x="546" y="658"/>
                    </a:cubicBezTo>
                    <a:cubicBezTo>
                      <a:pt x="540" y="667"/>
                      <a:pt x="542" y="669"/>
                      <a:pt x="546" y="677"/>
                    </a:cubicBezTo>
                    <a:cubicBezTo>
                      <a:pt x="548" y="680"/>
                      <a:pt x="550" y="686"/>
                      <a:pt x="550" y="686"/>
                    </a:cubicBezTo>
                    <a:cubicBezTo>
                      <a:pt x="526" y="694"/>
                      <a:pt x="506" y="678"/>
                      <a:pt x="488" y="670"/>
                    </a:cubicBezTo>
                    <a:cubicBezTo>
                      <a:pt x="481" y="653"/>
                      <a:pt x="472" y="655"/>
                      <a:pt x="452" y="653"/>
                    </a:cubicBezTo>
                    <a:cubicBezTo>
                      <a:pt x="446" y="648"/>
                      <a:pt x="444" y="648"/>
                      <a:pt x="437" y="650"/>
                    </a:cubicBezTo>
                    <a:cubicBezTo>
                      <a:pt x="427" y="647"/>
                      <a:pt x="433" y="648"/>
                      <a:pt x="423" y="642"/>
                    </a:cubicBezTo>
                    <a:cubicBezTo>
                      <a:pt x="421" y="641"/>
                      <a:pt x="418" y="639"/>
                      <a:pt x="418" y="639"/>
                    </a:cubicBezTo>
                    <a:cubicBezTo>
                      <a:pt x="416" y="638"/>
                      <a:pt x="413" y="633"/>
                      <a:pt x="413" y="630"/>
                    </a:cubicBezTo>
                    <a:cubicBezTo>
                      <a:pt x="415" y="625"/>
                      <a:pt x="418" y="616"/>
                      <a:pt x="418" y="616"/>
                    </a:cubicBezTo>
                    <a:cubicBezTo>
                      <a:pt x="416" y="592"/>
                      <a:pt x="421" y="588"/>
                      <a:pt x="398" y="591"/>
                    </a:cubicBezTo>
                    <a:cubicBezTo>
                      <a:pt x="390" y="598"/>
                      <a:pt x="390" y="595"/>
                      <a:pt x="381" y="592"/>
                    </a:cubicBezTo>
                    <a:cubicBezTo>
                      <a:pt x="370" y="592"/>
                      <a:pt x="361" y="595"/>
                      <a:pt x="348" y="597"/>
                    </a:cubicBezTo>
                    <a:cubicBezTo>
                      <a:pt x="344" y="595"/>
                      <a:pt x="337" y="597"/>
                      <a:pt x="333" y="595"/>
                    </a:cubicBezTo>
                    <a:cubicBezTo>
                      <a:pt x="331" y="594"/>
                      <a:pt x="330" y="592"/>
                      <a:pt x="328" y="592"/>
                    </a:cubicBezTo>
                    <a:cubicBezTo>
                      <a:pt x="314" y="591"/>
                      <a:pt x="296" y="597"/>
                      <a:pt x="283" y="602"/>
                    </a:cubicBezTo>
                    <a:cubicBezTo>
                      <a:pt x="276" y="603"/>
                      <a:pt x="268" y="606"/>
                      <a:pt x="260" y="608"/>
                    </a:cubicBezTo>
                    <a:cubicBezTo>
                      <a:pt x="255" y="609"/>
                      <a:pt x="246" y="613"/>
                      <a:pt x="246" y="613"/>
                    </a:cubicBezTo>
                    <a:cubicBezTo>
                      <a:pt x="228" y="611"/>
                      <a:pt x="209" y="609"/>
                      <a:pt x="189" y="611"/>
                    </a:cubicBezTo>
                    <a:cubicBezTo>
                      <a:pt x="184" y="613"/>
                      <a:pt x="180" y="614"/>
                      <a:pt x="175" y="617"/>
                    </a:cubicBezTo>
                    <a:cubicBezTo>
                      <a:pt x="173" y="619"/>
                      <a:pt x="173" y="620"/>
                      <a:pt x="173" y="622"/>
                    </a:cubicBezTo>
                    <a:cubicBezTo>
                      <a:pt x="172" y="623"/>
                      <a:pt x="169" y="623"/>
                      <a:pt x="169" y="625"/>
                    </a:cubicBezTo>
                    <a:cubicBezTo>
                      <a:pt x="163" y="634"/>
                      <a:pt x="167" y="641"/>
                      <a:pt x="158" y="645"/>
                    </a:cubicBezTo>
                    <a:cubicBezTo>
                      <a:pt x="153" y="648"/>
                      <a:pt x="149" y="652"/>
                      <a:pt x="144" y="655"/>
                    </a:cubicBezTo>
                    <a:cubicBezTo>
                      <a:pt x="141" y="656"/>
                      <a:pt x="135" y="659"/>
                      <a:pt x="135" y="659"/>
                    </a:cubicBezTo>
                    <a:cubicBezTo>
                      <a:pt x="133" y="664"/>
                      <a:pt x="130" y="666"/>
                      <a:pt x="130" y="669"/>
                    </a:cubicBezTo>
                    <a:cubicBezTo>
                      <a:pt x="128" y="677"/>
                      <a:pt x="132" y="691"/>
                      <a:pt x="124" y="698"/>
                    </a:cubicBezTo>
                    <a:cubicBezTo>
                      <a:pt x="118" y="703"/>
                      <a:pt x="108" y="709"/>
                      <a:pt x="101" y="711"/>
                    </a:cubicBezTo>
                    <a:cubicBezTo>
                      <a:pt x="101" y="711"/>
                      <a:pt x="90" y="716"/>
                      <a:pt x="87" y="716"/>
                    </a:cubicBezTo>
                    <a:cubicBezTo>
                      <a:pt x="85" y="717"/>
                      <a:pt x="82" y="717"/>
                      <a:pt x="82" y="717"/>
                    </a:cubicBezTo>
                    <a:cubicBezTo>
                      <a:pt x="76" y="725"/>
                      <a:pt x="68" y="733"/>
                      <a:pt x="60" y="738"/>
                    </a:cubicBezTo>
                    <a:cubicBezTo>
                      <a:pt x="56" y="745"/>
                      <a:pt x="53" y="755"/>
                      <a:pt x="46" y="759"/>
                    </a:cubicBezTo>
                    <a:cubicBezTo>
                      <a:pt x="43" y="764"/>
                      <a:pt x="37" y="767"/>
                      <a:pt x="31" y="773"/>
                    </a:cubicBezTo>
                    <a:cubicBezTo>
                      <a:pt x="26" y="780"/>
                      <a:pt x="25" y="789"/>
                      <a:pt x="23" y="797"/>
                    </a:cubicBezTo>
                    <a:cubicBezTo>
                      <a:pt x="20" y="803"/>
                      <a:pt x="19" y="809"/>
                      <a:pt x="17" y="816"/>
                    </a:cubicBezTo>
                    <a:cubicBezTo>
                      <a:pt x="15" y="817"/>
                      <a:pt x="14" y="824"/>
                      <a:pt x="14" y="824"/>
                    </a:cubicBezTo>
                    <a:cubicBezTo>
                      <a:pt x="15" y="831"/>
                      <a:pt x="26" y="842"/>
                      <a:pt x="26" y="842"/>
                    </a:cubicBezTo>
                    <a:cubicBezTo>
                      <a:pt x="26" y="847"/>
                      <a:pt x="17" y="855"/>
                      <a:pt x="17" y="855"/>
                    </a:cubicBezTo>
                    <a:cubicBezTo>
                      <a:pt x="14" y="863"/>
                      <a:pt x="17" y="867"/>
                      <a:pt x="25" y="870"/>
                    </a:cubicBezTo>
                    <a:cubicBezTo>
                      <a:pt x="28" y="884"/>
                      <a:pt x="17" y="902"/>
                      <a:pt x="6" y="909"/>
                    </a:cubicBezTo>
                    <a:cubicBezTo>
                      <a:pt x="0" y="927"/>
                      <a:pt x="5" y="927"/>
                      <a:pt x="12" y="941"/>
                    </a:cubicBezTo>
                    <a:cubicBezTo>
                      <a:pt x="23" y="963"/>
                      <a:pt x="29" y="969"/>
                      <a:pt x="53" y="977"/>
                    </a:cubicBezTo>
                    <a:cubicBezTo>
                      <a:pt x="60" y="986"/>
                      <a:pt x="56" y="983"/>
                      <a:pt x="63" y="989"/>
                    </a:cubicBezTo>
                    <a:cubicBezTo>
                      <a:pt x="62" y="994"/>
                      <a:pt x="59" y="997"/>
                      <a:pt x="59" y="1002"/>
                    </a:cubicBezTo>
                    <a:cubicBezTo>
                      <a:pt x="57" y="1009"/>
                      <a:pt x="70" y="1020"/>
                      <a:pt x="74" y="1027"/>
                    </a:cubicBezTo>
                    <a:cubicBezTo>
                      <a:pt x="77" y="1031"/>
                      <a:pt x="91" y="1036"/>
                      <a:pt x="91" y="1036"/>
                    </a:cubicBezTo>
                    <a:cubicBezTo>
                      <a:pt x="94" y="1036"/>
                      <a:pt x="96" y="1036"/>
                      <a:pt x="98" y="1034"/>
                    </a:cubicBezTo>
                    <a:cubicBezTo>
                      <a:pt x="99" y="1034"/>
                      <a:pt x="98" y="1031"/>
                      <a:pt x="99" y="1030"/>
                    </a:cubicBezTo>
                    <a:cubicBezTo>
                      <a:pt x="101" y="1030"/>
                      <a:pt x="107" y="1038"/>
                      <a:pt x="108" y="1038"/>
                    </a:cubicBezTo>
                    <a:cubicBezTo>
                      <a:pt x="119" y="1047"/>
                      <a:pt x="133" y="1055"/>
                      <a:pt x="146" y="1059"/>
                    </a:cubicBezTo>
                    <a:cubicBezTo>
                      <a:pt x="149" y="1067"/>
                      <a:pt x="152" y="1066"/>
                      <a:pt x="159" y="1064"/>
                    </a:cubicBezTo>
                    <a:cubicBezTo>
                      <a:pt x="163" y="1061"/>
                      <a:pt x="166" y="1059"/>
                      <a:pt x="169" y="1058"/>
                    </a:cubicBezTo>
                    <a:cubicBezTo>
                      <a:pt x="172" y="1056"/>
                      <a:pt x="178" y="1055"/>
                      <a:pt x="178" y="1055"/>
                    </a:cubicBezTo>
                    <a:cubicBezTo>
                      <a:pt x="192" y="1059"/>
                      <a:pt x="209" y="1061"/>
                      <a:pt x="224" y="1063"/>
                    </a:cubicBezTo>
                    <a:cubicBezTo>
                      <a:pt x="231" y="1067"/>
                      <a:pt x="229" y="1070"/>
                      <a:pt x="238" y="1069"/>
                    </a:cubicBezTo>
                    <a:cubicBezTo>
                      <a:pt x="238" y="1063"/>
                      <a:pt x="238" y="1056"/>
                      <a:pt x="238" y="1050"/>
                    </a:cubicBezTo>
                    <a:cubicBezTo>
                      <a:pt x="241" y="1041"/>
                      <a:pt x="257" y="1059"/>
                      <a:pt x="260" y="1061"/>
                    </a:cubicBezTo>
                    <a:cubicBezTo>
                      <a:pt x="266" y="1050"/>
                      <a:pt x="279" y="1052"/>
                      <a:pt x="291" y="1050"/>
                    </a:cubicBezTo>
                    <a:cubicBezTo>
                      <a:pt x="297" y="1049"/>
                      <a:pt x="302" y="1044"/>
                      <a:pt x="308" y="1041"/>
                    </a:cubicBezTo>
                    <a:cubicBezTo>
                      <a:pt x="319" y="1042"/>
                      <a:pt x="330" y="1045"/>
                      <a:pt x="341" y="1049"/>
                    </a:cubicBezTo>
                    <a:cubicBezTo>
                      <a:pt x="342" y="1050"/>
                      <a:pt x="344" y="1055"/>
                      <a:pt x="344" y="1058"/>
                    </a:cubicBezTo>
                    <a:cubicBezTo>
                      <a:pt x="344" y="1061"/>
                      <a:pt x="342" y="1067"/>
                      <a:pt x="342" y="1067"/>
                    </a:cubicBezTo>
                    <a:cubicBezTo>
                      <a:pt x="347" y="1070"/>
                      <a:pt x="355" y="1072"/>
                      <a:pt x="361" y="1075"/>
                    </a:cubicBezTo>
                    <a:cubicBezTo>
                      <a:pt x="362" y="1075"/>
                      <a:pt x="365" y="1077"/>
                      <a:pt x="365" y="1077"/>
                    </a:cubicBezTo>
                    <a:cubicBezTo>
                      <a:pt x="375" y="1074"/>
                      <a:pt x="384" y="1074"/>
                      <a:pt x="393" y="1080"/>
                    </a:cubicBezTo>
                    <a:cubicBezTo>
                      <a:pt x="396" y="1083"/>
                      <a:pt x="398" y="1088"/>
                      <a:pt x="401" y="1092"/>
                    </a:cubicBezTo>
                    <a:cubicBezTo>
                      <a:pt x="404" y="1095"/>
                      <a:pt x="407" y="1102"/>
                      <a:pt x="407" y="1102"/>
                    </a:cubicBezTo>
                    <a:cubicBezTo>
                      <a:pt x="404" y="1114"/>
                      <a:pt x="399" y="1127"/>
                      <a:pt x="396" y="1138"/>
                    </a:cubicBezTo>
                    <a:cubicBezTo>
                      <a:pt x="393" y="1147"/>
                      <a:pt x="395" y="1141"/>
                      <a:pt x="389" y="1152"/>
                    </a:cubicBezTo>
                    <a:cubicBezTo>
                      <a:pt x="387" y="1153"/>
                      <a:pt x="385" y="1156"/>
                      <a:pt x="385" y="1156"/>
                    </a:cubicBezTo>
                    <a:cubicBezTo>
                      <a:pt x="389" y="1185"/>
                      <a:pt x="396" y="1180"/>
                      <a:pt x="410" y="1197"/>
                    </a:cubicBezTo>
                    <a:cubicBezTo>
                      <a:pt x="427" y="1219"/>
                      <a:pt x="440" y="1239"/>
                      <a:pt x="447" y="1266"/>
                    </a:cubicBezTo>
                    <a:cubicBezTo>
                      <a:pt x="446" y="1280"/>
                      <a:pt x="452" y="1314"/>
                      <a:pt x="435" y="1325"/>
                    </a:cubicBezTo>
                    <a:cubicBezTo>
                      <a:pt x="427" y="1347"/>
                      <a:pt x="433" y="1325"/>
                      <a:pt x="430" y="1367"/>
                    </a:cubicBezTo>
                    <a:cubicBezTo>
                      <a:pt x="429" y="1377"/>
                      <a:pt x="421" y="1381"/>
                      <a:pt x="418" y="1391"/>
                    </a:cubicBezTo>
                    <a:cubicBezTo>
                      <a:pt x="421" y="1413"/>
                      <a:pt x="430" y="1422"/>
                      <a:pt x="446" y="1438"/>
                    </a:cubicBezTo>
                    <a:cubicBezTo>
                      <a:pt x="449" y="1441"/>
                      <a:pt x="450" y="1442"/>
                      <a:pt x="452" y="1447"/>
                    </a:cubicBezTo>
                    <a:cubicBezTo>
                      <a:pt x="454" y="1450"/>
                      <a:pt x="455" y="1456"/>
                      <a:pt x="455" y="1456"/>
                    </a:cubicBezTo>
                    <a:cubicBezTo>
                      <a:pt x="457" y="1475"/>
                      <a:pt x="458" y="1488"/>
                      <a:pt x="460" y="1505"/>
                    </a:cubicBezTo>
                    <a:cubicBezTo>
                      <a:pt x="461" y="1514"/>
                      <a:pt x="461" y="1511"/>
                      <a:pt x="464" y="1522"/>
                    </a:cubicBezTo>
                    <a:cubicBezTo>
                      <a:pt x="466" y="1524"/>
                      <a:pt x="466" y="1527"/>
                      <a:pt x="466" y="1527"/>
                    </a:cubicBezTo>
                    <a:cubicBezTo>
                      <a:pt x="468" y="1542"/>
                      <a:pt x="469" y="1552"/>
                      <a:pt x="481" y="1561"/>
                    </a:cubicBezTo>
                    <a:cubicBezTo>
                      <a:pt x="485" y="1566"/>
                      <a:pt x="488" y="1569"/>
                      <a:pt x="494" y="1572"/>
                    </a:cubicBezTo>
                    <a:cubicBezTo>
                      <a:pt x="497" y="1585"/>
                      <a:pt x="503" y="1597"/>
                      <a:pt x="506" y="1610"/>
                    </a:cubicBezTo>
                    <a:cubicBezTo>
                      <a:pt x="506" y="1614"/>
                      <a:pt x="508" y="1619"/>
                      <a:pt x="505" y="1622"/>
                    </a:cubicBezTo>
                    <a:cubicBezTo>
                      <a:pt x="503" y="1625"/>
                      <a:pt x="497" y="1628"/>
                      <a:pt x="497" y="1628"/>
                    </a:cubicBezTo>
                    <a:cubicBezTo>
                      <a:pt x="488" y="1642"/>
                      <a:pt x="509" y="1644"/>
                      <a:pt x="517" y="1644"/>
                    </a:cubicBezTo>
                    <a:cubicBezTo>
                      <a:pt x="539" y="1639"/>
                      <a:pt x="557" y="1635"/>
                      <a:pt x="579" y="1633"/>
                    </a:cubicBezTo>
                    <a:cubicBezTo>
                      <a:pt x="598" y="1630"/>
                      <a:pt x="613" y="1627"/>
                      <a:pt x="632" y="1624"/>
                    </a:cubicBezTo>
                    <a:cubicBezTo>
                      <a:pt x="635" y="1624"/>
                      <a:pt x="638" y="1622"/>
                      <a:pt x="641" y="1621"/>
                    </a:cubicBezTo>
                    <a:cubicBezTo>
                      <a:pt x="642" y="1621"/>
                      <a:pt x="644" y="1619"/>
                      <a:pt x="646" y="1617"/>
                    </a:cubicBezTo>
                    <a:cubicBezTo>
                      <a:pt x="649" y="1617"/>
                      <a:pt x="655" y="1616"/>
                      <a:pt x="655" y="1616"/>
                    </a:cubicBezTo>
                    <a:cubicBezTo>
                      <a:pt x="659" y="1610"/>
                      <a:pt x="664" y="1603"/>
                      <a:pt x="670" y="1600"/>
                    </a:cubicBezTo>
                    <a:cubicBezTo>
                      <a:pt x="675" y="1594"/>
                      <a:pt x="678" y="1591"/>
                      <a:pt x="683" y="1588"/>
                    </a:cubicBezTo>
                    <a:cubicBezTo>
                      <a:pt x="687" y="1581"/>
                      <a:pt x="697" y="1577"/>
                      <a:pt x="704" y="1574"/>
                    </a:cubicBezTo>
                    <a:cubicBezTo>
                      <a:pt x="715" y="1563"/>
                      <a:pt x="726" y="1550"/>
                      <a:pt x="731" y="1535"/>
                    </a:cubicBezTo>
                    <a:cubicBezTo>
                      <a:pt x="731" y="1531"/>
                      <a:pt x="729" y="1528"/>
                      <a:pt x="729" y="1525"/>
                    </a:cubicBezTo>
                    <a:cubicBezTo>
                      <a:pt x="729" y="1494"/>
                      <a:pt x="737" y="1505"/>
                      <a:pt x="754" y="1494"/>
                    </a:cubicBezTo>
                    <a:cubicBezTo>
                      <a:pt x="759" y="1488"/>
                      <a:pt x="762" y="1483"/>
                      <a:pt x="765" y="1475"/>
                    </a:cubicBezTo>
                    <a:cubicBezTo>
                      <a:pt x="763" y="1458"/>
                      <a:pt x="765" y="1439"/>
                      <a:pt x="755" y="1424"/>
                    </a:cubicBezTo>
                    <a:cubicBezTo>
                      <a:pt x="759" y="1413"/>
                      <a:pt x="771" y="1419"/>
                      <a:pt x="779" y="1422"/>
                    </a:cubicBezTo>
                    <a:cubicBezTo>
                      <a:pt x="782" y="1427"/>
                      <a:pt x="782" y="1435"/>
                      <a:pt x="785" y="1427"/>
                    </a:cubicBezTo>
                    <a:cubicBezTo>
                      <a:pt x="786" y="1416"/>
                      <a:pt x="786" y="1405"/>
                      <a:pt x="786" y="1396"/>
                    </a:cubicBezTo>
                    <a:cubicBezTo>
                      <a:pt x="788" y="1386"/>
                      <a:pt x="810" y="1385"/>
                      <a:pt x="817" y="1380"/>
                    </a:cubicBezTo>
                    <a:cubicBezTo>
                      <a:pt x="820" y="1374"/>
                      <a:pt x="831" y="1367"/>
                      <a:pt x="837" y="1363"/>
                    </a:cubicBezTo>
                    <a:cubicBezTo>
                      <a:pt x="841" y="1361"/>
                      <a:pt x="847" y="1356"/>
                      <a:pt x="847" y="1356"/>
                    </a:cubicBezTo>
                    <a:cubicBezTo>
                      <a:pt x="855" y="1345"/>
                      <a:pt x="845" y="1333"/>
                      <a:pt x="844" y="1320"/>
                    </a:cubicBezTo>
                    <a:cubicBezTo>
                      <a:pt x="845" y="1310"/>
                      <a:pt x="847" y="1308"/>
                      <a:pt x="850" y="1299"/>
                    </a:cubicBezTo>
                    <a:cubicBezTo>
                      <a:pt x="847" y="1288"/>
                      <a:pt x="842" y="1288"/>
                      <a:pt x="834" y="1280"/>
                    </a:cubicBezTo>
                    <a:cubicBezTo>
                      <a:pt x="833" y="1275"/>
                      <a:pt x="830" y="1266"/>
                      <a:pt x="830" y="1266"/>
                    </a:cubicBezTo>
                    <a:cubicBezTo>
                      <a:pt x="831" y="1250"/>
                      <a:pt x="831" y="1236"/>
                      <a:pt x="831" y="1220"/>
                    </a:cubicBezTo>
                    <a:cubicBezTo>
                      <a:pt x="833" y="1192"/>
                      <a:pt x="861" y="1183"/>
                      <a:pt x="876" y="1166"/>
                    </a:cubicBezTo>
                    <a:cubicBezTo>
                      <a:pt x="879" y="1160"/>
                      <a:pt x="884" y="1160"/>
                      <a:pt x="885" y="1153"/>
                    </a:cubicBezTo>
                    <a:cubicBezTo>
                      <a:pt x="890" y="1144"/>
                      <a:pt x="889" y="1142"/>
                      <a:pt x="895" y="1136"/>
                    </a:cubicBezTo>
                    <a:cubicBezTo>
                      <a:pt x="898" y="1127"/>
                      <a:pt x="906" y="1114"/>
                      <a:pt x="915" y="1111"/>
                    </a:cubicBezTo>
                    <a:cubicBezTo>
                      <a:pt x="920" y="1105"/>
                      <a:pt x="924" y="1099"/>
                      <a:pt x="930" y="1094"/>
                    </a:cubicBezTo>
                    <a:cubicBezTo>
                      <a:pt x="935" y="1089"/>
                      <a:pt x="938" y="1089"/>
                      <a:pt x="943" y="1084"/>
                    </a:cubicBezTo>
                    <a:cubicBezTo>
                      <a:pt x="947" y="1080"/>
                      <a:pt x="949" y="1078"/>
                      <a:pt x="955" y="1077"/>
                    </a:cubicBezTo>
                    <a:cubicBezTo>
                      <a:pt x="961" y="1066"/>
                      <a:pt x="958" y="1069"/>
                      <a:pt x="966" y="1064"/>
                    </a:cubicBezTo>
                    <a:cubicBezTo>
                      <a:pt x="972" y="1055"/>
                      <a:pt x="978" y="1045"/>
                      <a:pt x="983" y="1036"/>
                    </a:cubicBezTo>
                    <a:cubicBezTo>
                      <a:pt x="988" y="1030"/>
                      <a:pt x="989" y="1019"/>
                      <a:pt x="991" y="1013"/>
                    </a:cubicBezTo>
                    <a:cubicBezTo>
                      <a:pt x="994" y="1003"/>
                      <a:pt x="992" y="1009"/>
                      <a:pt x="998" y="999"/>
                    </a:cubicBezTo>
                    <a:cubicBezTo>
                      <a:pt x="1003" y="992"/>
                      <a:pt x="1003" y="984"/>
                      <a:pt x="1005" y="977"/>
                    </a:cubicBezTo>
                    <a:cubicBezTo>
                      <a:pt x="1003" y="966"/>
                      <a:pt x="1000" y="970"/>
                      <a:pt x="989" y="974"/>
                    </a:cubicBezTo>
                    <a:cubicBezTo>
                      <a:pt x="971" y="986"/>
                      <a:pt x="941" y="983"/>
                      <a:pt x="921" y="983"/>
                    </a:cubicBezTo>
                    <a:cubicBezTo>
                      <a:pt x="892" y="981"/>
                      <a:pt x="895" y="977"/>
                      <a:pt x="878" y="961"/>
                    </a:cubicBezTo>
                    <a:cubicBezTo>
                      <a:pt x="875" y="949"/>
                      <a:pt x="867" y="944"/>
                      <a:pt x="858" y="936"/>
                    </a:cubicBezTo>
                    <a:cubicBezTo>
                      <a:pt x="853" y="933"/>
                      <a:pt x="844" y="930"/>
                      <a:pt x="844" y="930"/>
                    </a:cubicBezTo>
                    <a:cubicBezTo>
                      <a:pt x="837" y="909"/>
                      <a:pt x="828" y="891"/>
                      <a:pt x="817" y="872"/>
                    </a:cubicBezTo>
                    <a:cubicBezTo>
                      <a:pt x="811" y="866"/>
                      <a:pt x="816" y="869"/>
                      <a:pt x="805" y="863"/>
                    </a:cubicBezTo>
                    <a:cubicBezTo>
                      <a:pt x="802" y="859"/>
                      <a:pt x="796" y="856"/>
                      <a:pt x="796" y="856"/>
                    </a:cubicBezTo>
                    <a:cubicBezTo>
                      <a:pt x="786" y="842"/>
                      <a:pt x="794" y="825"/>
                      <a:pt x="785" y="813"/>
                    </a:cubicBezTo>
                    <a:cubicBezTo>
                      <a:pt x="774" y="794"/>
                      <a:pt x="759" y="772"/>
                      <a:pt x="745" y="758"/>
                    </a:cubicBezTo>
                    <a:cubicBezTo>
                      <a:pt x="742" y="744"/>
                      <a:pt x="737" y="736"/>
                      <a:pt x="729" y="723"/>
                    </a:cubicBezTo>
                    <a:cubicBezTo>
                      <a:pt x="726" y="720"/>
                      <a:pt x="723" y="709"/>
                      <a:pt x="723" y="709"/>
                    </a:cubicBezTo>
                    <a:cubicBezTo>
                      <a:pt x="740" y="705"/>
                      <a:pt x="757" y="733"/>
                      <a:pt x="766" y="744"/>
                    </a:cubicBezTo>
                    <a:cubicBezTo>
                      <a:pt x="771" y="758"/>
                      <a:pt x="771" y="759"/>
                      <a:pt x="786" y="764"/>
                    </a:cubicBezTo>
                    <a:cubicBezTo>
                      <a:pt x="793" y="766"/>
                      <a:pt x="800" y="773"/>
                      <a:pt x="800" y="773"/>
                    </a:cubicBezTo>
                    <a:cubicBezTo>
                      <a:pt x="803" y="780"/>
                      <a:pt x="808" y="784"/>
                      <a:pt x="813" y="791"/>
                    </a:cubicBezTo>
                    <a:cubicBezTo>
                      <a:pt x="813" y="803"/>
                      <a:pt x="814" y="809"/>
                      <a:pt x="817" y="819"/>
                    </a:cubicBezTo>
                    <a:cubicBezTo>
                      <a:pt x="819" y="842"/>
                      <a:pt x="820" y="841"/>
                      <a:pt x="839" y="847"/>
                    </a:cubicBezTo>
                    <a:cubicBezTo>
                      <a:pt x="844" y="852"/>
                      <a:pt x="847" y="856"/>
                      <a:pt x="851" y="861"/>
                    </a:cubicBezTo>
                    <a:cubicBezTo>
                      <a:pt x="851" y="863"/>
                      <a:pt x="853" y="864"/>
                      <a:pt x="853" y="866"/>
                    </a:cubicBezTo>
                    <a:cubicBezTo>
                      <a:pt x="853" y="869"/>
                      <a:pt x="853" y="874"/>
                      <a:pt x="855" y="877"/>
                    </a:cubicBezTo>
                    <a:cubicBezTo>
                      <a:pt x="856" y="884"/>
                      <a:pt x="870" y="889"/>
                      <a:pt x="875" y="894"/>
                    </a:cubicBezTo>
                    <a:cubicBezTo>
                      <a:pt x="887" y="927"/>
                      <a:pt x="870" y="945"/>
                      <a:pt x="910" y="955"/>
                    </a:cubicBezTo>
                    <a:cubicBezTo>
                      <a:pt x="921" y="953"/>
                      <a:pt x="926" y="955"/>
                      <a:pt x="933" y="949"/>
                    </a:cubicBezTo>
                    <a:cubicBezTo>
                      <a:pt x="938" y="942"/>
                      <a:pt x="944" y="941"/>
                      <a:pt x="951" y="936"/>
                    </a:cubicBezTo>
                    <a:cubicBezTo>
                      <a:pt x="972" y="924"/>
                      <a:pt x="978" y="920"/>
                      <a:pt x="1003" y="916"/>
                    </a:cubicBezTo>
                    <a:cubicBezTo>
                      <a:pt x="1009" y="914"/>
                      <a:pt x="1017" y="911"/>
                      <a:pt x="1025" y="909"/>
                    </a:cubicBezTo>
                    <a:cubicBezTo>
                      <a:pt x="1031" y="906"/>
                      <a:pt x="1036" y="899"/>
                      <a:pt x="1042" y="897"/>
                    </a:cubicBezTo>
                    <a:cubicBezTo>
                      <a:pt x="1051" y="894"/>
                      <a:pt x="1060" y="894"/>
                      <a:pt x="1068" y="888"/>
                    </a:cubicBezTo>
                    <a:cubicBezTo>
                      <a:pt x="1073" y="881"/>
                      <a:pt x="1079" y="877"/>
                      <a:pt x="1084" y="869"/>
                    </a:cubicBezTo>
                    <a:cubicBezTo>
                      <a:pt x="1087" y="861"/>
                      <a:pt x="1088" y="850"/>
                      <a:pt x="1098" y="844"/>
                    </a:cubicBezTo>
                    <a:cubicBezTo>
                      <a:pt x="1104" y="836"/>
                      <a:pt x="1105" y="825"/>
                      <a:pt x="1108" y="816"/>
                    </a:cubicBezTo>
                    <a:cubicBezTo>
                      <a:pt x="1110" y="811"/>
                      <a:pt x="1115" y="808"/>
                      <a:pt x="1116" y="803"/>
                    </a:cubicBezTo>
                    <a:cubicBezTo>
                      <a:pt x="1110" y="800"/>
                      <a:pt x="1110" y="805"/>
                      <a:pt x="1102" y="808"/>
                    </a:cubicBezTo>
                    <a:cubicBezTo>
                      <a:pt x="1099" y="802"/>
                      <a:pt x="1104" y="795"/>
                      <a:pt x="1098" y="792"/>
                    </a:cubicBezTo>
                    <a:cubicBezTo>
                      <a:pt x="1094" y="789"/>
                      <a:pt x="1084" y="788"/>
                      <a:pt x="1084" y="788"/>
                    </a:cubicBezTo>
                    <a:cubicBezTo>
                      <a:pt x="1077" y="780"/>
                      <a:pt x="1076" y="783"/>
                      <a:pt x="1067" y="786"/>
                    </a:cubicBezTo>
                    <a:cubicBezTo>
                      <a:pt x="1064" y="788"/>
                      <a:pt x="1057" y="789"/>
                      <a:pt x="1057" y="789"/>
                    </a:cubicBezTo>
                    <a:cubicBezTo>
                      <a:pt x="1054" y="789"/>
                      <a:pt x="1051" y="789"/>
                      <a:pt x="1048" y="788"/>
                    </a:cubicBezTo>
                    <a:cubicBezTo>
                      <a:pt x="1046" y="786"/>
                      <a:pt x="1045" y="778"/>
                      <a:pt x="1045" y="778"/>
                    </a:cubicBezTo>
                    <a:cubicBezTo>
                      <a:pt x="1046" y="778"/>
                      <a:pt x="1048" y="777"/>
                      <a:pt x="1050" y="775"/>
                    </a:cubicBezTo>
                    <a:cubicBezTo>
                      <a:pt x="1060" y="772"/>
                      <a:pt x="1067" y="778"/>
                      <a:pt x="1060" y="763"/>
                    </a:cubicBezTo>
                    <a:cubicBezTo>
                      <a:pt x="1059" y="763"/>
                      <a:pt x="1057" y="761"/>
                      <a:pt x="1056" y="761"/>
                    </a:cubicBezTo>
                    <a:cubicBezTo>
                      <a:pt x="1053" y="761"/>
                      <a:pt x="1048" y="761"/>
                      <a:pt x="1046" y="763"/>
                    </a:cubicBezTo>
                    <a:cubicBezTo>
                      <a:pt x="1046" y="764"/>
                      <a:pt x="1045" y="766"/>
                      <a:pt x="1043" y="767"/>
                    </a:cubicBezTo>
                    <a:cubicBezTo>
                      <a:pt x="1036" y="775"/>
                      <a:pt x="1025" y="777"/>
                      <a:pt x="1016" y="780"/>
                    </a:cubicBezTo>
                    <a:cubicBezTo>
                      <a:pt x="1011" y="780"/>
                      <a:pt x="1006" y="778"/>
                      <a:pt x="1003" y="777"/>
                    </a:cubicBezTo>
                    <a:cubicBezTo>
                      <a:pt x="1002" y="777"/>
                      <a:pt x="997" y="775"/>
                      <a:pt x="997" y="775"/>
                    </a:cubicBezTo>
                    <a:cubicBezTo>
                      <a:pt x="988" y="763"/>
                      <a:pt x="986" y="761"/>
                      <a:pt x="971" y="758"/>
                    </a:cubicBezTo>
                    <a:cubicBezTo>
                      <a:pt x="971" y="753"/>
                      <a:pt x="974" y="747"/>
                      <a:pt x="971" y="742"/>
                    </a:cubicBezTo>
                    <a:cubicBezTo>
                      <a:pt x="969" y="739"/>
                      <a:pt x="960" y="736"/>
                      <a:pt x="957" y="734"/>
                    </a:cubicBezTo>
                    <a:cubicBezTo>
                      <a:pt x="954" y="733"/>
                      <a:pt x="947" y="731"/>
                      <a:pt x="947" y="731"/>
                    </a:cubicBezTo>
                    <a:cubicBezTo>
                      <a:pt x="941" y="725"/>
                      <a:pt x="935" y="722"/>
                      <a:pt x="929" y="716"/>
                    </a:cubicBezTo>
                    <a:cubicBezTo>
                      <a:pt x="930" y="706"/>
                      <a:pt x="932" y="700"/>
                      <a:pt x="941" y="697"/>
                    </a:cubicBezTo>
                    <a:cubicBezTo>
                      <a:pt x="955" y="698"/>
                      <a:pt x="968" y="702"/>
                      <a:pt x="980" y="705"/>
                    </a:cubicBezTo>
                    <a:cubicBezTo>
                      <a:pt x="986" y="711"/>
                      <a:pt x="988" y="716"/>
                      <a:pt x="995" y="720"/>
                    </a:cubicBezTo>
                    <a:cubicBezTo>
                      <a:pt x="1005" y="734"/>
                      <a:pt x="1012" y="736"/>
                      <a:pt x="1025" y="744"/>
                    </a:cubicBezTo>
                    <a:cubicBezTo>
                      <a:pt x="1033" y="742"/>
                      <a:pt x="1045" y="747"/>
                      <a:pt x="1051" y="741"/>
                    </a:cubicBezTo>
                    <a:cubicBezTo>
                      <a:pt x="1060" y="733"/>
                      <a:pt x="1048" y="738"/>
                      <a:pt x="1059" y="734"/>
                    </a:cubicBezTo>
                    <a:cubicBezTo>
                      <a:pt x="1064" y="738"/>
                      <a:pt x="1068" y="739"/>
                      <a:pt x="1073" y="742"/>
                    </a:cubicBezTo>
                    <a:cubicBezTo>
                      <a:pt x="1079" y="752"/>
                      <a:pt x="1093" y="750"/>
                      <a:pt x="1104" y="753"/>
                    </a:cubicBezTo>
                    <a:cubicBezTo>
                      <a:pt x="1121" y="764"/>
                      <a:pt x="1110" y="759"/>
                      <a:pt x="1141" y="761"/>
                    </a:cubicBezTo>
                    <a:cubicBezTo>
                      <a:pt x="1152" y="763"/>
                      <a:pt x="1156" y="766"/>
                      <a:pt x="1163" y="775"/>
                    </a:cubicBezTo>
                    <a:cubicBezTo>
                      <a:pt x="1159" y="788"/>
                      <a:pt x="1167" y="781"/>
                      <a:pt x="1173" y="777"/>
                    </a:cubicBezTo>
                    <a:cubicBezTo>
                      <a:pt x="1175" y="770"/>
                      <a:pt x="1178" y="770"/>
                      <a:pt x="1181" y="764"/>
                    </a:cubicBezTo>
                    <a:cubicBezTo>
                      <a:pt x="1190" y="767"/>
                      <a:pt x="1189" y="772"/>
                      <a:pt x="1187" y="783"/>
                    </a:cubicBezTo>
                    <a:cubicBezTo>
                      <a:pt x="1195" y="789"/>
                      <a:pt x="1206" y="786"/>
                      <a:pt x="1215" y="789"/>
                    </a:cubicBezTo>
                    <a:cubicBezTo>
                      <a:pt x="1221" y="791"/>
                      <a:pt x="1226" y="797"/>
                      <a:pt x="1234" y="800"/>
                    </a:cubicBezTo>
                    <a:cubicBezTo>
                      <a:pt x="1245" y="803"/>
                      <a:pt x="1255" y="808"/>
                      <a:pt x="1265" y="816"/>
                    </a:cubicBezTo>
                    <a:cubicBezTo>
                      <a:pt x="1268" y="827"/>
                      <a:pt x="1272" y="831"/>
                      <a:pt x="1282" y="834"/>
                    </a:cubicBezTo>
                    <a:cubicBezTo>
                      <a:pt x="1286" y="842"/>
                      <a:pt x="1288" y="847"/>
                      <a:pt x="1296" y="852"/>
                    </a:cubicBezTo>
                    <a:cubicBezTo>
                      <a:pt x="1308" y="849"/>
                      <a:pt x="1302" y="850"/>
                      <a:pt x="1314" y="847"/>
                    </a:cubicBezTo>
                    <a:cubicBezTo>
                      <a:pt x="1316" y="845"/>
                      <a:pt x="1319" y="845"/>
                      <a:pt x="1319" y="845"/>
                    </a:cubicBezTo>
                    <a:cubicBezTo>
                      <a:pt x="1328" y="852"/>
                      <a:pt x="1322" y="842"/>
                      <a:pt x="1319" y="839"/>
                    </a:cubicBezTo>
                    <a:cubicBezTo>
                      <a:pt x="1316" y="844"/>
                      <a:pt x="1311" y="847"/>
                      <a:pt x="1310" y="853"/>
                    </a:cubicBezTo>
                    <a:cubicBezTo>
                      <a:pt x="1310" y="856"/>
                      <a:pt x="1307" y="863"/>
                      <a:pt x="1307" y="863"/>
                    </a:cubicBezTo>
                    <a:cubicBezTo>
                      <a:pt x="1308" y="869"/>
                      <a:pt x="1310" y="880"/>
                      <a:pt x="1319" y="880"/>
                    </a:cubicBezTo>
                    <a:lnTo>
                      <a:pt x="1320" y="916"/>
                    </a:lnTo>
                    <a:lnTo>
                      <a:pt x="1348" y="1005"/>
                    </a:lnTo>
                    <a:lnTo>
                      <a:pt x="1373" y="1033"/>
                    </a:lnTo>
                    <a:lnTo>
                      <a:pt x="1416" y="994"/>
                    </a:lnTo>
                    <a:lnTo>
                      <a:pt x="1413" y="967"/>
                    </a:lnTo>
                    <a:lnTo>
                      <a:pt x="1424" y="959"/>
                    </a:lnTo>
                    <a:lnTo>
                      <a:pt x="1423" y="925"/>
                    </a:lnTo>
                    <a:lnTo>
                      <a:pt x="1452" y="916"/>
                    </a:lnTo>
                    <a:lnTo>
                      <a:pt x="1520" y="855"/>
                    </a:lnTo>
                    <a:lnTo>
                      <a:pt x="1533" y="839"/>
                    </a:lnTo>
                    <a:lnTo>
                      <a:pt x="1588" y="824"/>
                    </a:lnTo>
                    <a:lnTo>
                      <a:pt x="1608" y="847"/>
                    </a:lnTo>
                    <a:lnTo>
                      <a:pt x="1602" y="858"/>
                    </a:lnTo>
                    <a:lnTo>
                      <a:pt x="1619" y="875"/>
                    </a:lnTo>
                    <a:lnTo>
                      <a:pt x="1624" y="899"/>
                    </a:lnTo>
                    <a:lnTo>
                      <a:pt x="1641" y="906"/>
                    </a:lnTo>
                    <a:lnTo>
                      <a:pt x="1677" y="892"/>
                    </a:lnTo>
                    <a:lnTo>
                      <a:pt x="1675" y="975"/>
                    </a:lnTo>
                    <a:lnTo>
                      <a:pt x="1684" y="956"/>
                    </a:lnTo>
                    <a:lnTo>
                      <a:pt x="1707" y="1000"/>
                    </a:lnTo>
                    <a:lnTo>
                      <a:pt x="1704" y="1030"/>
                    </a:lnTo>
                    <a:lnTo>
                      <a:pt x="1718" y="1013"/>
                    </a:lnTo>
                    <a:lnTo>
                      <a:pt x="1721" y="997"/>
                    </a:lnTo>
                    <a:lnTo>
                      <a:pt x="1738" y="972"/>
                    </a:lnTo>
                    <a:lnTo>
                      <a:pt x="1728" y="958"/>
                    </a:lnTo>
                    <a:lnTo>
                      <a:pt x="1737" y="942"/>
                    </a:lnTo>
                    <a:lnTo>
                      <a:pt x="1725" y="913"/>
                    </a:lnTo>
                    <a:lnTo>
                      <a:pt x="1732" y="889"/>
                    </a:lnTo>
                    <a:lnTo>
                      <a:pt x="1715" y="895"/>
                    </a:lnTo>
                    <a:lnTo>
                      <a:pt x="1707" y="874"/>
                    </a:lnTo>
                    <a:lnTo>
                      <a:pt x="1701" y="844"/>
                    </a:lnTo>
                    <a:lnTo>
                      <a:pt x="1714" y="816"/>
                    </a:lnTo>
                    <a:lnTo>
                      <a:pt x="1728" y="834"/>
                    </a:lnTo>
                    <a:lnTo>
                      <a:pt x="1721" y="880"/>
                    </a:lnTo>
                    <a:lnTo>
                      <a:pt x="1738" y="849"/>
                    </a:lnTo>
                    <a:lnTo>
                      <a:pt x="1732" y="824"/>
                    </a:lnTo>
                    <a:lnTo>
                      <a:pt x="1752" y="808"/>
                    </a:lnTo>
                    <a:lnTo>
                      <a:pt x="1752" y="797"/>
                    </a:lnTo>
                    <a:lnTo>
                      <a:pt x="1759" y="800"/>
                    </a:lnTo>
                    <a:lnTo>
                      <a:pt x="1796" y="756"/>
                    </a:lnTo>
                    <a:lnTo>
                      <a:pt x="1805" y="684"/>
                    </a:lnTo>
                    <a:lnTo>
                      <a:pt x="1810" y="655"/>
                    </a:lnTo>
                    <a:lnTo>
                      <a:pt x="1794" y="664"/>
                    </a:lnTo>
                    <a:lnTo>
                      <a:pt x="1788" y="655"/>
                    </a:lnTo>
                    <a:lnTo>
                      <a:pt x="1800" y="638"/>
                    </a:lnTo>
                    <a:lnTo>
                      <a:pt x="1776" y="592"/>
                    </a:lnTo>
                    <a:lnTo>
                      <a:pt x="1763" y="580"/>
                    </a:lnTo>
                    <a:lnTo>
                      <a:pt x="1783" y="544"/>
                    </a:lnTo>
                    <a:lnTo>
                      <a:pt x="1762" y="539"/>
                    </a:lnTo>
                    <a:lnTo>
                      <a:pt x="1743" y="531"/>
                    </a:lnTo>
                    <a:lnTo>
                      <a:pt x="1751" y="503"/>
                    </a:lnTo>
                    <a:lnTo>
                      <a:pt x="1763" y="487"/>
                    </a:lnTo>
                    <a:lnTo>
                      <a:pt x="1766" y="519"/>
                    </a:lnTo>
                    <a:lnTo>
                      <a:pt x="1788" y="498"/>
                    </a:lnTo>
                    <a:lnTo>
                      <a:pt x="1805" y="497"/>
                    </a:lnTo>
                    <a:lnTo>
                      <a:pt x="1797" y="519"/>
                    </a:lnTo>
                    <a:lnTo>
                      <a:pt x="1824" y="528"/>
                    </a:lnTo>
                    <a:lnTo>
                      <a:pt x="1816" y="545"/>
                    </a:lnTo>
                    <a:lnTo>
                      <a:pt x="1830" y="559"/>
                    </a:lnTo>
                    <a:lnTo>
                      <a:pt x="1830" y="588"/>
                    </a:lnTo>
                    <a:lnTo>
                      <a:pt x="1861" y="559"/>
                    </a:lnTo>
                    <a:lnTo>
                      <a:pt x="1850" y="531"/>
                    </a:lnTo>
                    <a:lnTo>
                      <a:pt x="1821" y="489"/>
                    </a:lnTo>
                    <a:lnTo>
                      <a:pt x="1830" y="473"/>
                    </a:lnTo>
                    <a:lnTo>
                      <a:pt x="1824" y="448"/>
                    </a:lnTo>
                    <a:lnTo>
                      <a:pt x="1844" y="427"/>
                    </a:lnTo>
                    <a:lnTo>
                      <a:pt x="1868" y="416"/>
                    </a:lnTo>
                    <a:lnTo>
                      <a:pt x="1867" y="367"/>
                    </a:lnTo>
                    <a:lnTo>
                      <a:pt x="1865" y="333"/>
                    </a:lnTo>
                    <a:lnTo>
                      <a:pt x="1858" y="302"/>
                    </a:lnTo>
                    <a:lnTo>
                      <a:pt x="1830" y="248"/>
                    </a:lnTo>
                    <a:lnTo>
                      <a:pt x="1825" y="275"/>
                    </a:lnTo>
                    <a:lnTo>
                      <a:pt x="1807" y="258"/>
                    </a:lnTo>
                    <a:lnTo>
                      <a:pt x="1790" y="266"/>
                    </a:lnTo>
                    <a:lnTo>
                      <a:pt x="1805" y="226"/>
                    </a:lnTo>
                    <a:lnTo>
                      <a:pt x="1821" y="192"/>
                    </a:lnTo>
                    <a:lnTo>
                      <a:pt x="1850" y="176"/>
                    </a:lnTo>
                    <a:lnTo>
                      <a:pt x="1853" y="161"/>
                    </a:lnTo>
                    <a:lnTo>
                      <a:pt x="1873" y="155"/>
                    </a:lnTo>
                    <a:lnTo>
                      <a:pt x="1873" y="170"/>
                    </a:lnTo>
                    <a:lnTo>
                      <a:pt x="1896" y="145"/>
                    </a:lnTo>
                    <a:lnTo>
                      <a:pt x="1882" y="139"/>
                    </a:lnTo>
                    <a:lnTo>
                      <a:pt x="1882" y="120"/>
                    </a:lnTo>
                    <a:lnTo>
                      <a:pt x="1899" y="108"/>
                    </a:lnTo>
                    <a:lnTo>
                      <a:pt x="1906" y="122"/>
                    </a:lnTo>
                    <a:lnTo>
                      <a:pt x="1929" y="100"/>
                    </a:lnTo>
                    <a:lnTo>
                      <a:pt x="1926" y="120"/>
                    </a:lnTo>
                    <a:lnTo>
                      <a:pt x="1927" y="136"/>
                    </a:lnTo>
                    <a:lnTo>
                      <a:pt x="1926" y="158"/>
                    </a:lnTo>
                    <a:lnTo>
                      <a:pt x="1918" y="175"/>
                    </a:lnTo>
                    <a:lnTo>
                      <a:pt x="1932" y="197"/>
                    </a:lnTo>
                    <a:lnTo>
                      <a:pt x="1938" y="212"/>
                    </a:lnTo>
                    <a:lnTo>
                      <a:pt x="1947" y="209"/>
                    </a:lnTo>
                    <a:lnTo>
                      <a:pt x="1992" y="256"/>
                    </a:lnTo>
                    <a:lnTo>
                      <a:pt x="2002" y="233"/>
                    </a:lnTo>
                    <a:lnTo>
                      <a:pt x="2014" y="216"/>
                    </a:lnTo>
                    <a:lnTo>
                      <a:pt x="1994" y="205"/>
                    </a:lnTo>
                    <a:lnTo>
                      <a:pt x="1999" y="184"/>
                    </a:lnTo>
                    <a:lnTo>
                      <a:pt x="1999" y="172"/>
                    </a:lnTo>
                    <a:lnTo>
                      <a:pt x="1978" y="150"/>
                    </a:lnTo>
                    <a:lnTo>
                      <a:pt x="1960" y="147"/>
                    </a:lnTo>
                    <a:lnTo>
                      <a:pt x="1943" y="123"/>
                    </a:lnTo>
                    <a:lnTo>
                      <a:pt x="1966" y="119"/>
                    </a:lnTo>
                    <a:lnTo>
                      <a:pt x="1977" y="100"/>
                    </a:lnTo>
                    <a:lnTo>
                      <a:pt x="1991" y="106"/>
                    </a:lnTo>
                    <a:lnTo>
                      <a:pt x="2005" y="98"/>
                    </a:lnTo>
                    <a:lnTo>
                      <a:pt x="1990" y="80"/>
                    </a:lnTo>
                    <a:lnTo>
                      <a:pt x="2002" y="69"/>
                    </a:lnTo>
                    <a:lnTo>
                      <a:pt x="2021" y="68"/>
                    </a:lnTo>
                    <a:lnTo>
                      <a:pt x="2000" y="53"/>
                    </a:lnTo>
                    <a:lnTo>
                      <a:pt x="1975" y="51"/>
                    </a:lnTo>
                    <a:lnTo>
                      <a:pt x="1990" y="32"/>
                    </a:lnTo>
                    <a:lnTo>
                      <a:pt x="1989" y="11"/>
                    </a:lnTo>
                    <a:lnTo>
                      <a:pt x="2005" y="27"/>
                    </a:lnTo>
                    <a:lnTo>
                      <a:pt x="2015" y="18"/>
                    </a:lnTo>
                    <a:lnTo>
                      <a:pt x="2024" y="21"/>
                    </a:lnTo>
                    <a:lnTo>
                      <a:pt x="2038" y="36"/>
                    </a:lnTo>
                    <a:lnTo>
                      <a:pt x="2060" y="33"/>
                    </a:lnTo>
                    <a:lnTo>
                      <a:pt x="2042" y="15"/>
                    </a:lnTo>
                    <a:lnTo>
                      <a:pt x="2038" y="0"/>
                    </a:lnTo>
                    <a:lnTo>
                      <a:pt x="2006" y="5"/>
                    </a:lnTo>
                    <a:lnTo>
                      <a:pt x="1994" y="0"/>
                    </a:lnTo>
                    <a:lnTo>
                      <a:pt x="1955" y="11"/>
                    </a:lnTo>
                    <a:lnTo>
                      <a:pt x="1913" y="18"/>
                    </a:lnTo>
                    <a:lnTo>
                      <a:pt x="1886" y="30"/>
                    </a:lnTo>
                    <a:lnTo>
                      <a:pt x="1885" y="47"/>
                    </a:lnTo>
                    <a:lnTo>
                      <a:pt x="1864" y="50"/>
                    </a:lnTo>
                    <a:cubicBezTo>
                      <a:pt x="1858" y="55"/>
                      <a:pt x="1854" y="75"/>
                      <a:pt x="1847" y="77"/>
                    </a:cubicBezTo>
                    <a:cubicBezTo>
                      <a:pt x="1839" y="82"/>
                      <a:pt x="1830" y="65"/>
                      <a:pt x="1820" y="63"/>
                    </a:cubicBezTo>
                    <a:lnTo>
                      <a:pt x="1786" y="66"/>
                    </a:lnTo>
                    <a:lnTo>
                      <a:pt x="1732" y="56"/>
                    </a:lnTo>
                    <a:lnTo>
                      <a:pt x="1709" y="62"/>
                    </a:lnTo>
                    <a:lnTo>
                      <a:pt x="1678" y="56"/>
                    </a:lnTo>
                    <a:lnTo>
                      <a:pt x="1666" y="47"/>
                    </a:lnTo>
                    <a:lnTo>
                      <a:pt x="1643" y="50"/>
                    </a:lnTo>
                    <a:cubicBezTo>
                      <a:pt x="1635" y="52"/>
                      <a:pt x="1626" y="57"/>
                      <a:pt x="1618" y="60"/>
                    </a:cubicBezTo>
                    <a:cubicBezTo>
                      <a:pt x="1610" y="63"/>
                      <a:pt x="1603" y="67"/>
                      <a:pt x="1597" y="71"/>
                    </a:cubicBezTo>
                    <a:cubicBezTo>
                      <a:pt x="1591" y="75"/>
                      <a:pt x="1587" y="84"/>
                      <a:pt x="1583" y="83"/>
                    </a:cubicBezTo>
                    <a:cubicBezTo>
                      <a:pt x="1571" y="90"/>
                      <a:pt x="1576" y="67"/>
                      <a:pt x="1571" y="65"/>
                    </a:cubicBezTo>
                    <a:lnTo>
                      <a:pt x="1553" y="69"/>
                    </a:lnTo>
                    <a:cubicBezTo>
                      <a:pt x="1544" y="66"/>
                      <a:pt x="1531" y="50"/>
                      <a:pt x="1517" y="47"/>
                    </a:cubicBezTo>
                    <a:cubicBezTo>
                      <a:pt x="1503" y="46"/>
                      <a:pt x="1479" y="45"/>
                      <a:pt x="1468" y="48"/>
                    </a:cubicBezTo>
                    <a:cubicBezTo>
                      <a:pt x="1457" y="51"/>
                      <a:pt x="1461" y="63"/>
                      <a:pt x="1451" y="63"/>
                    </a:cubicBezTo>
                    <a:cubicBezTo>
                      <a:pt x="1439" y="66"/>
                      <a:pt x="1419" y="48"/>
                      <a:pt x="1408" y="47"/>
                    </a:cubicBezTo>
                    <a:cubicBezTo>
                      <a:pt x="1397" y="46"/>
                      <a:pt x="1390" y="59"/>
                      <a:pt x="1382" y="59"/>
                    </a:cubicBezTo>
                    <a:cubicBezTo>
                      <a:pt x="1374" y="59"/>
                      <a:pt x="1362" y="52"/>
                      <a:pt x="1357" y="47"/>
                    </a:cubicBezTo>
                    <a:cubicBezTo>
                      <a:pt x="1352" y="42"/>
                      <a:pt x="1356" y="36"/>
                      <a:pt x="1349" y="30"/>
                    </a:cubicBezTo>
                    <a:cubicBezTo>
                      <a:pt x="1333" y="26"/>
                      <a:pt x="1330" y="13"/>
                      <a:pt x="1318" y="11"/>
                    </a:cubicBezTo>
                    <a:cubicBezTo>
                      <a:pt x="1306" y="9"/>
                      <a:pt x="1287" y="20"/>
                      <a:pt x="1277" y="20"/>
                    </a:cubicBezTo>
                    <a:cubicBezTo>
                      <a:pt x="1267" y="20"/>
                      <a:pt x="1268" y="10"/>
                      <a:pt x="1259" y="9"/>
                    </a:cubicBezTo>
                    <a:lnTo>
                      <a:pt x="1222" y="14"/>
                    </a:lnTo>
                    <a:lnTo>
                      <a:pt x="1210" y="32"/>
                    </a:lnTo>
                    <a:cubicBezTo>
                      <a:pt x="1203" y="35"/>
                      <a:pt x="1187" y="28"/>
                      <a:pt x="1178" y="29"/>
                    </a:cubicBezTo>
                    <a:cubicBezTo>
                      <a:pt x="1169" y="30"/>
                      <a:pt x="1164" y="36"/>
                      <a:pt x="1154" y="39"/>
                    </a:cubicBezTo>
                    <a:cubicBezTo>
                      <a:pt x="1144" y="42"/>
                      <a:pt x="1124" y="44"/>
                      <a:pt x="1120" y="48"/>
                    </a:cubicBezTo>
                    <a:cubicBezTo>
                      <a:pt x="1109" y="57"/>
                      <a:pt x="1132" y="61"/>
                      <a:pt x="1132" y="65"/>
                    </a:cubicBezTo>
                    <a:cubicBezTo>
                      <a:pt x="1132" y="69"/>
                      <a:pt x="1126" y="70"/>
                      <a:pt x="1118" y="72"/>
                    </a:cubicBezTo>
                    <a:cubicBezTo>
                      <a:pt x="1110" y="74"/>
                      <a:pt x="1084" y="72"/>
                      <a:pt x="1085" y="77"/>
                    </a:cubicBezTo>
                    <a:cubicBezTo>
                      <a:pt x="1085" y="86"/>
                      <a:pt x="1126" y="103"/>
                      <a:pt x="1127" y="105"/>
                    </a:cubicBezTo>
                    <a:lnTo>
                      <a:pt x="1090" y="90"/>
                    </a:lnTo>
                    <a:lnTo>
                      <a:pt x="1072" y="95"/>
                    </a:lnTo>
                    <a:cubicBezTo>
                      <a:pt x="1063" y="93"/>
                      <a:pt x="1039" y="65"/>
                      <a:pt x="1033" y="80"/>
                    </a:cubicBezTo>
                    <a:cubicBezTo>
                      <a:pt x="1027" y="95"/>
                      <a:pt x="1077" y="132"/>
                      <a:pt x="1084" y="147"/>
                    </a:cubicBezTo>
                    <a:lnTo>
                      <a:pt x="1075" y="171"/>
                    </a:lnTo>
                    <a:lnTo>
                      <a:pt x="1040" y="170"/>
                    </a:lnTo>
                    <a:cubicBezTo>
                      <a:pt x="1040" y="170"/>
                      <a:pt x="1061" y="164"/>
                      <a:pt x="1060" y="155"/>
                    </a:cubicBezTo>
                    <a:cubicBezTo>
                      <a:pt x="1059" y="146"/>
                      <a:pt x="1043" y="127"/>
                      <a:pt x="1031" y="113"/>
                    </a:cubicBezTo>
                    <a:cubicBezTo>
                      <a:pt x="1025" y="101"/>
                      <a:pt x="1030" y="84"/>
                      <a:pt x="1024" y="81"/>
                    </a:cubicBezTo>
                    <a:cubicBezTo>
                      <a:pt x="1018" y="78"/>
                      <a:pt x="997" y="65"/>
                      <a:pt x="989" y="71"/>
                    </a:cubicBezTo>
                    <a:cubicBezTo>
                      <a:pt x="968" y="74"/>
                      <a:pt x="970" y="107"/>
                      <a:pt x="974" y="116"/>
                    </a:cubicBezTo>
                    <a:cubicBezTo>
                      <a:pt x="978" y="125"/>
                      <a:pt x="1009" y="122"/>
                      <a:pt x="1012" y="125"/>
                    </a:cubicBezTo>
                    <a:cubicBezTo>
                      <a:pt x="1028" y="153"/>
                      <a:pt x="1005" y="143"/>
                      <a:pt x="989" y="134"/>
                    </a:cubicBezTo>
                    <a:cubicBezTo>
                      <a:pt x="973" y="125"/>
                      <a:pt x="968" y="128"/>
                      <a:pt x="958" y="128"/>
                    </a:cubicBezTo>
                    <a:cubicBezTo>
                      <a:pt x="948" y="128"/>
                      <a:pt x="931" y="133"/>
                      <a:pt x="926" y="137"/>
                    </a:cubicBezTo>
                    <a:cubicBezTo>
                      <a:pt x="921" y="141"/>
                      <a:pt x="939" y="157"/>
                      <a:pt x="926" y="152"/>
                    </a:cubicBezTo>
                    <a:cubicBezTo>
                      <a:pt x="913" y="147"/>
                      <a:pt x="899" y="149"/>
                      <a:pt x="886" y="147"/>
                    </a:cubicBezTo>
                    <a:cubicBezTo>
                      <a:pt x="873" y="145"/>
                      <a:pt x="863" y="136"/>
                      <a:pt x="847" y="140"/>
                    </a:cubicBezTo>
                    <a:cubicBezTo>
                      <a:pt x="825" y="147"/>
                      <a:pt x="794" y="185"/>
                      <a:pt x="787" y="171"/>
                    </a:cubicBezTo>
                    <a:cubicBezTo>
                      <a:pt x="780" y="157"/>
                      <a:pt x="800" y="155"/>
                      <a:pt x="800" y="150"/>
                    </a:cubicBezTo>
                    <a:cubicBezTo>
                      <a:pt x="800" y="145"/>
                      <a:pt x="796" y="138"/>
                      <a:pt x="790" y="138"/>
                    </a:cubicBezTo>
                    <a:cubicBezTo>
                      <a:pt x="784" y="138"/>
                      <a:pt x="764" y="144"/>
                      <a:pt x="763" y="152"/>
                    </a:cubicBezTo>
                    <a:cubicBezTo>
                      <a:pt x="761" y="163"/>
                      <a:pt x="783" y="181"/>
                      <a:pt x="782" y="186"/>
                    </a:cubicBezTo>
                    <a:cubicBezTo>
                      <a:pt x="781" y="191"/>
                      <a:pt x="765" y="180"/>
                      <a:pt x="758" y="183"/>
                    </a:cubicBezTo>
                    <a:cubicBezTo>
                      <a:pt x="751" y="186"/>
                      <a:pt x="746" y="207"/>
                      <a:pt x="742" y="203"/>
                    </a:cubicBezTo>
                    <a:lnTo>
                      <a:pt x="728" y="189"/>
                    </a:lnTo>
                    <a:lnTo>
                      <a:pt x="746" y="170"/>
                    </a:lnTo>
                    <a:lnTo>
                      <a:pt x="733" y="158"/>
                    </a:lnTo>
                    <a:cubicBezTo>
                      <a:pt x="727" y="155"/>
                      <a:pt x="718" y="150"/>
                      <a:pt x="712" y="149"/>
                    </a:cubicBezTo>
                    <a:cubicBezTo>
                      <a:pt x="706" y="148"/>
                      <a:pt x="701" y="154"/>
                      <a:pt x="698" y="152"/>
                    </a:cubicBezTo>
                    <a:cubicBezTo>
                      <a:pt x="695" y="150"/>
                      <a:pt x="698" y="139"/>
                      <a:pt x="695" y="138"/>
                    </a:cubicBezTo>
                    <a:cubicBezTo>
                      <a:pt x="692" y="137"/>
                      <a:pt x="685" y="146"/>
                      <a:pt x="680" y="146"/>
                    </a:cubicBezTo>
                    <a:cubicBezTo>
                      <a:pt x="675" y="146"/>
                      <a:pt x="677" y="142"/>
                      <a:pt x="667" y="140"/>
                    </a:cubicBezTo>
                    <a:cubicBezTo>
                      <a:pt x="657" y="138"/>
                      <a:pt x="632" y="139"/>
                      <a:pt x="622" y="135"/>
                    </a:cubicBezTo>
                    <a:cubicBezTo>
                      <a:pt x="612" y="131"/>
                      <a:pt x="632" y="117"/>
                      <a:pt x="608" y="113"/>
                    </a:cubicBezTo>
                    <a:cubicBezTo>
                      <a:pt x="584" y="109"/>
                      <a:pt x="590" y="119"/>
                      <a:pt x="583" y="119"/>
                    </a:cubicBezTo>
                    <a:lnTo>
                      <a:pt x="568" y="114"/>
                    </a:lnTo>
                    <a:cubicBezTo>
                      <a:pt x="555" y="116"/>
                      <a:pt x="521" y="125"/>
                      <a:pt x="505" y="131"/>
                    </a:cubicBezTo>
                    <a:cubicBezTo>
                      <a:pt x="482" y="140"/>
                      <a:pt x="485" y="140"/>
                      <a:pt x="472" y="152"/>
                    </a:cubicBezTo>
                    <a:cubicBezTo>
                      <a:pt x="459" y="164"/>
                      <a:pt x="443" y="192"/>
                      <a:pt x="428" y="204"/>
                    </a:cubicBezTo>
                    <a:cubicBezTo>
                      <a:pt x="410" y="223"/>
                      <a:pt x="393" y="217"/>
                      <a:pt x="382" y="224"/>
                    </a:cubicBezTo>
                    <a:lnTo>
                      <a:pt x="364" y="248"/>
                    </a:lnTo>
                    <a:lnTo>
                      <a:pt x="368" y="290"/>
                    </a:lnTo>
                    <a:lnTo>
                      <a:pt x="389" y="306"/>
                    </a:lnTo>
                    <a:lnTo>
                      <a:pt x="436" y="290"/>
                    </a:lnTo>
                    <a:cubicBezTo>
                      <a:pt x="447" y="296"/>
                      <a:pt x="448" y="335"/>
                      <a:pt x="457" y="341"/>
                    </a:cubicBezTo>
                    <a:cubicBezTo>
                      <a:pt x="468" y="348"/>
                      <a:pt x="486" y="330"/>
                      <a:pt x="491" y="324"/>
                    </a:cubicBezTo>
                    <a:lnTo>
                      <a:pt x="496" y="300"/>
                    </a:lnTo>
                    <a:lnTo>
                      <a:pt x="514" y="281"/>
                    </a:lnTo>
                    <a:cubicBezTo>
                      <a:pt x="515" y="270"/>
                      <a:pt x="499" y="245"/>
                      <a:pt x="502" y="234"/>
                    </a:cubicBezTo>
                    <a:cubicBezTo>
                      <a:pt x="505" y="225"/>
                      <a:pt x="526" y="220"/>
                      <a:pt x="535" y="213"/>
                    </a:cubicBezTo>
                    <a:cubicBezTo>
                      <a:pt x="544" y="206"/>
                      <a:pt x="546" y="192"/>
                      <a:pt x="554" y="191"/>
                    </a:cubicBezTo>
                    <a:cubicBezTo>
                      <a:pt x="567" y="190"/>
                      <a:pt x="580" y="200"/>
                      <a:pt x="581" y="204"/>
                    </a:cubicBezTo>
                    <a:cubicBezTo>
                      <a:pt x="581" y="208"/>
                      <a:pt x="560" y="200"/>
                      <a:pt x="557" y="215"/>
                    </a:cubicBezTo>
                    <a:cubicBezTo>
                      <a:pt x="554" y="230"/>
                      <a:pt x="535" y="233"/>
                      <a:pt x="533" y="242"/>
                    </a:cubicBezTo>
                    <a:lnTo>
                      <a:pt x="548" y="267"/>
                    </a:lnTo>
                    <a:lnTo>
                      <a:pt x="571" y="276"/>
                    </a:lnTo>
                    <a:lnTo>
                      <a:pt x="598" y="264"/>
                    </a:lnTo>
                    <a:lnTo>
                      <a:pt x="625" y="261"/>
                    </a:lnTo>
                    <a:cubicBezTo>
                      <a:pt x="632" y="263"/>
                      <a:pt x="645" y="271"/>
                      <a:pt x="638" y="276"/>
                    </a:cubicBezTo>
                    <a:cubicBezTo>
                      <a:pt x="631" y="281"/>
                      <a:pt x="593" y="287"/>
                      <a:pt x="584" y="293"/>
                    </a:cubicBezTo>
                    <a:cubicBezTo>
                      <a:pt x="575" y="299"/>
                      <a:pt x="587" y="309"/>
                      <a:pt x="581" y="311"/>
                    </a:cubicBezTo>
                    <a:cubicBezTo>
                      <a:pt x="567" y="319"/>
                      <a:pt x="556" y="301"/>
                      <a:pt x="550" y="303"/>
                    </a:cubicBezTo>
                    <a:lnTo>
                      <a:pt x="547" y="323"/>
                    </a:lnTo>
                    <a:lnTo>
                      <a:pt x="536" y="350"/>
                    </a:lnTo>
                    <a:lnTo>
                      <a:pt x="512" y="351"/>
                    </a:lnTo>
                    <a:lnTo>
                      <a:pt x="476" y="360"/>
                    </a:lnTo>
                    <a:lnTo>
                      <a:pt x="457" y="351"/>
                    </a:lnTo>
                    <a:lnTo>
                      <a:pt x="443" y="357"/>
                    </a:lnTo>
                    <a:lnTo>
                      <a:pt x="419" y="342"/>
                    </a:lnTo>
                    <a:cubicBezTo>
                      <a:pt x="417" y="335"/>
                      <a:pt x="433" y="329"/>
                      <a:pt x="428" y="317"/>
                    </a:cubicBezTo>
                    <a:cubicBezTo>
                      <a:pt x="423" y="305"/>
                      <a:pt x="396" y="313"/>
                      <a:pt x="392" y="321"/>
                    </a:cubicBezTo>
                    <a:lnTo>
                      <a:pt x="397" y="362"/>
                    </a:lnTo>
                    <a:lnTo>
                      <a:pt x="373" y="362"/>
                    </a:lnTo>
                    <a:cubicBezTo>
                      <a:pt x="365" y="366"/>
                      <a:pt x="355" y="380"/>
                      <a:pt x="347" y="386"/>
                    </a:cubicBezTo>
                    <a:cubicBezTo>
                      <a:pt x="339" y="392"/>
                      <a:pt x="332" y="379"/>
                      <a:pt x="322" y="399"/>
                    </a:cubicBezTo>
                    <a:cubicBezTo>
                      <a:pt x="312" y="419"/>
                      <a:pt x="301" y="411"/>
                      <a:pt x="293" y="414"/>
                    </a:cubicBezTo>
                    <a:cubicBezTo>
                      <a:pt x="285" y="417"/>
                      <a:pt x="280" y="414"/>
                      <a:pt x="275" y="416"/>
                    </a:cubicBezTo>
                    <a:cubicBezTo>
                      <a:pt x="270" y="418"/>
                      <a:pt x="267" y="426"/>
                      <a:pt x="260" y="426"/>
                    </a:cubicBezTo>
                    <a:cubicBezTo>
                      <a:pt x="253" y="426"/>
                      <a:pt x="238" y="417"/>
                      <a:pt x="232" y="419"/>
                    </a:cubicBezTo>
                    <a:cubicBezTo>
                      <a:pt x="226" y="421"/>
                      <a:pt x="221" y="432"/>
                      <a:pt x="226" y="437"/>
                    </a:cubicBezTo>
                    <a:lnTo>
                      <a:pt x="263" y="449"/>
                    </a:lnTo>
                    <a:lnTo>
                      <a:pt x="272" y="474"/>
                    </a:lnTo>
                    <a:lnTo>
                      <a:pt x="262" y="503"/>
                    </a:lnTo>
                    <a:cubicBezTo>
                      <a:pt x="251" y="507"/>
                      <a:pt x="223" y="499"/>
                      <a:pt x="206" y="498"/>
                    </a:cubicBezTo>
                    <a:cubicBezTo>
                      <a:pt x="189" y="497"/>
                      <a:pt x="164" y="492"/>
                      <a:pt x="158" y="498"/>
                    </a:cubicBezTo>
                    <a:cubicBezTo>
                      <a:pt x="152" y="504"/>
                      <a:pt x="167" y="527"/>
                      <a:pt x="167" y="537"/>
                    </a:cubicBezTo>
                    <a:cubicBezTo>
                      <a:pt x="167" y="547"/>
                      <a:pt x="159" y="551"/>
                      <a:pt x="157" y="557"/>
                    </a:cubicBezTo>
                    <a:cubicBezTo>
                      <a:pt x="155" y="563"/>
                      <a:pt x="161" y="569"/>
                      <a:pt x="157" y="576"/>
                    </a:cubicBezTo>
                    <a:cubicBezTo>
                      <a:pt x="153" y="583"/>
                      <a:pt x="127" y="594"/>
                      <a:pt x="130" y="597"/>
                    </a:cubicBezTo>
                    <a:cubicBezTo>
                      <a:pt x="139" y="606"/>
                      <a:pt x="160" y="592"/>
                      <a:pt x="176" y="592"/>
                    </a:cubicBezTo>
                    <a:lnTo>
                      <a:pt x="226" y="598"/>
                    </a:lnTo>
                    <a:lnTo>
                      <a:pt x="260" y="588"/>
                    </a:lnTo>
                    <a:lnTo>
                      <a:pt x="274" y="576"/>
                    </a:lnTo>
                    <a:cubicBezTo>
                      <a:pt x="282" y="573"/>
                      <a:pt x="306" y="573"/>
                      <a:pt x="307" y="569"/>
                    </a:cubicBezTo>
                    <a:cubicBezTo>
                      <a:pt x="321" y="557"/>
                      <a:pt x="283" y="559"/>
                      <a:pt x="283" y="552"/>
                    </a:cubicBezTo>
                    <a:cubicBezTo>
                      <a:pt x="283" y="545"/>
                      <a:pt x="300" y="533"/>
                      <a:pt x="307" y="528"/>
                    </a:cubicBezTo>
                    <a:lnTo>
                      <a:pt x="325" y="522"/>
                    </a:lnTo>
                    <a:lnTo>
                      <a:pt x="320" y="503"/>
                    </a:lnTo>
                    <a:cubicBezTo>
                      <a:pt x="323" y="499"/>
                      <a:pt x="336" y="495"/>
                      <a:pt x="342" y="495"/>
                    </a:cubicBezTo>
                    <a:cubicBezTo>
                      <a:pt x="348" y="495"/>
                      <a:pt x="350" y="506"/>
                      <a:pt x="358" y="505"/>
                    </a:cubicBezTo>
                    <a:cubicBezTo>
                      <a:pt x="366" y="504"/>
                      <a:pt x="384" y="490"/>
                      <a:pt x="393" y="491"/>
                    </a:cubicBezTo>
                    <a:lnTo>
                      <a:pt x="415" y="510"/>
                    </a:lnTo>
                    <a:cubicBezTo>
                      <a:pt x="416" y="517"/>
                      <a:pt x="407" y="520"/>
                      <a:pt x="401" y="530"/>
                    </a:cubicBezTo>
                    <a:lnTo>
                      <a:pt x="381" y="573"/>
                    </a:lnTo>
                    <a:lnTo>
                      <a:pt x="406" y="576"/>
                    </a:lnTo>
                    <a:lnTo>
                      <a:pt x="412" y="561"/>
                    </a:lnTo>
                    <a:lnTo>
                      <a:pt x="404" y="543"/>
                    </a:lnTo>
                    <a:cubicBezTo>
                      <a:pt x="406" y="539"/>
                      <a:pt x="417" y="541"/>
                      <a:pt x="423" y="538"/>
                    </a:cubicBezTo>
                    <a:cubicBezTo>
                      <a:pt x="430" y="537"/>
                      <a:pt x="435" y="526"/>
                      <a:pt x="441" y="527"/>
                    </a:cubicBezTo>
                    <a:cubicBezTo>
                      <a:pt x="447" y="528"/>
                      <a:pt x="453" y="542"/>
                      <a:pt x="460" y="547"/>
                    </a:cubicBezTo>
                    <a:lnTo>
                      <a:pt x="483" y="559"/>
                    </a:lnTo>
                    <a:lnTo>
                      <a:pt x="490" y="573"/>
                    </a:lnTo>
                    <a:lnTo>
                      <a:pt x="493" y="590"/>
                    </a:lnTo>
                    <a:lnTo>
                      <a:pt x="508" y="579"/>
                    </a:lnTo>
                    <a:cubicBezTo>
                      <a:pt x="508" y="579"/>
                      <a:pt x="507" y="566"/>
                      <a:pt x="509" y="564"/>
                    </a:cubicBezTo>
                    <a:cubicBezTo>
                      <a:pt x="513" y="561"/>
                      <a:pt x="512" y="581"/>
                      <a:pt x="521" y="569"/>
                    </a:cubicBezTo>
                    <a:cubicBezTo>
                      <a:pt x="530" y="557"/>
                      <a:pt x="525" y="556"/>
                      <a:pt x="515" y="549"/>
                    </a:cubicBezTo>
                    <a:lnTo>
                      <a:pt x="468" y="523"/>
                    </a:lnTo>
                    <a:lnTo>
                      <a:pt x="441" y="508"/>
                    </a:lnTo>
                    <a:lnTo>
                      <a:pt x="455" y="480"/>
                    </a:lnTo>
                    <a:lnTo>
                      <a:pt x="464" y="498"/>
                    </a:lnTo>
                    <a:lnTo>
                      <a:pt x="487" y="512"/>
                    </a:lnTo>
                    <a:lnTo>
                      <a:pt x="517" y="527"/>
                    </a:lnTo>
                    <a:cubicBezTo>
                      <a:pt x="526" y="535"/>
                      <a:pt x="529" y="546"/>
                      <a:pt x="539" y="559"/>
                    </a:cubicBezTo>
                    <a:cubicBezTo>
                      <a:pt x="549" y="572"/>
                      <a:pt x="570" y="602"/>
                      <a:pt x="579" y="608"/>
                    </a:cubicBezTo>
                    <a:cubicBezTo>
                      <a:pt x="588" y="614"/>
                      <a:pt x="588" y="598"/>
                      <a:pt x="592" y="597"/>
                    </a:cubicBezTo>
                    <a:cubicBezTo>
                      <a:pt x="596" y="594"/>
                      <a:pt x="604" y="602"/>
                      <a:pt x="604" y="599"/>
                    </a:cubicBezTo>
                    <a:cubicBezTo>
                      <a:pt x="604" y="596"/>
                      <a:pt x="596" y="583"/>
                      <a:pt x="593" y="578"/>
                    </a:cubicBezTo>
                    <a:cubicBezTo>
                      <a:pt x="589" y="574"/>
                      <a:pt x="590" y="568"/>
                      <a:pt x="587" y="567"/>
                    </a:cubicBezTo>
                    <a:cubicBezTo>
                      <a:pt x="585" y="563"/>
                      <a:pt x="583" y="558"/>
                      <a:pt x="584" y="555"/>
                    </a:cubicBezTo>
                    <a:cubicBezTo>
                      <a:pt x="585" y="552"/>
                      <a:pt x="589" y="550"/>
                      <a:pt x="592" y="548"/>
                    </a:cubicBezTo>
                    <a:lnTo>
                      <a:pt x="601" y="542"/>
                    </a:lnTo>
                    <a:cubicBezTo>
                      <a:pt x="607" y="541"/>
                      <a:pt x="621" y="541"/>
                      <a:pt x="627" y="541"/>
                    </a:cubicBezTo>
                    <a:cubicBezTo>
                      <a:pt x="633" y="541"/>
                      <a:pt x="636" y="541"/>
                      <a:pt x="640" y="539"/>
                    </a:cubicBezTo>
                    <a:cubicBezTo>
                      <a:pt x="644" y="537"/>
                      <a:pt x="648" y="532"/>
                      <a:pt x="650" y="528"/>
                    </a:cubicBezTo>
                    <a:lnTo>
                      <a:pt x="653" y="513"/>
                    </a:lnTo>
                    <a:lnTo>
                      <a:pt x="639" y="505"/>
                    </a:lnTo>
                    <a:cubicBezTo>
                      <a:pt x="639" y="503"/>
                      <a:pt x="650" y="505"/>
                      <a:pt x="655" y="501"/>
                    </a:cubicBezTo>
                    <a:cubicBezTo>
                      <a:pt x="660" y="497"/>
                      <a:pt x="665" y="488"/>
                      <a:pt x="670" y="483"/>
                    </a:cubicBezTo>
                    <a:cubicBezTo>
                      <a:pt x="675" y="478"/>
                      <a:pt x="681" y="471"/>
                      <a:pt x="686" y="470"/>
                    </a:cubicBezTo>
                    <a:lnTo>
                      <a:pt x="703" y="476"/>
                    </a:lnTo>
                    <a:lnTo>
                      <a:pt x="718" y="494"/>
                    </a:lnTo>
                    <a:cubicBezTo>
                      <a:pt x="723" y="498"/>
                      <a:pt x="727" y="503"/>
                      <a:pt x="731" y="501"/>
                    </a:cubicBezTo>
                    <a:cubicBezTo>
                      <a:pt x="735" y="499"/>
                      <a:pt x="742" y="488"/>
                      <a:pt x="742" y="482"/>
                    </a:cubicBezTo>
                    <a:lnTo>
                      <a:pt x="728" y="466"/>
                    </a:lnTo>
                    <a:cubicBezTo>
                      <a:pt x="730" y="462"/>
                      <a:pt x="746" y="463"/>
                      <a:pt x="755" y="459"/>
                    </a:cubicBezTo>
                    <a:cubicBezTo>
                      <a:pt x="764" y="455"/>
                      <a:pt x="777" y="444"/>
                      <a:pt x="782" y="444"/>
                    </a:cubicBezTo>
                    <a:cubicBezTo>
                      <a:pt x="787" y="444"/>
                      <a:pt x="786" y="452"/>
                      <a:pt x="784" y="458"/>
                    </a:cubicBezTo>
                    <a:cubicBezTo>
                      <a:pt x="782" y="464"/>
                      <a:pt x="765" y="469"/>
                      <a:pt x="772" y="480"/>
                    </a:cubicBezTo>
                    <a:cubicBezTo>
                      <a:pt x="779" y="491"/>
                      <a:pt x="820" y="516"/>
                      <a:pt x="824" y="525"/>
                    </a:cubicBezTo>
                    <a:cubicBezTo>
                      <a:pt x="828" y="534"/>
                      <a:pt x="808" y="535"/>
                      <a:pt x="796" y="537"/>
                    </a:cubicBezTo>
                    <a:cubicBezTo>
                      <a:pt x="784" y="539"/>
                      <a:pt x="763" y="541"/>
                      <a:pt x="751" y="539"/>
                    </a:cubicBezTo>
                    <a:cubicBezTo>
                      <a:pt x="739" y="537"/>
                      <a:pt x="739" y="524"/>
                      <a:pt x="722" y="524"/>
                    </a:cubicBezTo>
                    <a:cubicBezTo>
                      <a:pt x="705" y="524"/>
                      <a:pt x="707" y="533"/>
                      <a:pt x="697" y="537"/>
                    </a:cubicBezTo>
                    <a:lnTo>
                      <a:pt x="667" y="538"/>
                    </a:lnTo>
                    <a:lnTo>
                      <a:pt x="623" y="560"/>
                    </a:lnTo>
                    <a:lnTo>
                      <a:pt x="634" y="576"/>
                    </a:lnTo>
                    <a:lnTo>
                      <a:pt x="639" y="598"/>
                    </a:lnTo>
                    <a:lnTo>
                      <a:pt x="669" y="617"/>
                    </a:lnTo>
                    <a:lnTo>
                      <a:pt x="700" y="602"/>
                    </a:lnTo>
                    <a:lnTo>
                      <a:pt x="718" y="611"/>
                    </a:lnTo>
                    <a:lnTo>
                      <a:pt x="752" y="608"/>
                    </a:lnTo>
                    <a:lnTo>
                      <a:pt x="757" y="644"/>
                    </a:lnTo>
                    <a:lnTo>
                      <a:pt x="697" y="677"/>
                    </a:ln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73" name="Group 83"/>
            <p:cNvGrpSpPr>
              <a:grpSpLocks/>
            </p:cNvGrpSpPr>
            <p:nvPr/>
          </p:nvGrpSpPr>
          <p:grpSpPr bwMode="auto">
            <a:xfrm>
              <a:off x="3019" y="1680"/>
              <a:ext cx="1874" cy="2024"/>
              <a:chOff x="4383" y="1774"/>
              <a:chExt cx="1874" cy="2024"/>
            </a:xfrm>
          </p:grpSpPr>
          <p:sp>
            <p:nvSpPr>
              <p:cNvPr id="10274" name="Freeform 84"/>
              <p:cNvSpPr>
                <a:spLocks/>
              </p:cNvSpPr>
              <p:nvPr/>
            </p:nvSpPr>
            <p:spPr bwMode="gray">
              <a:xfrm>
                <a:off x="4464" y="1868"/>
                <a:ext cx="1299" cy="1930"/>
              </a:xfrm>
              <a:custGeom>
                <a:avLst/>
                <a:gdLst>
                  <a:gd name="T0" fmla="*/ 40 w 1692"/>
                  <a:gd name="T1" fmla="*/ 80 h 2586"/>
                  <a:gd name="T2" fmla="*/ 111 w 1692"/>
                  <a:gd name="T3" fmla="*/ 65 h 2586"/>
                  <a:gd name="T4" fmla="*/ 151 w 1692"/>
                  <a:gd name="T5" fmla="*/ 75 h 2586"/>
                  <a:gd name="T6" fmla="*/ 144 w 1692"/>
                  <a:gd name="T7" fmla="*/ 137 h 2586"/>
                  <a:gd name="T8" fmla="*/ 94 w 1692"/>
                  <a:gd name="T9" fmla="*/ 181 h 2586"/>
                  <a:gd name="T10" fmla="*/ 75 w 1692"/>
                  <a:gd name="T11" fmla="*/ 222 h 2586"/>
                  <a:gd name="T12" fmla="*/ 98 w 1692"/>
                  <a:gd name="T13" fmla="*/ 299 h 2586"/>
                  <a:gd name="T14" fmla="*/ 111 w 1692"/>
                  <a:gd name="T15" fmla="*/ 298 h 2586"/>
                  <a:gd name="T16" fmla="*/ 114 w 1692"/>
                  <a:gd name="T17" fmla="*/ 281 h 2586"/>
                  <a:gd name="T18" fmla="*/ 167 w 1692"/>
                  <a:gd name="T19" fmla="*/ 358 h 2586"/>
                  <a:gd name="T20" fmla="*/ 226 w 1692"/>
                  <a:gd name="T21" fmla="*/ 372 h 2586"/>
                  <a:gd name="T22" fmla="*/ 276 w 1692"/>
                  <a:gd name="T23" fmla="*/ 419 h 2586"/>
                  <a:gd name="T24" fmla="*/ 297 w 1692"/>
                  <a:gd name="T25" fmla="*/ 441 h 2586"/>
                  <a:gd name="T26" fmla="*/ 268 w 1692"/>
                  <a:gd name="T27" fmla="*/ 499 h 2586"/>
                  <a:gd name="T28" fmla="*/ 319 w 1692"/>
                  <a:gd name="T29" fmla="*/ 553 h 2586"/>
                  <a:gd name="T30" fmla="*/ 359 w 1692"/>
                  <a:gd name="T31" fmla="*/ 627 h 2586"/>
                  <a:gd name="T32" fmla="*/ 380 w 1692"/>
                  <a:gd name="T33" fmla="*/ 717 h 2586"/>
                  <a:gd name="T34" fmla="*/ 415 w 1692"/>
                  <a:gd name="T35" fmla="*/ 788 h 2586"/>
                  <a:gd name="T36" fmla="*/ 445 w 1692"/>
                  <a:gd name="T37" fmla="*/ 782 h 2586"/>
                  <a:gd name="T38" fmla="*/ 432 w 1692"/>
                  <a:gd name="T39" fmla="*/ 743 h 2586"/>
                  <a:gd name="T40" fmla="*/ 448 w 1692"/>
                  <a:gd name="T41" fmla="*/ 715 h 2586"/>
                  <a:gd name="T42" fmla="*/ 475 w 1692"/>
                  <a:gd name="T43" fmla="*/ 691 h 2586"/>
                  <a:gd name="T44" fmla="*/ 504 w 1692"/>
                  <a:gd name="T45" fmla="*/ 644 h 2586"/>
                  <a:gd name="T46" fmla="*/ 544 w 1692"/>
                  <a:gd name="T47" fmla="*/ 605 h 2586"/>
                  <a:gd name="T48" fmla="*/ 564 w 1692"/>
                  <a:gd name="T49" fmla="*/ 541 h 2586"/>
                  <a:gd name="T50" fmla="*/ 539 w 1692"/>
                  <a:gd name="T51" fmla="*/ 478 h 2586"/>
                  <a:gd name="T52" fmla="*/ 478 w 1692"/>
                  <a:gd name="T53" fmla="*/ 437 h 2586"/>
                  <a:gd name="T54" fmla="*/ 384 w 1692"/>
                  <a:gd name="T55" fmla="*/ 397 h 2586"/>
                  <a:gd name="T56" fmla="*/ 339 w 1692"/>
                  <a:gd name="T57" fmla="*/ 391 h 2586"/>
                  <a:gd name="T58" fmla="*/ 314 w 1692"/>
                  <a:gd name="T59" fmla="*/ 393 h 2586"/>
                  <a:gd name="T60" fmla="*/ 276 w 1692"/>
                  <a:gd name="T61" fmla="*/ 405 h 2586"/>
                  <a:gd name="T62" fmla="*/ 263 w 1692"/>
                  <a:gd name="T63" fmla="*/ 364 h 2586"/>
                  <a:gd name="T64" fmla="*/ 256 w 1692"/>
                  <a:gd name="T65" fmla="*/ 330 h 2586"/>
                  <a:gd name="T66" fmla="*/ 220 w 1692"/>
                  <a:gd name="T67" fmla="*/ 343 h 2586"/>
                  <a:gd name="T68" fmla="*/ 197 w 1692"/>
                  <a:gd name="T69" fmla="*/ 295 h 2586"/>
                  <a:gd name="T70" fmla="*/ 257 w 1692"/>
                  <a:gd name="T71" fmla="*/ 283 h 2586"/>
                  <a:gd name="T72" fmla="*/ 293 w 1692"/>
                  <a:gd name="T73" fmla="*/ 281 h 2586"/>
                  <a:gd name="T74" fmla="*/ 311 w 1692"/>
                  <a:gd name="T75" fmla="*/ 280 h 2586"/>
                  <a:gd name="T76" fmla="*/ 367 w 1692"/>
                  <a:gd name="T77" fmla="*/ 233 h 2586"/>
                  <a:gd name="T78" fmla="*/ 412 w 1692"/>
                  <a:gd name="T79" fmla="*/ 210 h 2586"/>
                  <a:gd name="T80" fmla="*/ 444 w 1692"/>
                  <a:gd name="T81" fmla="*/ 198 h 2586"/>
                  <a:gd name="T82" fmla="*/ 466 w 1692"/>
                  <a:gd name="T83" fmla="*/ 167 h 2586"/>
                  <a:gd name="T84" fmla="*/ 448 w 1692"/>
                  <a:gd name="T85" fmla="*/ 159 h 2586"/>
                  <a:gd name="T86" fmla="*/ 531 w 1692"/>
                  <a:gd name="T87" fmla="*/ 142 h 2586"/>
                  <a:gd name="T88" fmla="*/ 488 w 1692"/>
                  <a:gd name="T89" fmla="*/ 106 h 2586"/>
                  <a:gd name="T90" fmla="*/ 461 w 1692"/>
                  <a:gd name="T91" fmla="*/ 82 h 2586"/>
                  <a:gd name="T92" fmla="*/ 425 w 1692"/>
                  <a:gd name="T93" fmla="*/ 113 h 2586"/>
                  <a:gd name="T94" fmla="*/ 385 w 1692"/>
                  <a:gd name="T95" fmla="*/ 137 h 2586"/>
                  <a:gd name="T96" fmla="*/ 355 w 1692"/>
                  <a:gd name="T97" fmla="*/ 94 h 2586"/>
                  <a:gd name="T98" fmla="*/ 421 w 1692"/>
                  <a:gd name="T99" fmla="*/ 75 h 2586"/>
                  <a:gd name="T100" fmla="*/ 440 w 1692"/>
                  <a:gd name="T101" fmla="*/ 61 h 2586"/>
                  <a:gd name="T102" fmla="*/ 461 w 1692"/>
                  <a:gd name="T103" fmla="*/ 54 h 2586"/>
                  <a:gd name="T104" fmla="*/ 447 w 1692"/>
                  <a:gd name="T105" fmla="*/ 45 h 2586"/>
                  <a:gd name="T106" fmla="*/ 438 w 1692"/>
                  <a:gd name="T107" fmla="*/ 37 h 2586"/>
                  <a:gd name="T108" fmla="*/ 418 w 1692"/>
                  <a:gd name="T109" fmla="*/ 32 h 2586"/>
                  <a:gd name="T110" fmla="*/ 385 w 1692"/>
                  <a:gd name="T111" fmla="*/ 43 h 2586"/>
                  <a:gd name="T112" fmla="*/ 330 w 1692"/>
                  <a:gd name="T113" fmla="*/ 37 h 2586"/>
                  <a:gd name="T114" fmla="*/ 191 w 1692"/>
                  <a:gd name="T115" fmla="*/ 0 h 2586"/>
                  <a:gd name="T116" fmla="*/ 120 w 1692"/>
                  <a:gd name="T117" fmla="*/ 10 h 2586"/>
                  <a:gd name="T118" fmla="*/ 101 w 1692"/>
                  <a:gd name="T119" fmla="*/ 32 h 2586"/>
                  <a:gd name="T120" fmla="*/ 45 w 1692"/>
                  <a:gd name="T121" fmla="*/ 54 h 2586"/>
                  <a:gd name="T122" fmla="*/ 45 w 1692"/>
                  <a:gd name="T123" fmla="*/ 67 h 2586"/>
                  <a:gd name="T124" fmla="*/ 2 w 1692"/>
                  <a:gd name="T125" fmla="*/ 78 h 25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692" h="2586">
                    <a:moveTo>
                      <a:pt x="2" y="252"/>
                    </a:moveTo>
                    <a:lnTo>
                      <a:pt x="68" y="264"/>
                    </a:lnTo>
                    <a:lnTo>
                      <a:pt x="116" y="258"/>
                    </a:lnTo>
                    <a:lnTo>
                      <a:pt x="188" y="216"/>
                    </a:lnTo>
                    <a:lnTo>
                      <a:pt x="236" y="210"/>
                    </a:lnTo>
                    <a:lnTo>
                      <a:pt x="320" y="210"/>
                    </a:lnTo>
                    <a:lnTo>
                      <a:pt x="368" y="216"/>
                    </a:lnTo>
                    <a:lnTo>
                      <a:pt x="398" y="246"/>
                    </a:lnTo>
                    <a:lnTo>
                      <a:pt x="434" y="240"/>
                    </a:lnTo>
                    <a:lnTo>
                      <a:pt x="422" y="294"/>
                    </a:lnTo>
                    <a:lnTo>
                      <a:pt x="404" y="354"/>
                    </a:lnTo>
                    <a:lnTo>
                      <a:pt x="416" y="444"/>
                    </a:lnTo>
                    <a:lnTo>
                      <a:pt x="408" y="480"/>
                    </a:lnTo>
                    <a:lnTo>
                      <a:pt x="380" y="474"/>
                    </a:lnTo>
                    <a:lnTo>
                      <a:pt x="272" y="582"/>
                    </a:lnTo>
                    <a:lnTo>
                      <a:pt x="236" y="628"/>
                    </a:lnTo>
                    <a:lnTo>
                      <a:pt x="242" y="672"/>
                    </a:lnTo>
                    <a:lnTo>
                      <a:pt x="218" y="714"/>
                    </a:lnTo>
                    <a:lnTo>
                      <a:pt x="268" y="774"/>
                    </a:lnTo>
                    <a:lnTo>
                      <a:pt x="262" y="844"/>
                    </a:lnTo>
                    <a:lnTo>
                      <a:pt x="284" y="964"/>
                    </a:lnTo>
                    <a:lnTo>
                      <a:pt x="320" y="1010"/>
                    </a:lnTo>
                    <a:lnTo>
                      <a:pt x="324" y="970"/>
                    </a:lnTo>
                    <a:lnTo>
                      <a:pt x="316" y="960"/>
                    </a:lnTo>
                    <a:lnTo>
                      <a:pt x="302" y="834"/>
                    </a:lnTo>
                    <a:lnTo>
                      <a:pt x="326" y="830"/>
                    </a:lnTo>
                    <a:lnTo>
                      <a:pt x="328" y="906"/>
                    </a:lnTo>
                    <a:lnTo>
                      <a:pt x="380" y="996"/>
                    </a:lnTo>
                    <a:lnTo>
                      <a:pt x="368" y="1074"/>
                    </a:lnTo>
                    <a:lnTo>
                      <a:pt x="478" y="1154"/>
                    </a:lnTo>
                    <a:lnTo>
                      <a:pt x="564" y="1164"/>
                    </a:lnTo>
                    <a:lnTo>
                      <a:pt x="612" y="1208"/>
                    </a:lnTo>
                    <a:lnTo>
                      <a:pt x="650" y="1200"/>
                    </a:lnTo>
                    <a:lnTo>
                      <a:pt x="680" y="1224"/>
                    </a:lnTo>
                    <a:lnTo>
                      <a:pt x="698" y="1272"/>
                    </a:lnTo>
                    <a:lnTo>
                      <a:pt x="794" y="1350"/>
                    </a:lnTo>
                    <a:lnTo>
                      <a:pt x="842" y="1308"/>
                    </a:lnTo>
                    <a:lnTo>
                      <a:pt x="848" y="1350"/>
                    </a:lnTo>
                    <a:lnTo>
                      <a:pt x="854" y="1422"/>
                    </a:lnTo>
                    <a:lnTo>
                      <a:pt x="786" y="1490"/>
                    </a:lnTo>
                    <a:lnTo>
                      <a:pt x="788" y="1542"/>
                    </a:lnTo>
                    <a:lnTo>
                      <a:pt x="770" y="1608"/>
                    </a:lnTo>
                    <a:lnTo>
                      <a:pt x="802" y="1634"/>
                    </a:lnTo>
                    <a:lnTo>
                      <a:pt x="848" y="1668"/>
                    </a:lnTo>
                    <a:lnTo>
                      <a:pt x="916" y="1782"/>
                    </a:lnTo>
                    <a:lnTo>
                      <a:pt x="956" y="1800"/>
                    </a:lnTo>
                    <a:lnTo>
                      <a:pt x="1010" y="1848"/>
                    </a:lnTo>
                    <a:lnTo>
                      <a:pt x="1034" y="2022"/>
                    </a:lnTo>
                    <a:lnTo>
                      <a:pt x="1058" y="2178"/>
                    </a:lnTo>
                    <a:lnTo>
                      <a:pt x="1046" y="2244"/>
                    </a:lnTo>
                    <a:lnTo>
                      <a:pt x="1094" y="2310"/>
                    </a:lnTo>
                    <a:lnTo>
                      <a:pt x="1118" y="2364"/>
                    </a:lnTo>
                    <a:lnTo>
                      <a:pt x="1138" y="2458"/>
                    </a:lnTo>
                    <a:lnTo>
                      <a:pt x="1194" y="2540"/>
                    </a:lnTo>
                    <a:lnTo>
                      <a:pt x="1286" y="2586"/>
                    </a:lnTo>
                    <a:lnTo>
                      <a:pt x="1382" y="2574"/>
                    </a:lnTo>
                    <a:lnTo>
                      <a:pt x="1280" y="2520"/>
                    </a:lnTo>
                    <a:lnTo>
                      <a:pt x="1266" y="2472"/>
                    </a:lnTo>
                    <a:lnTo>
                      <a:pt x="1288" y="2428"/>
                    </a:lnTo>
                    <a:lnTo>
                      <a:pt x="1244" y="2394"/>
                    </a:lnTo>
                    <a:lnTo>
                      <a:pt x="1284" y="2334"/>
                    </a:lnTo>
                    <a:lnTo>
                      <a:pt x="1244" y="2300"/>
                    </a:lnTo>
                    <a:lnTo>
                      <a:pt x="1288" y="2306"/>
                    </a:lnTo>
                    <a:lnTo>
                      <a:pt x="1286" y="2244"/>
                    </a:lnTo>
                    <a:lnTo>
                      <a:pt x="1330" y="2268"/>
                    </a:lnTo>
                    <a:lnTo>
                      <a:pt x="1368" y="2228"/>
                    </a:lnTo>
                    <a:lnTo>
                      <a:pt x="1334" y="2160"/>
                    </a:lnTo>
                    <a:lnTo>
                      <a:pt x="1382" y="2184"/>
                    </a:lnTo>
                    <a:lnTo>
                      <a:pt x="1448" y="2076"/>
                    </a:lnTo>
                    <a:lnTo>
                      <a:pt x="1468" y="2052"/>
                    </a:lnTo>
                    <a:lnTo>
                      <a:pt x="1476" y="1982"/>
                    </a:lnTo>
                    <a:lnTo>
                      <a:pt x="1568" y="1950"/>
                    </a:lnTo>
                    <a:lnTo>
                      <a:pt x="1612" y="1880"/>
                    </a:lnTo>
                    <a:lnTo>
                      <a:pt x="1628" y="1830"/>
                    </a:lnTo>
                    <a:lnTo>
                      <a:pt x="1622" y="1746"/>
                    </a:lnTo>
                    <a:lnTo>
                      <a:pt x="1692" y="1644"/>
                    </a:lnTo>
                    <a:lnTo>
                      <a:pt x="1652" y="1578"/>
                    </a:lnTo>
                    <a:lnTo>
                      <a:pt x="1552" y="1538"/>
                    </a:lnTo>
                    <a:lnTo>
                      <a:pt x="1448" y="1500"/>
                    </a:lnTo>
                    <a:lnTo>
                      <a:pt x="1376" y="1494"/>
                    </a:lnTo>
                    <a:lnTo>
                      <a:pt x="1376" y="1410"/>
                    </a:lnTo>
                    <a:lnTo>
                      <a:pt x="1262" y="1356"/>
                    </a:lnTo>
                    <a:lnTo>
                      <a:pt x="1166" y="1272"/>
                    </a:lnTo>
                    <a:lnTo>
                      <a:pt x="1104" y="1280"/>
                    </a:lnTo>
                    <a:lnTo>
                      <a:pt x="1048" y="1276"/>
                    </a:lnTo>
                    <a:lnTo>
                      <a:pt x="1020" y="1244"/>
                    </a:lnTo>
                    <a:lnTo>
                      <a:pt x="974" y="1260"/>
                    </a:lnTo>
                    <a:lnTo>
                      <a:pt x="984" y="1238"/>
                    </a:lnTo>
                    <a:lnTo>
                      <a:pt x="934" y="1268"/>
                    </a:lnTo>
                    <a:lnTo>
                      <a:pt x="904" y="1268"/>
                    </a:lnTo>
                    <a:lnTo>
                      <a:pt x="872" y="1314"/>
                    </a:lnTo>
                    <a:lnTo>
                      <a:pt x="836" y="1272"/>
                    </a:lnTo>
                    <a:lnTo>
                      <a:pt x="794" y="1308"/>
                    </a:lnTo>
                    <a:lnTo>
                      <a:pt x="748" y="1278"/>
                    </a:lnTo>
                    <a:lnTo>
                      <a:pt x="758" y="1242"/>
                    </a:lnTo>
                    <a:lnTo>
                      <a:pt x="758" y="1174"/>
                    </a:lnTo>
                    <a:lnTo>
                      <a:pt x="698" y="1176"/>
                    </a:lnTo>
                    <a:lnTo>
                      <a:pt x="668" y="1140"/>
                    </a:lnTo>
                    <a:lnTo>
                      <a:pt x="736" y="1062"/>
                    </a:lnTo>
                    <a:lnTo>
                      <a:pt x="712" y="1050"/>
                    </a:lnTo>
                    <a:lnTo>
                      <a:pt x="658" y="1062"/>
                    </a:lnTo>
                    <a:lnTo>
                      <a:pt x="632" y="1104"/>
                    </a:lnTo>
                    <a:lnTo>
                      <a:pt x="596" y="1110"/>
                    </a:lnTo>
                    <a:lnTo>
                      <a:pt x="538" y="1066"/>
                    </a:lnTo>
                    <a:lnTo>
                      <a:pt x="568" y="950"/>
                    </a:lnTo>
                    <a:lnTo>
                      <a:pt x="632" y="894"/>
                    </a:lnTo>
                    <a:lnTo>
                      <a:pt x="686" y="894"/>
                    </a:lnTo>
                    <a:lnTo>
                      <a:pt x="740" y="912"/>
                    </a:lnTo>
                    <a:lnTo>
                      <a:pt x="736" y="900"/>
                    </a:lnTo>
                    <a:lnTo>
                      <a:pt x="766" y="868"/>
                    </a:lnTo>
                    <a:lnTo>
                      <a:pt x="842" y="906"/>
                    </a:lnTo>
                    <a:lnTo>
                      <a:pt x="848" y="966"/>
                    </a:lnTo>
                    <a:lnTo>
                      <a:pt x="884" y="984"/>
                    </a:lnTo>
                    <a:lnTo>
                      <a:pt x="896" y="900"/>
                    </a:lnTo>
                    <a:lnTo>
                      <a:pt x="878" y="858"/>
                    </a:lnTo>
                    <a:lnTo>
                      <a:pt x="998" y="806"/>
                    </a:lnTo>
                    <a:lnTo>
                      <a:pt x="1058" y="750"/>
                    </a:lnTo>
                    <a:lnTo>
                      <a:pt x="1100" y="696"/>
                    </a:lnTo>
                    <a:lnTo>
                      <a:pt x="1130" y="672"/>
                    </a:lnTo>
                    <a:lnTo>
                      <a:pt x="1184" y="678"/>
                    </a:lnTo>
                    <a:lnTo>
                      <a:pt x="1190" y="636"/>
                    </a:lnTo>
                    <a:lnTo>
                      <a:pt x="1280" y="588"/>
                    </a:lnTo>
                    <a:lnTo>
                      <a:pt x="1278" y="636"/>
                    </a:lnTo>
                    <a:lnTo>
                      <a:pt x="1360" y="602"/>
                    </a:lnTo>
                    <a:lnTo>
                      <a:pt x="1322" y="570"/>
                    </a:lnTo>
                    <a:lnTo>
                      <a:pt x="1340" y="538"/>
                    </a:lnTo>
                    <a:lnTo>
                      <a:pt x="1320" y="522"/>
                    </a:lnTo>
                    <a:lnTo>
                      <a:pt x="1286" y="546"/>
                    </a:lnTo>
                    <a:lnTo>
                      <a:pt x="1288" y="512"/>
                    </a:lnTo>
                    <a:lnTo>
                      <a:pt x="1400" y="504"/>
                    </a:lnTo>
                    <a:lnTo>
                      <a:pt x="1490" y="480"/>
                    </a:lnTo>
                    <a:lnTo>
                      <a:pt x="1526" y="456"/>
                    </a:lnTo>
                    <a:lnTo>
                      <a:pt x="1484" y="394"/>
                    </a:lnTo>
                    <a:cubicBezTo>
                      <a:pt x="1474" y="370"/>
                      <a:pt x="1479" y="319"/>
                      <a:pt x="1466" y="310"/>
                    </a:cubicBezTo>
                    <a:cubicBezTo>
                      <a:pt x="1456" y="300"/>
                      <a:pt x="1423" y="343"/>
                      <a:pt x="1406" y="342"/>
                    </a:cubicBezTo>
                    <a:lnTo>
                      <a:pt x="1376" y="312"/>
                    </a:lnTo>
                    <a:lnTo>
                      <a:pt x="1376" y="270"/>
                    </a:lnTo>
                    <a:lnTo>
                      <a:pt x="1328" y="264"/>
                    </a:lnTo>
                    <a:lnTo>
                      <a:pt x="1312" y="252"/>
                    </a:lnTo>
                    <a:lnTo>
                      <a:pt x="1256" y="314"/>
                    </a:lnTo>
                    <a:lnTo>
                      <a:pt x="1222" y="364"/>
                    </a:lnTo>
                    <a:lnTo>
                      <a:pt x="1172" y="402"/>
                    </a:lnTo>
                    <a:lnTo>
                      <a:pt x="1136" y="474"/>
                    </a:lnTo>
                    <a:lnTo>
                      <a:pt x="1110" y="444"/>
                    </a:lnTo>
                    <a:lnTo>
                      <a:pt x="1128" y="394"/>
                    </a:lnTo>
                    <a:lnTo>
                      <a:pt x="1038" y="334"/>
                    </a:lnTo>
                    <a:lnTo>
                      <a:pt x="1022" y="304"/>
                    </a:lnTo>
                    <a:lnTo>
                      <a:pt x="1122" y="226"/>
                    </a:lnTo>
                    <a:lnTo>
                      <a:pt x="1184" y="222"/>
                    </a:lnTo>
                    <a:lnTo>
                      <a:pt x="1212" y="240"/>
                    </a:lnTo>
                    <a:lnTo>
                      <a:pt x="1248" y="220"/>
                    </a:lnTo>
                    <a:lnTo>
                      <a:pt x="1300" y="220"/>
                    </a:lnTo>
                    <a:lnTo>
                      <a:pt x="1266" y="198"/>
                    </a:lnTo>
                    <a:lnTo>
                      <a:pt x="1208" y="196"/>
                    </a:lnTo>
                    <a:lnTo>
                      <a:pt x="1250" y="174"/>
                    </a:lnTo>
                    <a:lnTo>
                      <a:pt x="1328" y="172"/>
                    </a:lnTo>
                    <a:lnTo>
                      <a:pt x="1364" y="132"/>
                    </a:lnTo>
                    <a:cubicBezTo>
                      <a:pt x="1346" y="124"/>
                      <a:pt x="1343" y="119"/>
                      <a:pt x="1324" y="122"/>
                    </a:cubicBezTo>
                    <a:cubicBezTo>
                      <a:pt x="1310" y="124"/>
                      <a:pt x="1294" y="132"/>
                      <a:pt x="1286" y="144"/>
                    </a:cubicBezTo>
                    <a:cubicBezTo>
                      <a:pt x="1282" y="149"/>
                      <a:pt x="1274" y="148"/>
                      <a:pt x="1268" y="150"/>
                    </a:cubicBezTo>
                    <a:cubicBezTo>
                      <a:pt x="1266" y="144"/>
                      <a:pt x="1259" y="138"/>
                      <a:pt x="1262" y="132"/>
                    </a:cubicBezTo>
                    <a:cubicBezTo>
                      <a:pt x="1269" y="118"/>
                      <a:pt x="1303" y="134"/>
                      <a:pt x="1262" y="120"/>
                    </a:cubicBezTo>
                    <a:cubicBezTo>
                      <a:pt x="1221" y="134"/>
                      <a:pt x="1252" y="105"/>
                      <a:pt x="1262" y="90"/>
                    </a:cubicBezTo>
                    <a:cubicBezTo>
                      <a:pt x="1260" y="84"/>
                      <a:pt x="1262" y="75"/>
                      <a:pt x="1256" y="72"/>
                    </a:cubicBezTo>
                    <a:cubicBezTo>
                      <a:pt x="1238" y="63"/>
                      <a:pt x="1202" y="102"/>
                      <a:pt x="1202" y="102"/>
                    </a:cubicBezTo>
                    <a:cubicBezTo>
                      <a:pt x="1198" y="108"/>
                      <a:pt x="1186" y="140"/>
                      <a:pt x="1180" y="144"/>
                    </a:cubicBezTo>
                    <a:cubicBezTo>
                      <a:pt x="1169" y="151"/>
                      <a:pt x="1148" y="122"/>
                      <a:pt x="1148" y="122"/>
                    </a:cubicBezTo>
                    <a:cubicBezTo>
                      <a:pt x="1138" y="123"/>
                      <a:pt x="1121" y="137"/>
                      <a:pt x="1106" y="136"/>
                    </a:cubicBezTo>
                    <a:cubicBezTo>
                      <a:pt x="1091" y="135"/>
                      <a:pt x="1074" y="117"/>
                      <a:pt x="1056" y="116"/>
                    </a:cubicBezTo>
                    <a:cubicBezTo>
                      <a:pt x="1038" y="115"/>
                      <a:pt x="1016" y="131"/>
                      <a:pt x="998" y="132"/>
                    </a:cubicBezTo>
                    <a:cubicBezTo>
                      <a:pt x="997" y="132"/>
                      <a:pt x="956" y="125"/>
                      <a:pt x="950" y="120"/>
                    </a:cubicBezTo>
                    <a:cubicBezTo>
                      <a:pt x="918" y="94"/>
                      <a:pt x="960" y="108"/>
                      <a:pt x="920" y="90"/>
                    </a:cubicBezTo>
                    <a:cubicBezTo>
                      <a:pt x="852" y="60"/>
                      <a:pt x="806" y="58"/>
                      <a:pt x="730" y="54"/>
                    </a:cubicBezTo>
                    <a:cubicBezTo>
                      <a:pt x="656" y="39"/>
                      <a:pt x="625" y="15"/>
                      <a:pt x="550" y="0"/>
                    </a:cubicBezTo>
                    <a:cubicBezTo>
                      <a:pt x="510" y="2"/>
                      <a:pt x="486" y="5"/>
                      <a:pt x="446" y="8"/>
                    </a:cubicBezTo>
                    <a:cubicBezTo>
                      <a:pt x="424" y="9"/>
                      <a:pt x="423" y="14"/>
                      <a:pt x="406" y="18"/>
                    </a:cubicBezTo>
                    <a:cubicBezTo>
                      <a:pt x="389" y="22"/>
                      <a:pt x="353" y="24"/>
                      <a:pt x="344" y="32"/>
                    </a:cubicBezTo>
                    <a:cubicBezTo>
                      <a:pt x="346" y="38"/>
                      <a:pt x="354" y="60"/>
                      <a:pt x="350" y="64"/>
                    </a:cubicBezTo>
                    <a:cubicBezTo>
                      <a:pt x="274" y="50"/>
                      <a:pt x="250" y="81"/>
                      <a:pt x="236" y="82"/>
                    </a:cubicBezTo>
                    <a:cubicBezTo>
                      <a:pt x="278" y="110"/>
                      <a:pt x="270" y="72"/>
                      <a:pt x="290" y="102"/>
                    </a:cubicBezTo>
                    <a:cubicBezTo>
                      <a:pt x="234" y="121"/>
                      <a:pt x="178" y="104"/>
                      <a:pt x="128" y="138"/>
                    </a:cubicBezTo>
                    <a:cubicBezTo>
                      <a:pt x="126" y="144"/>
                      <a:pt x="122" y="150"/>
                      <a:pt x="122" y="156"/>
                    </a:cubicBezTo>
                    <a:cubicBezTo>
                      <a:pt x="122" y="162"/>
                      <a:pt x="132" y="170"/>
                      <a:pt x="128" y="174"/>
                    </a:cubicBezTo>
                    <a:cubicBezTo>
                      <a:pt x="126" y="182"/>
                      <a:pt x="109" y="197"/>
                      <a:pt x="112" y="202"/>
                    </a:cubicBezTo>
                    <a:cubicBezTo>
                      <a:pt x="124" y="206"/>
                      <a:pt x="137" y="195"/>
                      <a:pt x="146" y="204"/>
                    </a:cubicBezTo>
                    <a:cubicBezTo>
                      <a:pt x="151" y="209"/>
                      <a:pt x="135" y="213"/>
                      <a:pt x="128" y="216"/>
                    </a:cubicBezTo>
                    <a:cubicBezTo>
                      <a:pt x="116" y="221"/>
                      <a:pt x="104" y="226"/>
                      <a:pt x="92" y="228"/>
                    </a:cubicBezTo>
                    <a:cubicBezTo>
                      <a:pt x="48" y="237"/>
                      <a:pt x="72" y="233"/>
                      <a:pt x="20" y="240"/>
                    </a:cubicBezTo>
                    <a:cubicBezTo>
                      <a:pt x="0" y="247"/>
                      <a:pt x="2" y="240"/>
                      <a:pt x="2" y="25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5" name="Freeform 85"/>
              <p:cNvSpPr>
                <a:spLocks/>
              </p:cNvSpPr>
              <p:nvPr/>
            </p:nvSpPr>
            <p:spPr bwMode="gray">
              <a:xfrm>
                <a:off x="4423" y="2052"/>
                <a:ext cx="35" cy="28"/>
              </a:xfrm>
              <a:custGeom>
                <a:avLst/>
                <a:gdLst>
                  <a:gd name="T0" fmla="*/ 5 w 46"/>
                  <a:gd name="T1" fmla="*/ 1 h 38"/>
                  <a:gd name="T2" fmla="*/ 0 w 46"/>
                  <a:gd name="T3" fmla="*/ 7 h 38"/>
                  <a:gd name="T4" fmla="*/ 8 w 46"/>
                  <a:gd name="T5" fmla="*/ 11 h 38"/>
                  <a:gd name="T6" fmla="*/ 16 w 46"/>
                  <a:gd name="T7" fmla="*/ 7 h 38"/>
                  <a:gd name="T8" fmla="*/ 11 w 46"/>
                  <a:gd name="T9" fmla="*/ 0 h 38"/>
                  <a:gd name="T10" fmla="*/ 5 w 46"/>
                  <a:gd name="T11" fmla="*/ 1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38">
                    <a:moveTo>
                      <a:pt x="16" y="4"/>
                    </a:moveTo>
                    <a:lnTo>
                      <a:pt x="0" y="22"/>
                    </a:lnTo>
                    <a:lnTo>
                      <a:pt x="22" y="38"/>
                    </a:lnTo>
                    <a:lnTo>
                      <a:pt x="46" y="26"/>
                    </a:lnTo>
                    <a:lnTo>
                      <a:pt x="30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6" name="Freeform 86"/>
              <p:cNvSpPr>
                <a:spLocks/>
              </p:cNvSpPr>
              <p:nvPr/>
            </p:nvSpPr>
            <p:spPr bwMode="gray">
              <a:xfrm>
                <a:off x="4738" y="2174"/>
                <a:ext cx="40" cy="32"/>
              </a:xfrm>
              <a:custGeom>
                <a:avLst/>
                <a:gdLst>
                  <a:gd name="T0" fmla="*/ 4 w 52"/>
                  <a:gd name="T1" fmla="*/ 0 h 44"/>
                  <a:gd name="T2" fmla="*/ 9 w 52"/>
                  <a:gd name="T3" fmla="*/ 12 h 44"/>
                  <a:gd name="T4" fmla="*/ 15 w 52"/>
                  <a:gd name="T5" fmla="*/ 12 h 44"/>
                  <a:gd name="T6" fmla="*/ 13 w 52"/>
                  <a:gd name="T7" fmla="*/ 5 h 44"/>
                  <a:gd name="T8" fmla="*/ 9 w 52"/>
                  <a:gd name="T9" fmla="*/ 1 h 44"/>
                  <a:gd name="T10" fmla="*/ 4 w 52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4">
                    <a:moveTo>
                      <a:pt x="12" y="0"/>
                    </a:moveTo>
                    <a:cubicBezTo>
                      <a:pt x="16" y="14"/>
                      <a:pt x="18" y="32"/>
                      <a:pt x="26" y="44"/>
                    </a:cubicBezTo>
                    <a:cubicBezTo>
                      <a:pt x="31" y="43"/>
                      <a:pt x="37" y="44"/>
                      <a:pt x="42" y="42"/>
                    </a:cubicBezTo>
                    <a:cubicBezTo>
                      <a:pt x="52" y="38"/>
                      <a:pt x="48" y="19"/>
                      <a:pt x="38" y="16"/>
                    </a:cubicBezTo>
                    <a:cubicBezTo>
                      <a:pt x="33" y="9"/>
                      <a:pt x="34" y="5"/>
                      <a:pt x="26" y="2"/>
                    </a:cubicBezTo>
                    <a:cubicBezTo>
                      <a:pt x="4" y="4"/>
                      <a:pt x="0" y="8"/>
                      <a:pt x="12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7" name="Freeform 87"/>
              <p:cNvSpPr>
                <a:spLocks/>
              </p:cNvSpPr>
              <p:nvPr/>
            </p:nvSpPr>
            <p:spPr bwMode="gray">
              <a:xfrm>
                <a:off x="5539" y="2230"/>
                <a:ext cx="101" cy="74"/>
              </a:xfrm>
              <a:custGeom>
                <a:avLst/>
                <a:gdLst>
                  <a:gd name="T0" fmla="*/ 35 w 131"/>
                  <a:gd name="T1" fmla="*/ 0 h 98"/>
                  <a:gd name="T2" fmla="*/ 28 w 131"/>
                  <a:gd name="T3" fmla="*/ 3 h 98"/>
                  <a:gd name="T4" fmla="*/ 19 w 131"/>
                  <a:gd name="T5" fmla="*/ 8 h 98"/>
                  <a:gd name="T6" fmla="*/ 14 w 131"/>
                  <a:gd name="T7" fmla="*/ 13 h 98"/>
                  <a:gd name="T8" fmla="*/ 7 w 131"/>
                  <a:gd name="T9" fmla="*/ 17 h 98"/>
                  <a:gd name="T10" fmla="*/ 22 w 131"/>
                  <a:gd name="T11" fmla="*/ 26 h 98"/>
                  <a:gd name="T12" fmla="*/ 28 w 131"/>
                  <a:gd name="T13" fmla="*/ 31 h 98"/>
                  <a:gd name="T14" fmla="*/ 30 w 131"/>
                  <a:gd name="T15" fmla="*/ 29 h 98"/>
                  <a:gd name="T16" fmla="*/ 32 w 131"/>
                  <a:gd name="T17" fmla="*/ 28 h 98"/>
                  <a:gd name="T18" fmla="*/ 35 w 131"/>
                  <a:gd name="T19" fmla="*/ 32 h 98"/>
                  <a:gd name="T20" fmla="*/ 43 w 131"/>
                  <a:gd name="T21" fmla="*/ 28 h 98"/>
                  <a:gd name="T22" fmla="*/ 45 w 131"/>
                  <a:gd name="T23" fmla="*/ 24 h 98"/>
                  <a:gd name="T24" fmla="*/ 35 w 131"/>
                  <a:gd name="T25" fmla="*/ 13 h 98"/>
                  <a:gd name="T26" fmla="*/ 41 w 131"/>
                  <a:gd name="T27" fmla="*/ 8 h 98"/>
                  <a:gd name="T28" fmla="*/ 39 w 131"/>
                  <a:gd name="T29" fmla="*/ 2 h 98"/>
                  <a:gd name="T30" fmla="*/ 35 w 131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1" h="98">
                    <a:moveTo>
                      <a:pt x="97" y="0"/>
                    </a:moveTo>
                    <a:cubicBezTo>
                      <a:pt x="83" y="5"/>
                      <a:pt x="89" y="2"/>
                      <a:pt x="79" y="8"/>
                    </a:cubicBezTo>
                    <a:cubicBezTo>
                      <a:pt x="76" y="18"/>
                      <a:pt x="62" y="18"/>
                      <a:pt x="53" y="24"/>
                    </a:cubicBezTo>
                    <a:cubicBezTo>
                      <a:pt x="49" y="29"/>
                      <a:pt x="44" y="36"/>
                      <a:pt x="39" y="40"/>
                    </a:cubicBezTo>
                    <a:cubicBezTo>
                      <a:pt x="34" y="45"/>
                      <a:pt x="21" y="52"/>
                      <a:pt x="21" y="52"/>
                    </a:cubicBezTo>
                    <a:cubicBezTo>
                      <a:pt x="0" y="84"/>
                      <a:pt x="41" y="75"/>
                      <a:pt x="63" y="82"/>
                    </a:cubicBezTo>
                    <a:cubicBezTo>
                      <a:pt x="68" y="89"/>
                      <a:pt x="71" y="91"/>
                      <a:pt x="79" y="94"/>
                    </a:cubicBezTo>
                    <a:cubicBezTo>
                      <a:pt x="81" y="93"/>
                      <a:pt x="83" y="93"/>
                      <a:pt x="85" y="92"/>
                    </a:cubicBezTo>
                    <a:cubicBezTo>
                      <a:pt x="87" y="90"/>
                      <a:pt x="87" y="85"/>
                      <a:pt x="89" y="86"/>
                    </a:cubicBezTo>
                    <a:cubicBezTo>
                      <a:pt x="93" y="88"/>
                      <a:pt x="97" y="98"/>
                      <a:pt x="97" y="98"/>
                    </a:cubicBezTo>
                    <a:cubicBezTo>
                      <a:pt x="112" y="95"/>
                      <a:pt x="111" y="90"/>
                      <a:pt x="123" y="86"/>
                    </a:cubicBezTo>
                    <a:cubicBezTo>
                      <a:pt x="124" y="82"/>
                      <a:pt x="128" y="78"/>
                      <a:pt x="129" y="74"/>
                    </a:cubicBezTo>
                    <a:cubicBezTo>
                      <a:pt x="131" y="61"/>
                      <a:pt x="108" y="47"/>
                      <a:pt x="101" y="40"/>
                    </a:cubicBezTo>
                    <a:cubicBezTo>
                      <a:pt x="103" y="33"/>
                      <a:pt x="115" y="24"/>
                      <a:pt x="115" y="24"/>
                    </a:cubicBezTo>
                    <a:cubicBezTo>
                      <a:pt x="121" y="15"/>
                      <a:pt x="124" y="8"/>
                      <a:pt x="111" y="4"/>
                    </a:cubicBezTo>
                    <a:cubicBezTo>
                      <a:pt x="101" y="7"/>
                      <a:pt x="97" y="13"/>
                      <a:pt x="97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8" name="Freeform 88"/>
              <p:cNvSpPr>
                <a:spLocks/>
              </p:cNvSpPr>
              <p:nvPr/>
            </p:nvSpPr>
            <p:spPr bwMode="gray">
              <a:xfrm>
                <a:off x="5053" y="2613"/>
                <a:ext cx="162" cy="84"/>
              </a:xfrm>
              <a:custGeom>
                <a:avLst/>
                <a:gdLst>
                  <a:gd name="T0" fmla="*/ 16 w 212"/>
                  <a:gd name="T1" fmla="*/ 4 h 112"/>
                  <a:gd name="T2" fmla="*/ 6 w 212"/>
                  <a:gd name="T3" fmla="*/ 4 h 112"/>
                  <a:gd name="T4" fmla="*/ 2 w 212"/>
                  <a:gd name="T5" fmla="*/ 5 h 112"/>
                  <a:gd name="T6" fmla="*/ 8 w 212"/>
                  <a:gd name="T7" fmla="*/ 17 h 112"/>
                  <a:gd name="T8" fmla="*/ 18 w 212"/>
                  <a:gd name="T9" fmla="*/ 14 h 112"/>
                  <a:gd name="T10" fmla="*/ 31 w 212"/>
                  <a:gd name="T11" fmla="*/ 17 h 112"/>
                  <a:gd name="T12" fmla="*/ 38 w 212"/>
                  <a:gd name="T13" fmla="*/ 20 h 112"/>
                  <a:gd name="T14" fmla="*/ 46 w 212"/>
                  <a:gd name="T15" fmla="*/ 29 h 112"/>
                  <a:gd name="T16" fmla="*/ 48 w 212"/>
                  <a:gd name="T17" fmla="*/ 35 h 112"/>
                  <a:gd name="T18" fmla="*/ 53 w 212"/>
                  <a:gd name="T19" fmla="*/ 32 h 112"/>
                  <a:gd name="T20" fmla="*/ 58 w 212"/>
                  <a:gd name="T21" fmla="*/ 31 h 112"/>
                  <a:gd name="T22" fmla="*/ 63 w 212"/>
                  <a:gd name="T23" fmla="*/ 33 h 112"/>
                  <a:gd name="T24" fmla="*/ 66 w 212"/>
                  <a:gd name="T25" fmla="*/ 26 h 112"/>
                  <a:gd name="T26" fmla="*/ 52 w 212"/>
                  <a:gd name="T27" fmla="*/ 17 h 112"/>
                  <a:gd name="T28" fmla="*/ 36 w 212"/>
                  <a:gd name="T29" fmla="*/ 6 h 112"/>
                  <a:gd name="T30" fmla="*/ 18 w 212"/>
                  <a:gd name="T31" fmla="*/ 8 h 112"/>
                  <a:gd name="T32" fmla="*/ 16 w 212"/>
                  <a:gd name="T33" fmla="*/ 4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2" h="112">
                    <a:moveTo>
                      <a:pt x="47" y="12"/>
                    </a:moveTo>
                    <a:cubicBezTo>
                      <a:pt x="39" y="0"/>
                      <a:pt x="28" y="7"/>
                      <a:pt x="17" y="12"/>
                    </a:cubicBezTo>
                    <a:cubicBezTo>
                      <a:pt x="13" y="14"/>
                      <a:pt x="5" y="16"/>
                      <a:pt x="5" y="16"/>
                    </a:cubicBezTo>
                    <a:cubicBezTo>
                      <a:pt x="0" y="31"/>
                      <a:pt x="10" y="48"/>
                      <a:pt x="25" y="52"/>
                    </a:cubicBezTo>
                    <a:cubicBezTo>
                      <a:pt x="37" y="50"/>
                      <a:pt x="41" y="47"/>
                      <a:pt x="51" y="44"/>
                    </a:cubicBezTo>
                    <a:cubicBezTo>
                      <a:pt x="65" y="53"/>
                      <a:pt x="76" y="53"/>
                      <a:pt x="93" y="54"/>
                    </a:cubicBezTo>
                    <a:cubicBezTo>
                      <a:pt x="99" y="56"/>
                      <a:pt x="111" y="60"/>
                      <a:pt x="111" y="60"/>
                    </a:cubicBezTo>
                    <a:cubicBezTo>
                      <a:pt x="120" y="69"/>
                      <a:pt x="129" y="75"/>
                      <a:pt x="133" y="88"/>
                    </a:cubicBezTo>
                    <a:cubicBezTo>
                      <a:pt x="125" y="100"/>
                      <a:pt x="126" y="107"/>
                      <a:pt x="141" y="112"/>
                    </a:cubicBezTo>
                    <a:cubicBezTo>
                      <a:pt x="145" y="106"/>
                      <a:pt x="150" y="103"/>
                      <a:pt x="157" y="100"/>
                    </a:cubicBezTo>
                    <a:cubicBezTo>
                      <a:pt x="161" y="98"/>
                      <a:pt x="169" y="96"/>
                      <a:pt x="169" y="96"/>
                    </a:cubicBezTo>
                    <a:cubicBezTo>
                      <a:pt x="175" y="98"/>
                      <a:pt x="187" y="102"/>
                      <a:pt x="187" y="102"/>
                    </a:cubicBezTo>
                    <a:cubicBezTo>
                      <a:pt x="203" y="100"/>
                      <a:pt x="212" y="94"/>
                      <a:pt x="195" y="80"/>
                    </a:cubicBezTo>
                    <a:cubicBezTo>
                      <a:pt x="183" y="70"/>
                      <a:pt x="165" y="66"/>
                      <a:pt x="153" y="54"/>
                    </a:cubicBezTo>
                    <a:cubicBezTo>
                      <a:pt x="141" y="42"/>
                      <a:pt x="122" y="26"/>
                      <a:pt x="105" y="20"/>
                    </a:cubicBezTo>
                    <a:cubicBezTo>
                      <a:pt x="85" y="21"/>
                      <a:pt x="71" y="20"/>
                      <a:pt x="53" y="26"/>
                    </a:cubicBezTo>
                    <a:cubicBezTo>
                      <a:pt x="47" y="24"/>
                      <a:pt x="33" y="12"/>
                      <a:pt x="47" y="1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9" name="Freeform 89"/>
              <p:cNvSpPr>
                <a:spLocks/>
              </p:cNvSpPr>
              <p:nvPr/>
            </p:nvSpPr>
            <p:spPr bwMode="gray">
              <a:xfrm>
                <a:off x="5187" y="2677"/>
                <a:ext cx="101" cy="40"/>
              </a:xfrm>
              <a:custGeom>
                <a:avLst/>
                <a:gdLst>
                  <a:gd name="T0" fmla="*/ 19 w 133"/>
                  <a:gd name="T1" fmla="*/ 0 h 54"/>
                  <a:gd name="T2" fmla="*/ 14 w 133"/>
                  <a:gd name="T3" fmla="*/ 1 h 54"/>
                  <a:gd name="T4" fmla="*/ 11 w 133"/>
                  <a:gd name="T5" fmla="*/ 9 h 54"/>
                  <a:gd name="T6" fmla="*/ 5 w 133"/>
                  <a:gd name="T7" fmla="*/ 10 h 54"/>
                  <a:gd name="T8" fmla="*/ 2 w 133"/>
                  <a:gd name="T9" fmla="*/ 13 h 54"/>
                  <a:gd name="T10" fmla="*/ 5 w 133"/>
                  <a:gd name="T11" fmla="*/ 16 h 54"/>
                  <a:gd name="T12" fmla="*/ 44 w 133"/>
                  <a:gd name="T13" fmla="*/ 10 h 54"/>
                  <a:gd name="T14" fmla="*/ 41 w 133"/>
                  <a:gd name="T15" fmla="*/ 5 h 54"/>
                  <a:gd name="T16" fmla="*/ 35 w 133"/>
                  <a:gd name="T17" fmla="*/ 2 h 54"/>
                  <a:gd name="T18" fmla="*/ 33 w 133"/>
                  <a:gd name="T19" fmla="*/ 7 h 54"/>
                  <a:gd name="T20" fmla="*/ 30 w 133"/>
                  <a:gd name="T21" fmla="*/ 5 h 54"/>
                  <a:gd name="T22" fmla="*/ 23 w 133"/>
                  <a:gd name="T23" fmla="*/ 4 h 54"/>
                  <a:gd name="T24" fmla="*/ 19 w 133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3" h="54">
                    <a:moveTo>
                      <a:pt x="57" y="0"/>
                    </a:moveTo>
                    <a:cubicBezTo>
                      <a:pt x="53" y="3"/>
                      <a:pt x="46" y="2"/>
                      <a:pt x="43" y="6"/>
                    </a:cubicBezTo>
                    <a:cubicBezTo>
                      <a:pt x="36" y="14"/>
                      <a:pt x="43" y="26"/>
                      <a:pt x="31" y="30"/>
                    </a:cubicBezTo>
                    <a:cubicBezTo>
                      <a:pt x="26" y="32"/>
                      <a:pt x="20" y="31"/>
                      <a:pt x="15" y="34"/>
                    </a:cubicBezTo>
                    <a:cubicBezTo>
                      <a:pt x="11" y="36"/>
                      <a:pt x="3" y="42"/>
                      <a:pt x="3" y="42"/>
                    </a:cubicBezTo>
                    <a:cubicBezTo>
                      <a:pt x="0" y="51"/>
                      <a:pt x="5" y="51"/>
                      <a:pt x="13" y="54"/>
                    </a:cubicBezTo>
                    <a:cubicBezTo>
                      <a:pt x="51" y="51"/>
                      <a:pt x="97" y="46"/>
                      <a:pt x="133" y="34"/>
                    </a:cubicBezTo>
                    <a:cubicBezTo>
                      <a:pt x="129" y="28"/>
                      <a:pt x="128" y="21"/>
                      <a:pt x="123" y="16"/>
                    </a:cubicBezTo>
                    <a:cubicBezTo>
                      <a:pt x="118" y="11"/>
                      <a:pt x="105" y="8"/>
                      <a:pt x="105" y="8"/>
                    </a:cubicBezTo>
                    <a:cubicBezTo>
                      <a:pt x="84" y="13"/>
                      <a:pt x="106" y="19"/>
                      <a:pt x="101" y="24"/>
                    </a:cubicBezTo>
                    <a:cubicBezTo>
                      <a:pt x="99" y="26"/>
                      <a:pt x="89" y="18"/>
                      <a:pt x="89" y="18"/>
                    </a:cubicBezTo>
                    <a:cubicBezTo>
                      <a:pt x="83" y="15"/>
                      <a:pt x="73" y="15"/>
                      <a:pt x="67" y="14"/>
                    </a:cubicBezTo>
                    <a:cubicBezTo>
                      <a:pt x="58" y="8"/>
                      <a:pt x="62" y="12"/>
                      <a:pt x="57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0" name="Freeform 90"/>
              <p:cNvSpPr>
                <a:spLocks/>
              </p:cNvSpPr>
              <p:nvPr/>
            </p:nvSpPr>
            <p:spPr bwMode="gray">
              <a:xfrm>
                <a:off x="5294" y="2702"/>
                <a:ext cx="39" cy="18"/>
              </a:xfrm>
              <a:custGeom>
                <a:avLst/>
                <a:gdLst>
                  <a:gd name="T0" fmla="*/ 5 w 51"/>
                  <a:gd name="T1" fmla="*/ 0 h 24"/>
                  <a:gd name="T2" fmla="*/ 2 w 51"/>
                  <a:gd name="T3" fmla="*/ 6 h 24"/>
                  <a:gd name="T4" fmla="*/ 9 w 51"/>
                  <a:gd name="T5" fmla="*/ 8 h 24"/>
                  <a:gd name="T6" fmla="*/ 11 w 51"/>
                  <a:gd name="T7" fmla="*/ 2 h 24"/>
                  <a:gd name="T8" fmla="*/ 5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1" name="Freeform 91"/>
              <p:cNvSpPr>
                <a:spLocks/>
              </p:cNvSpPr>
              <p:nvPr/>
            </p:nvSpPr>
            <p:spPr bwMode="gray">
              <a:xfrm>
                <a:off x="5352" y="2705"/>
                <a:ext cx="12" cy="25"/>
              </a:xfrm>
              <a:custGeom>
                <a:avLst/>
                <a:gdLst>
                  <a:gd name="T0" fmla="*/ 5 w 16"/>
                  <a:gd name="T1" fmla="*/ 0 h 34"/>
                  <a:gd name="T2" fmla="*/ 0 w 16"/>
                  <a:gd name="T3" fmla="*/ 4 h 34"/>
                  <a:gd name="T4" fmla="*/ 5 w 16"/>
                  <a:gd name="T5" fmla="*/ 10 h 34"/>
                  <a:gd name="T6" fmla="*/ 4 w 16"/>
                  <a:gd name="T7" fmla="*/ 5 h 34"/>
                  <a:gd name="T8" fmla="*/ 5 w 16"/>
                  <a:gd name="T9" fmla="*/ 1 h 34"/>
                  <a:gd name="T10" fmla="*/ 5 w 16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34">
                    <a:moveTo>
                      <a:pt x="14" y="0"/>
                    </a:moveTo>
                    <a:cubicBezTo>
                      <a:pt x="5" y="3"/>
                      <a:pt x="2" y="4"/>
                      <a:pt x="0" y="14"/>
                    </a:cubicBezTo>
                    <a:cubicBezTo>
                      <a:pt x="3" y="26"/>
                      <a:pt x="4" y="30"/>
                      <a:pt x="16" y="34"/>
                    </a:cubicBezTo>
                    <a:cubicBezTo>
                      <a:pt x="15" y="29"/>
                      <a:pt x="11" y="23"/>
                      <a:pt x="12" y="18"/>
                    </a:cubicBezTo>
                    <a:cubicBezTo>
                      <a:pt x="12" y="14"/>
                      <a:pt x="16" y="6"/>
                      <a:pt x="16" y="6"/>
                    </a:cubicBezTo>
                    <a:cubicBezTo>
                      <a:pt x="9" y="1"/>
                      <a:pt x="8" y="3"/>
                      <a:pt x="1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2" name="Freeform 92"/>
              <p:cNvSpPr>
                <a:spLocks/>
              </p:cNvSpPr>
              <p:nvPr/>
            </p:nvSpPr>
            <p:spPr bwMode="gray">
              <a:xfrm>
                <a:off x="5164" y="1863"/>
                <a:ext cx="185" cy="87"/>
              </a:xfrm>
              <a:custGeom>
                <a:avLst/>
                <a:gdLst>
                  <a:gd name="T0" fmla="*/ 22 w 240"/>
                  <a:gd name="T1" fmla="*/ 1 h 117"/>
                  <a:gd name="T2" fmla="*/ 9 w 240"/>
                  <a:gd name="T3" fmla="*/ 10 h 117"/>
                  <a:gd name="T4" fmla="*/ 2 w 240"/>
                  <a:gd name="T5" fmla="*/ 12 h 117"/>
                  <a:gd name="T6" fmla="*/ 0 w 240"/>
                  <a:gd name="T7" fmla="*/ 12 h 117"/>
                  <a:gd name="T8" fmla="*/ 9 w 240"/>
                  <a:gd name="T9" fmla="*/ 19 h 117"/>
                  <a:gd name="T10" fmla="*/ 13 w 240"/>
                  <a:gd name="T11" fmla="*/ 19 h 117"/>
                  <a:gd name="T12" fmla="*/ 24 w 240"/>
                  <a:gd name="T13" fmla="*/ 14 h 117"/>
                  <a:gd name="T14" fmla="*/ 29 w 240"/>
                  <a:gd name="T15" fmla="*/ 13 h 117"/>
                  <a:gd name="T16" fmla="*/ 29 w 240"/>
                  <a:gd name="T17" fmla="*/ 16 h 117"/>
                  <a:gd name="T18" fmla="*/ 22 w 240"/>
                  <a:gd name="T19" fmla="*/ 19 h 117"/>
                  <a:gd name="T20" fmla="*/ 25 w 240"/>
                  <a:gd name="T21" fmla="*/ 22 h 117"/>
                  <a:gd name="T22" fmla="*/ 15 w 240"/>
                  <a:gd name="T23" fmla="*/ 27 h 117"/>
                  <a:gd name="T24" fmla="*/ 25 w 240"/>
                  <a:gd name="T25" fmla="*/ 33 h 117"/>
                  <a:gd name="T26" fmla="*/ 29 w 240"/>
                  <a:gd name="T27" fmla="*/ 34 h 117"/>
                  <a:gd name="T28" fmla="*/ 42 w 240"/>
                  <a:gd name="T29" fmla="*/ 31 h 117"/>
                  <a:gd name="T30" fmla="*/ 53 w 240"/>
                  <a:gd name="T31" fmla="*/ 32 h 117"/>
                  <a:gd name="T32" fmla="*/ 59 w 240"/>
                  <a:gd name="T33" fmla="*/ 36 h 117"/>
                  <a:gd name="T34" fmla="*/ 72 w 240"/>
                  <a:gd name="T35" fmla="*/ 33 h 117"/>
                  <a:gd name="T36" fmla="*/ 79 w 240"/>
                  <a:gd name="T37" fmla="*/ 31 h 117"/>
                  <a:gd name="T38" fmla="*/ 79 w 240"/>
                  <a:gd name="T39" fmla="*/ 23 h 117"/>
                  <a:gd name="T40" fmla="*/ 82 w 240"/>
                  <a:gd name="T41" fmla="*/ 21 h 117"/>
                  <a:gd name="T42" fmla="*/ 84 w 240"/>
                  <a:gd name="T43" fmla="*/ 14 h 117"/>
                  <a:gd name="T44" fmla="*/ 74 w 240"/>
                  <a:gd name="T45" fmla="*/ 17 h 117"/>
                  <a:gd name="T46" fmla="*/ 71 w 240"/>
                  <a:gd name="T47" fmla="*/ 13 h 117"/>
                  <a:gd name="T48" fmla="*/ 61 w 240"/>
                  <a:gd name="T49" fmla="*/ 14 h 117"/>
                  <a:gd name="T50" fmla="*/ 47 w 240"/>
                  <a:gd name="T51" fmla="*/ 3 h 117"/>
                  <a:gd name="T52" fmla="*/ 33 w 240"/>
                  <a:gd name="T53" fmla="*/ 3 h 117"/>
                  <a:gd name="T54" fmla="*/ 29 w 240"/>
                  <a:gd name="T55" fmla="*/ 1 h 117"/>
                  <a:gd name="T56" fmla="*/ 22 w 240"/>
                  <a:gd name="T57" fmla="*/ 1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40" h="117">
                    <a:moveTo>
                      <a:pt x="64" y="1"/>
                    </a:moveTo>
                    <a:cubicBezTo>
                      <a:pt x="57" y="21"/>
                      <a:pt x="44" y="24"/>
                      <a:pt x="24" y="31"/>
                    </a:cubicBezTo>
                    <a:cubicBezTo>
                      <a:pt x="18" y="33"/>
                      <a:pt x="12" y="35"/>
                      <a:pt x="6" y="37"/>
                    </a:cubicBezTo>
                    <a:cubicBezTo>
                      <a:pt x="4" y="38"/>
                      <a:pt x="0" y="39"/>
                      <a:pt x="0" y="39"/>
                    </a:cubicBezTo>
                    <a:cubicBezTo>
                      <a:pt x="3" y="55"/>
                      <a:pt x="12" y="54"/>
                      <a:pt x="26" y="59"/>
                    </a:cubicBezTo>
                    <a:cubicBezTo>
                      <a:pt x="30" y="60"/>
                      <a:pt x="38" y="63"/>
                      <a:pt x="38" y="63"/>
                    </a:cubicBezTo>
                    <a:cubicBezTo>
                      <a:pt x="50" y="59"/>
                      <a:pt x="57" y="54"/>
                      <a:pt x="68" y="47"/>
                    </a:cubicBezTo>
                    <a:cubicBezTo>
                      <a:pt x="72" y="45"/>
                      <a:pt x="80" y="43"/>
                      <a:pt x="80" y="43"/>
                    </a:cubicBezTo>
                    <a:cubicBezTo>
                      <a:pt x="82" y="46"/>
                      <a:pt x="88" y="51"/>
                      <a:pt x="82" y="55"/>
                    </a:cubicBezTo>
                    <a:cubicBezTo>
                      <a:pt x="77" y="59"/>
                      <a:pt x="64" y="61"/>
                      <a:pt x="64" y="61"/>
                    </a:cubicBezTo>
                    <a:cubicBezTo>
                      <a:pt x="58" y="70"/>
                      <a:pt x="63" y="70"/>
                      <a:pt x="72" y="73"/>
                    </a:cubicBezTo>
                    <a:cubicBezTo>
                      <a:pt x="77" y="88"/>
                      <a:pt x="50" y="86"/>
                      <a:pt x="40" y="87"/>
                    </a:cubicBezTo>
                    <a:cubicBezTo>
                      <a:pt x="47" y="94"/>
                      <a:pt x="60" y="106"/>
                      <a:pt x="70" y="109"/>
                    </a:cubicBezTo>
                    <a:cubicBezTo>
                      <a:pt x="74" y="110"/>
                      <a:pt x="82" y="113"/>
                      <a:pt x="82" y="113"/>
                    </a:cubicBezTo>
                    <a:cubicBezTo>
                      <a:pt x="99" y="111"/>
                      <a:pt x="104" y="108"/>
                      <a:pt x="118" y="103"/>
                    </a:cubicBezTo>
                    <a:cubicBezTo>
                      <a:pt x="129" y="104"/>
                      <a:pt x="140" y="103"/>
                      <a:pt x="150" y="105"/>
                    </a:cubicBezTo>
                    <a:cubicBezTo>
                      <a:pt x="157" y="107"/>
                      <a:pt x="168" y="117"/>
                      <a:pt x="168" y="117"/>
                    </a:cubicBezTo>
                    <a:cubicBezTo>
                      <a:pt x="193" y="115"/>
                      <a:pt x="188" y="116"/>
                      <a:pt x="204" y="109"/>
                    </a:cubicBezTo>
                    <a:cubicBezTo>
                      <a:pt x="210" y="106"/>
                      <a:pt x="224" y="103"/>
                      <a:pt x="224" y="103"/>
                    </a:cubicBezTo>
                    <a:cubicBezTo>
                      <a:pt x="223" y="98"/>
                      <a:pt x="217" y="82"/>
                      <a:pt x="222" y="77"/>
                    </a:cubicBezTo>
                    <a:cubicBezTo>
                      <a:pt x="225" y="73"/>
                      <a:pt x="234" y="69"/>
                      <a:pt x="234" y="69"/>
                    </a:cubicBezTo>
                    <a:cubicBezTo>
                      <a:pt x="237" y="59"/>
                      <a:pt x="240" y="59"/>
                      <a:pt x="238" y="47"/>
                    </a:cubicBezTo>
                    <a:cubicBezTo>
                      <a:pt x="228" y="49"/>
                      <a:pt x="219" y="51"/>
                      <a:pt x="210" y="57"/>
                    </a:cubicBezTo>
                    <a:cubicBezTo>
                      <a:pt x="201" y="71"/>
                      <a:pt x="201" y="50"/>
                      <a:pt x="200" y="43"/>
                    </a:cubicBezTo>
                    <a:cubicBezTo>
                      <a:pt x="189" y="45"/>
                      <a:pt x="182" y="48"/>
                      <a:pt x="172" y="45"/>
                    </a:cubicBezTo>
                    <a:cubicBezTo>
                      <a:pt x="161" y="34"/>
                      <a:pt x="148" y="14"/>
                      <a:pt x="134" y="9"/>
                    </a:cubicBezTo>
                    <a:cubicBezTo>
                      <a:pt x="119" y="11"/>
                      <a:pt x="108" y="13"/>
                      <a:pt x="94" y="11"/>
                    </a:cubicBezTo>
                    <a:cubicBezTo>
                      <a:pt x="92" y="9"/>
                      <a:pt x="85" y="2"/>
                      <a:pt x="82" y="1"/>
                    </a:cubicBezTo>
                    <a:cubicBezTo>
                      <a:pt x="74" y="0"/>
                      <a:pt x="72" y="9"/>
                      <a:pt x="64" y="1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3" name="Freeform 93"/>
              <p:cNvSpPr>
                <a:spLocks/>
              </p:cNvSpPr>
              <p:nvPr/>
            </p:nvSpPr>
            <p:spPr bwMode="gray">
              <a:xfrm>
                <a:off x="5246" y="1822"/>
                <a:ext cx="150" cy="60"/>
              </a:xfrm>
              <a:custGeom>
                <a:avLst/>
                <a:gdLst>
                  <a:gd name="T0" fmla="*/ 35 w 194"/>
                  <a:gd name="T1" fmla="*/ 4 h 80"/>
                  <a:gd name="T2" fmla="*/ 5 w 194"/>
                  <a:gd name="T3" fmla="*/ 8 h 80"/>
                  <a:gd name="T4" fmla="*/ 3 w 194"/>
                  <a:gd name="T5" fmla="*/ 11 h 80"/>
                  <a:gd name="T6" fmla="*/ 20 w 194"/>
                  <a:gd name="T7" fmla="*/ 17 h 80"/>
                  <a:gd name="T8" fmla="*/ 48 w 194"/>
                  <a:gd name="T9" fmla="*/ 24 h 80"/>
                  <a:gd name="T10" fmla="*/ 62 w 194"/>
                  <a:gd name="T11" fmla="*/ 22 h 80"/>
                  <a:gd name="T12" fmla="*/ 67 w 194"/>
                  <a:gd name="T13" fmla="*/ 20 h 80"/>
                  <a:gd name="T14" fmla="*/ 62 w 194"/>
                  <a:gd name="T15" fmla="*/ 14 h 80"/>
                  <a:gd name="T16" fmla="*/ 58 w 194"/>
                  <a:gd name="T17" fmla="*/ 11 h 80"/>
                  <a:gd name="T18" fmla="*/ 46 w 194"/>
                  <a:gd name="T19" fmla="*/ 8 h 80"/>
                  <a:gd name="T20" fmla="*/ 35 w 194"/>
                  <a:gd name="T21" fmla="*/ 4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4" h="80">
                    <a:moveTo>
                      <a:pt x="97" y="10"/>
                    </a:moveTo>
                    <a:cubicBezTo>
                      <a:pt x="70" y="19"/>
                      <a:pt x="42" y="22"/>
                      <a:pt x="13" y="24"/>
                    </a:cubicBezTo>
                    <a:cubicBezTo>
                      <a:pt x="9" y="25"/>
                      <a:pt x="0" y="26"/>
                      <a:pt x="9" y="34"/>
                    </a:cubicBezTo>
                    <a:cubicBezTo>
                      <a:pt x="21" y="44"/>
                      <a:pt x="43" y="43"/>
                      <a:pt x="57" y="52"/>
                    </a:cubicBezTo>
                    <a:cubicBezTo>
                      <a:pt x="75" y="80"/>
                      <a:pt x="104" y="73"/>
                      <a:pt x="135" y="74"/>
                    </a:cubicBezTo>
                    <a:cubicBezTo>
                      <a:pt x="153" y="73"/>
                      <a:pt x="159" y="73"/>
                      <a:pt x="175" y="68"/>
                    </a:cubicBezTo>
                    <a:cubicBezTo>
                      <a:pt x="179" y="67"/>
                      <a:pt x="187" y="64"/>
                      <a:pt x="187" y="64"/>
                    </a:cubicBezTo>
                    <a:cubicBezTo>
                      <a:pt x="194" y="53"/>
                      <a:pt x="184" y="49"/>
                      <a:pt x="175" y="44"/>
                    </a:cubicBezTo>
                    <a:cubicBezTo>
                      <a:pt x="171" y="42"/>
                      <a:pt x="163" y="36"/>
                      <a:pt x="163" y="36"/>
                    </a:cubicBezTo>
                    <a:cubicBezTo>
                      <a:pt x="140" y="41"/>
                      <a:pt x="147" y="38"/>
                      <a:pt x="129" y="26"/>
                    </a:cubicBezTo>
                    <a:cubicBezTo>
                      <a:pt x="123" y="17"/>
                      <a:pt x="107" y="0"/>
                      <a:pt x="97" y="1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4" name="Freeform 94"/>
              <p:cNvSpPr>
                <a:spLocks/>
              </p:cNvSpPr>
              <p:nvPr/>
            </p:nvSpPr>
            <p:spPr bwMode="gray">
              <a:xfrm>
                <a:off x="5456" y="1892"/>
                <a:ext cx="239" cy="189"/>
              </a:xfrm>
              <a:custGeom>
                <a:avLst/>
                <a:gdLst>
                  <a:gd name="T0" fmla="*/ 24 w 310"/>
                  <a:gd name="T1" fmla="*/ 3 h 254"/>
                  <a:gd name="T2" fmla="*/ 18 w 310"/>
                  <a:gd name="T3" fmla="*/ 7 h 254"/>
                  <a:gd name="T4" fmla="*/ 7 w 310"/>
                  <a:gd name="T5" fmla="*/ 12 h 254"/>
                  <a:gd name="T6" fmla="*/ 19 w 310"/>
                  <a:gd name="T7" fmla="*/ 23 h 254"/>
                  <a:gd name="T8" fmla="*/ 28 w 310"/>
                  <a:gd name="T9" fmla="*/ 26 h 254"/>
                  <a:gd name="T10" fmla="*/ 36 w 310"/>
                  <a:gd name="T11" fmla="*/ 31 h 254"/>
                  <a:gd name="T12" fmla="*/ 45 w 310"/>
                  <a:gd name="T13" fmla="*/ 26 h 254"/>
                  <a:gd name="T14" fmla="*/ 51 w 310"/>
                  <a:gd name="T15" fmla="*/ 31 h 254"/>
                  <a:gd name="T16" fmla="*/ 53 w 310"/>
                  <a:gd name="T17" fmla="*/ 39 h 254"/>
                  <a:gd name="T18" fmla="*/ 41 w 310"/>
                  <a:gd name="T19" fmla="*/ 46 h 254"/>
                  <a:gd name="T20" fmla="*/ 32 w 310"/>
                  <a:gd name="T21" fmla="*/ 53 h 254"/>
                  <a:gd name="T22" fmla="*/ 25 w 310"/>
                  <a:gd name="T23" fmla="*/ 52 h 254"/>
                  <a:gd name="T24" fmla="*/ 20 w 310"/>
                  <a:gd name="T25" fmla="*/ 51 h 254"/>
                  <a:gd name="T26" fmla="*/ 15 w 310"/>
                  <a:gd name="T27" fmla="*/ 57 h 254"/>
                  <a:gd name="T28" fmla="*/ 14 w 310"/>
                  <a:gd name="T29" fmla="*/ 61 h 254"/>
                  <a:gd name="T30" fmla="*/ 25 w 310"/>
                  <a:gd name="T31" fmla="*/ 63 h 254"/>
                  <a:gd name="T32" fmla="*/ 33 w 310"/>
                  <a:gd name="T33" fmla="*/ 62 h 254"/>
                  <a:gd name="T34" fmla="*/ 41 w 310"/>
                  <a:gd name="T35" fmla="*/ 71 h 254"/>
                  <a:gd name="T36" fmla="*/ 45 w 310"/>
                  <a:gd name="T37" fmla="*/ 72 h 254"/>
                  <a:gd name="T38" fmla="*/ 49 w 310"/>
                  <a:gd name="T39" fmla="*/ 73 h 254"/>
                  <a:gd name="T40" fmla="*/ 56 w 310"/>
                  <a:gd name="T41" fmla="*/ 77 h 254"/>
                  <a:gd name="T42" fmla="*/ 64 w 310"/>
                  <a:gd name="T43" fmla="*/ 72 h 254"/>
                  <a:gd name="T44" fmla="*/ 72 w 310"/>
                  <a:gd name="T45" fmla="*/ 72 h 254"/>
                  <a:gd name="T46" fmla="*/ 81 w 310"/>
                  <a:gd name="T47" fmla="*/ 65 h 254"/>
                  <a:gd name="T48" fmla="*/ 79 w 310"/>
                  <a:gd name="T49" fmla="*/ 57 h 254"/>
                  <a:gd name="T50" fmla="*/ 76 w 310"/>
                  <a:gd name="T51" fmla="*/ 53 h 254"/>
                  <a:gd name="T52" fmla="*/ 82 w 310"/>
                  <a:gd name="T53" fmla="*/ 51 h 254"/>
                  <a:gd name="T54" fmla="*/ 87 w 310"/>
                  <a:gd name="T55" fmla="*/ 56 h 254"/>
                  <a:gd name="T56" fmla="*/ 87 w 310"/>
                  <a:gd name="T57" fmla="*/ 60 h 254"/>
                  <a:gd name="T58" fmla="*/ 93 w 310"/>
                  <a:gd name="T59" fmla="*/ 60 h 254"/>
                  <a:gd name="T60" fmla="*/ 107 w 310"/>
                  <a:gd name="T61" fmla="*/ 52 h 254"/>
                  <a:gd name="T62" fmla="*/ 103 w 310"/>
                  <a:gd name="T63" fmla="*/ 45 h 254"/>
                  <a:gd name="T64" fmla="*/ 92 w 310"/>
                  <a:gd name="T65" fmla="*/ 38 h 254"/>
                  <a:gd name="T66" fmla="*/ 93 w 310"/>
                  <a:gd name="T67" fmla="*/ 33 h 254"/>
                  <a:gd name="T68" fmla="*/ 98 w 310"/>
                  <a:gd name="T69" fmla="*/ 31 h 254"/>
                  <a:gd name="T70" fmla="*/ 89 w 310"/>
                  <a:gd name="T71" fmla="*/ 19 h 254"/>
                  <a:gd name="T72" fmla="*/ 82 w 310"/>
                  <a:gd name="T73" fmla="*/ 19 h 254"/>
                  <a:gd name="T74" fmla="*/ 78 w 310"/>
                  <a:gd name="T75" fmla="*/ 17 h 254"/>
                  <a:gd name="T76" fmla="*/ 72 w 310"/>
                  <a:gd name="T77" fmla="*/ 10 h 254"/>
                  <a:gd name="T78" fmla="*/ 56 w 310"/>
                  <a:gd name="T79" fmla="*/ 14 h 254"/>
                  <a:gd name="T80" fmla="*/ 59 w 310"/>
                  <a:gd name="T81" fmla="*/ 7 h 254"/>
                  <a:gd name="T82" fmla="*/ 49 w 310"/>
                  <a:gd name="T83" fmla="*/ 5 h 254"/>
                  <a:gd name="T84" fmla="*/ 42 w 310"/>
                  <a:gd name="T85" fmla="*/ 5 h 254"/>
                  <a:gd name="T86" fmla="*/ 24 w 310"/>
                  <a:gd name="T87" fmla="*/ 3 h 2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10" h="254">
                    <a:moveTo>
                      <a:pt x="67" y="9"/>
                    </a:moveTo>
                    <a:cubicBezTo>
                      <a:pt x="63" y="15"/>
                      <a:pt x="51" y="23"/>
                      <a:pt x="51" y="23"/>
                    </a:cubicBezTo>
                    <a:cubicBezTo>
                      <a:pt x="43" y="34"/>
                      <a:pt x="33" y="35"/>
                      <a:pt x="21" y="39"/>
                    </a:cubicBezTo>
                    <a:cubicBezTo>
                      <a:pt x="0" y="71"/>
                      <a:pt x="30" y="74"/>
                      <a:pt x="53" y="77"/>
                    </a:cubicBezTo>
                    <a:cubicBezTo>
                      <a:pt x="61" y="89"/>
                      <a:pt x="63" y="87"/>
                      <a:pt x="79" y="85"/>
                    </a:cubicBezTo>
                    <a:cubicBezTo>
                      <a:pt x="88" y="88"/>
                      <a:pt x="93" y="96"/>
                      <a:pt x="103" y="99"/>
                    </a:cubicBezTo>
                    <a:cubicBezTo>
                      <a:pt x="117" y="96"/>
                      <a:pt x="116" y="89"/>
                      <a:pt x="127" y="85"/>
                    </a:cubicBezTo>
                    <a:cubicBezTo>
                      <a:pt x="134" y="90"/>
                      <a:pt x="138" y="94"/>
                      <a:pt x="143" y="101"/>
                    </a:cubicBezTo>
                    <a:cubicBezTo>
                      <a:pt x="140" y="116"/>
                      <a:pt x="134" y="117"/>
                      <a:pt x="149" y="127"/>
                    </a:cubicBezTo>
                    <a:cubicBezTo>
                      <a:pt x="161" y="144"/>
                      <a:pt x="126" y="147"/>
                      <a:pt x="115" y="151"/>
                    </a:cubicBezTo>
                    <a:cubicBezTo>
                      <a:pt x="109" y="160"/>
                      <a:pt x="100" y="169"/>
                      <a:pt x="89" y="173"/>
                    </a:cubicBezTo>
                    <a:cubicBezTo>
                      <a:pt x="81" y="172"/>
                      <a:pt x="76" y="171"/>
                      <a:pt x="69" y="169"/>
                    </a:cubicBezTo>
                    <a:cubicBezTo>
                      <a:pt x="65" y="168"/>
                      <a:pt x="57" y="165"/>
                      <a:pt x="57" y="165"/>
                    </a:cubicBezTo>
                    <a:cubicBezTo>
                      <a:pt x="46" y="169"/>
                      <a:pt x="46" y="177"/>
                      <a:pt x="43" y="187"/>
                    </a:cubicBezTo>
                    <a:cubicBezTo>
                      <a:pt x="42" y="191"/>
                      <a:pt x="39" y="199"/>
                      <a:pt x="39" y="199"/>
                    </a:cubicBezTo>
                    <a:cubicBezTo>
                      <a:pt x="50" y="203"/>
                      <a:pt x="61" y="204"/>
                      <a:pt x="73" y="205"/>
                    </a:cubicBezTo>
                    <a:cubicBezTo>
                      <a:pt x="82" y="203"/>
                      <a:pt x="86" y="201"/>
                      <a:pt x="95" y="203"/>
                    </a:cubicBezTo>
                    <a:cubicBezTo>
                      <a:pt x="107" y="211"/>
                      <a:pt x="111" y="218"/>
                      <a:pt x="115" y="231"/>
                    </a:cubicBezTo>
                    <a:cubicBezTo>
                      <a:pt x="116" y="235"/>
                      <a:pt x="123" y="234"/>
                      <a:pt x="127" y="235"/>
                    </a:cubicBezTo>
                    <a:cubicBezTo>
                      <a:pt x="131" y="236"/>
                      <a:pt x="139" y="239"/>
                      <a:pt x="139" y="239"/>
                    </a:cubicBezTo>
                    <a:cubicBezTo>
                      <a:pt x="144" y="246"/>
                      <a:pt x="147" y="248"/>
                      <a:pt x="155" y="251"/>
                    </a:cubicBezTo>
                    <a:cubicBezTo>
                      <a:pt x="169" y="250"/>
                      <a:pt x="187" y="254"/>
                      <a:pt x="181" y="237"/>
                    </a:cubicBezTo>
                    <a:cubicBezTo>
                      <a:pt x="184" y="220"/>
                      <a:pt x="192" y="228"/>
                      <a:pt x="203" y="235"/>
                    </a:cubicBezTo>
                    <a:cubicBezTo>
                      <a:pt x="224" y="233"/>
                      <a:pt x="224" y="232"/>
                      <a:pt x="229" y="213"/>
                    </a:cubicBezTo>
                    <a:cubicBezTo>
                      <a:pt x="229" y="211"/>
                      <a:pt x="229" y="192"/>
                      <a:pt x="225" y="185"/>
                    </a:cubicBezTo>
                    <a:cubicBezTo>
                      <a:pt x="223" y="181"/>
                      <a:pt x="217" y="173"/>
                      <a:pt x="217" y="173"/>
                    </a:cubicBezTo>
                    <a:cubicBezTo>
                      <a:pt x="220" y="163"/>
                      <a:pt x="224" y="165"/>
                      <a:pt x="233" y="167"/>
                    </a:cubicBezTo>
                    <a:cubicBezTo>
                      <a:pt x="240" y="172"/>
                      <a:pt x="242" y="175"/>
                      <a:pt x="245" y="183"/>
                    </a:cubicBezTo>
                    <a:cubicBezTo>
                      <a:pt x="246" y="188"/>
                      <a:pt x="244" y="193"/>
                      <a:pt x="247" y="197"/>
                    </a:cubicBezTo>
                    <a:cubicBezTo>
                      <a:pt x="250" y="201"/>
                      <a:pt x="256" y="194"/>
                      <a:pt x="261" y="193"/>
                    </a:cubicBezTo>
                    <a:cubicBezTo>
                      <a:pt x="276" y="188"/>
                      <a:pt x="290" y="178"/>
                      <a:pt x="303" y="169"/>
                    </a:cubicBezTo>
                    <a:cubicBezTo>
                      <a:pt x="310" y="158"/>
                      <a:pt x="302" y="153"/>
                      <a:pt x="293" y="147"/>
                    </a:cubicBezTo>
                    <a:cubicBezTo>
                      <a:pt x="281" y="129"/>
                      <a:pt x="283" y="126"/>
                      <a:pt x="259" y="123"/>
                    </a:cubicBezTo>
                    <a:cubicBezTo>
                      <a:pt x="256" y="115"/>
                      <a:pt x="257" y="111"/>
                      <a:pt x="265" y="107"/>
                    </a:cubicBezTo>
                    <a:cubicBezTo>
                      <a:pt x="269" y="105"/>
                      <a:pt x="277" y="103"/>
                      <a:pt x="277" y="103"/>
                    </a:cubicBezTo>
                    <a:cubicBezTo>
                      <a:pt x="287" y="88"/>
                      <a:pt x="269" y="66"/>
                      <a:pt x="253" y="63"/>
                    </a:cubicBezTo>
                    <a:cubicBezTo>
                      <a:pt x="239" y="60"/>
                      <a:pt x="244" y="62"/>
                      <a:pt x="233" y="59"/>
                    </a:cubicBezTo>
                    <a:cubicBezTo>
                      <a:pt x="229" y="58"/>
                      <a:pt x="221" y="55"/>
                      <a:pt x="221" y="55"/>
                    </a:cubicBezTo>
                    <a:cubicBezTo>
                      <a:pt x="200" y="60"/>
                      <a:pt x="217" y="38"/>
                      <a:pt x="201" y="33"/>
                    </a:cubicBezTo>
                    <a:cubicBezTo>
                      <a:pt x="185" y="35"/>
                      <a:pt x="169" y="36"/>
                      <a:pt x="155" y="45"/>
                    </a:cubicBezTo>
                    <a:cubicBezTo>
                      <a:pt x="145" y="30"/>
                      <a:pt x="152" y="30"/>
                      <a:pt x="167" y="25"/>
                    </a:cubicBezTo>
                    <a:cubicBezTo>
                      <a:pt x="163" y="10"/>
                      <a:pt x="155" y="15"/>
                      <a:pt x="139" y="17"/>
                    </a:cubicBezTo>
                    <a:cubicBezTo>
                      <a:pt x="131" y="20"/>
                      <a:pt x="127" y="22"/>
                      <a:pt x="119" y="19"/>
                    </a:cubicBezTo>
                    <a:cubicBezTo>
                      <a:pt x="106" y="0"/>
                      <a:pt x="74" y="29"/>
                      <a:pt x="67" y="9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5" name="Freeform 95"/>
              <p:cNvSpPr>
                <a:spLocks/>
              </p:cNvSpPr>
              <p:nvPr/>
            </p:nvSpPr>
            <p:spPr bwMode="gray">
              <a:xfrm>
                <a:off x="5454" y="1810"/>
                <a:ext cx="45" cy="37"/>
              </a:xfrm>
              <a:custGeom>
                <a:avLst/>
                <a:gdLst>
                  <a:gd name="T0" fmla="*/ 8 w 59"/>
                  <a:gd name="T1" fmla="*/ 0 h 50"/>
                  <a:gd name="T2" fmla="*/ 0 w 59"/>
                  <a:gd name="T3" fmla="*/ 3 h 50"/>
                  <a:gd name="T4" fmla="*/ 11 w 59"/>
                  <a:gd name="T5" fmla="*/ 12 h 50"/>
                  <a:gd name="T6" fmla="*/ 16 w 59"/>
                  <a:gd name="T7" fmla="*/ 15 h 50"/>
                  <a:gd name="T8" fmla="*/ 20 w 59"/>
                  <a:gd name="T9" fmla="*/ 9 h 50"/>
                  <a:gd name="T10" fmla="*/ 15 w 59"/>
                  <a:gd name="T11" fmla="*/ 2 h 50"/>
                  <a:gd name="T12" fmla="*/ 8 w 5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50">
                    <a:moveTo>
                      <a:pt x="26" y="0"/>
                    </a:moveTo>
                    <a:cubicBezTo>
                      <a:pt x="13" y="2"/>
                      <a:pt x="7" y="0"/>
                      <a:pt x="0" y="10"/>
                    </a:cubicBezTo>
                    <a:cubicBezTo>
                      <a:pt x="4" y="22"/>
                      <a:pt x="18" y="36"/>
                      <a:pt x="30" y="40"/>
                    </a:cubicBezTo>
                    <a:cubicBezTo>
                      <a:pt x="37" y="42"/>
                      <a:pt x="48" y="50"/>
                      <a:pt x="48" y="50"/>
                    </a:cubicBezTo>
                    <a:cubicBezTo>
                      <a:pt x="57" y="44"/>
                      <a:pt x="55" y="37"/>
                      <a:pt x="58" y="28"/>
                    </a:cubicBezTo>
                    <a:cubicBezTo>
                      <a:pt x="55" y="11"/>
                      <a:pt x="59" y="18"/>
                      <a:pt x="44" y="8"/>
                    </a:cubicBezTo>
                    <a:cubicBezTo>
                      <a:pt x="42" y="6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6" name="Freeform 96"/>
              <p:cNvSpPr>
                <a:spLocks/>
              </p:cNvSpPr>
              <p:nvPr/>
            </p:nvSpPr>
            <p:spPr bwMode="gray">
              <a:xfrm>
                <a:off x="5368" y="1880"/>
                <a:ext cx="67" cy="41"/>
              </a:xfrm>
              <a:custGeom>
                <a:avLst/>
                <a:gdLst>
                  <a:gd name="T0" fmla="*/ 16 w 86"/>
                  <a:gd name="T1" fmla="*/ 2 h 57"/>
                  <a:gd name="T2" fmla="*/ 9 w 86"/>
                  <a:gd name="T3" fmla="*/ 6 h 57"/>
                  <a:gd name="T4" fmla="*/ 2 w 86"/>
                  <a:gd name="T5" fmla="*/ 7 h 57"/>
                  <a:gd name="T6" fmla="*/ 5 w 86"/>
                  <a:gd name="T7" fmla="*/ 15 h 57"/>
                  <a:gd name="T8" fmla="*/ 27 w 86"/>
                  <a:gd name="T9" fmla="*/ 9 h 57"/>
                  <a:gd name="T10" fmla="*/ 32 w 86"/>
                  <a:gd name="T11" fmla="*/ 4 h 57"/>
                  <a:gd name="T12" fmla="*/ 20 w 86"/>
                  <a:gd name="T13" fmla="*/ 2 h 57"/>
                  <a:gd name="T14" fmla="*/ 16 w 86"/>
                  <a:gd name="T15" fmla="*/ 2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57">
                    <a:moveTo>
                      <a:pt x="44" y="7"/>
                    </a:moveTo>
                    <a:cubicBezTo>
                      <a:pt x="39" y="14"/>
                      <a:pt x="31" y="20"/>
                      <a:pt x="24" y="25"/>
                    </a:cubicBezTo>
                    <a:cubicBezTo>
                      <a:pt x="16" y="19"/>
                      <a:pt x="12" y="22"/>
                      <a:pt x="4" y="27"/>
                    </a:cubicBezTo>
                    <a:cubicBezTo>
                      <a:pt x="0" y="38"/>
                      <a:pt x="4" y="53"/>
                      <a:pt x="16" y="57"/>
                    </a:cubicBezTo>
                    <a:cubicBezTo>
                      <a:pt x="33" y="51"/>
                      <a:pt x="60" y="45"/>
                      <a:pt x="74" y="35"/>
                    </a:cubicBezTo>
                    <a:cubicBezTo>
                      <a:pt x="78" y="29"/>
                      <a:pt x="86" y="17"/>
                      <a:pt x="86" y="17"/>
                    </a:cubicBezTo>
                    <a:cubicBezTo>
                      <a:pt x="80" y="0"/>
                      <a:pt x="74" y="5"/>
                      <a:pt x="56" y="7"/>
                    </a:cubicBezTo>
                    <a:cubicBezTo>
                      <a:pt x="43" y="11"/>
                      <a:pt x="44" y="15"/>
                      <a:pt x="44" y="7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7" name="Freeform 97"/>
              <p:cNvSpPr>
                <a:spLocks/>
              </p:cNvSpPr>
              <p:nvPr/>
            </p:nvSpPr>
            <p:spPr bwMode="gray">
              <a:xfrm>
                <a:off x="5438" y="1888"/>
                <a:ext cx="55" cy="24"/>
              </a:xfrm>
              <a:custGeom>
                <a:avLst/>
                <a:gdLst>
                  <a:gd name="T0" fmla="*/ 13 w 73"/>
                  <a:gd name="T1" fmla="*/ 0 h 34"/>
                  <a:gd name="T2" fmla="*/ 4 w 73"/>
                  <a:gd name="T3" fmla="*/ 4 h 34"/>
                  <a:gd name="T4" fmla="*/ 8 w 73"/>
                  <a:gd name="T5" fmla="*/ 8 h 34"/>
                  <a:gd name="T6" fmla="*/ 17 w 73"/>
                  <a:gd name="T7" fmla="*/ 7 h 34"/>
                  <a:gd name="T8" fmla="*/ 20 w 73"/>
                  <a:gd name="T9" fmla="*/ 5 h 34"/>
                  <a:gd name="T10" fmla="*/ 13 w 7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34">
                    <a:moveTo>
                      <a:pt x="40" y="0"/>
                    </a:moveTo>
                    <a:cubicBezTo>
                      <a:pt x="30" y="6"/>
                      <a:pt x="20" y="10"/>
                      <a:pt x="10" y="16"/>
                    </a:cubicBezTo>
                    <a:cubicBezTo>
                      <a:pt x="0" y="31"/>
                      <a:pt x="13" y="30"/>
                      <a:pt x="24" y="34"/>
                    </a:cubicBezTo>
                    <a:cubicBezTo>
                      <a:pt x="44" y="31"/>
                      <a:pt x="35" y="34"/>
                      <a:pt x="52" y="28"/>
                    </a:cubicBezTo>
                    <a:cubicBezTo>
                      <a:pt x="57" y="26"/>
                      <a:pt x="64" y="20"/>
                      <a:pt x="64" y="20"/>
                    </a:cubicBezTo>
                    <a:cubicBezTo>
                      <a:pt x="73" y="7"/>
                      <a:pt x="48" y="8"/>
                      <a:pt x="40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8" name="Freeform 98"/>
              <p:cNvSpPr>
                <a:spLocks/>
              </p:cNvSpPr>
              <p:nvPr/>
            </p:nvSpPr>
            <p:spPr bwMode="gray">
              <a:xfrm>
                <a:off x="5408" y="1852"/>
                <a:ext cx="66" cy="34"/>
              </a:xfrm>
              <a:custGeom>
                <a:avLst/>
                <a:gdLst>
                  <a:gd name="T0" fmla="*/ 21 w 85"/>
                  <a:gd name="T1" fmla="*/ 4 h 45"/>
                  <a:gd name="T2" fmla="*/ 10 w 85"/>
                  <a:gd name="T3" fmla="*/ 2 h 45"/>
                  <a:gd name="T4" fmla="*/ 0 w 85"/>
                  <a:gd name="T5" fmla="*/ 6 h 45"/>
                  <a:gd name="T6" fmla="*/ 15 w 85"/>
                  <a:gd name="T7" fmla="*/ 11 h 45"/>
                  <a:gd name="T8" fmla="*/ 23 w 85"/>
                  <a:gd name="T9" fmla="*/ 13 h 45"/>
                  <a:gd name="T10" fmla="*/ 30 w 85"/>
                  <a:gd name="T11" fmla="*/ 6 h 45"/>
                  <a:gd name="T12" fmla="*/ 30 w 85"/>
                  <a:gd name="T13" fmla="*/ 2 h 45"/>
                  <a:gd name="T14" fmla="*/ 23 w 85"/>
                  <a:gd name="T15" fmla="*/ 0 h 45"/>
                  <a:gd name="T16" fmla="*/ 21 w 85"/>
                  <a:gd name="T17" fmla="*/ 4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" h="45">
                    <a:moveTo>
                      <a:pt x="58" y="10"/>
                    </a:moveTo>
                    <a:cubicBezTo>
                      <a:pt x="39" y="16"/>
                      <a:pt x="45" y="10"/>
                      <a:pt x="28" y="4"/>
                    </a:cubicBezTo>
                    <a:cubicBezTo>
                      <a:pt x="7" y="6"/>
                      <a:pt x="5" y="2"/>
                      <a:pt x="0" y="18"/>
                    </a:cubicBezTo>
                    <a:cubicBezTo>
                      <a:pt x="5" y="34"/>
                      <a:pt x="26" y="31"/>
                      <a:pt x="40" y="32"/>
                    </a:cubicBezTo>
                    <a:cubicBezTo>
                      <a:pt x="50" y="42"/>
                      <a:pt x="49" y="45"/>
                      <a:pt x="64" y="40"/>
                    </a:cubicBezTo>
                    <a:cubicBezTo>
                      <a:pt x="69" y="32"/>
                      <a:pt x="77" y="25"/>
                      <a:pt x="84" y="18"/>
                    </a:cubicBezTo>
                    <a:cubicBezTo>
                      <a:pt x="83" y="14"/>
                      <a:pt x="85" y="9"/>
                      <a:pt x="82" y="6"/>
                    </a:cubicBezTo>
                    <a:cubicBezTo>
                      <a:pt x="78" y="1"/>
                      <a:pt x="64" y="0"/>
                      <a:pt x="64" y="0"/>
                    </a:cubicBezTo>
                    <a:cubicBezTo>
                      <a:pt x="56" y="3"/>
                      <a:pt x="47" y="21"/>
                      <a:pt x="58" y="1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9" name="Freeform 99"/>
              <p:cNvSpPr>
                <a:spLocks/>
              </p:cNvSpPr>
              <p:nvPr/>
            </p:nvSpPr>
            <p:spPr bwMode="gray">
              <a:xfrm>
                <a:off x="5380" y="1820"/>
                <a:ext cx="45" cy="24"/>
              </a:xfrm>
              <a:custGeom>
                <a:avLst/>
                <a:gdLst>
                  <a:gd name="T0" fmla="*/ 5 w 58"/>
                  <a:gd name="T1" fmla="*/ 2 h 31"/>
                  <a:gd name="T2" fmla="*/ 0 w 58"/>
                  <a:gd name="T3" fmla="*/ 7 h 31"/>
                  <a:gd name="T4" fmla="*/ 7 w 58"/>
                  <a:gd name="T5" fmla="*/ 10 h 31"/>
                  <a:gd name="T6" fmla="*/ 10 w 58"/>
                  <a:gd name="T7" fmla="*/ 7 h 31"/>
                  <a:gd name="T8" fmla="*/ 19 w 58"/>
                  <a:gd name="T9" fmla="*/ 4 h 31"/>
                  <a:gd name="T10" fmla="*/ 16 w 58"/>
                  <a:gd name="T11" fmla="*/ 0 h 31"/>
                  <a:gd name="T12" fmla="*/ 5 w 58"/>
                  <a:gd name="T13" fmla="*/ 2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31">
                    <a:moveTo>
                      <a:pt x="16" y="4"/>
                    </a:moveTo>
                    <a:cubicBezTo>
                      <a:pt x="2" y="13"/>
                      <a:pt x="7" y="8"/>
                      <a:pt x="0" y="18"/>
                    </a:cubicBezTo>
                    <a:cubicBezTo>
                      <a:pt x="5" y="26"/>
                      <a:pt x="11" y="25"/>
                      <a:pt x="20" y="28"/>
                    </a:cubicBezTo>
                    <a:cubicBezTo>
                      <a:pt x="36" y="23"/>
                      <a:pt x="17" y="31"/>
                      <a:pt x="28" y="20"/>
                    </a:cubicBezTo>
                    <a:cubicBezTo>
                      <a:pt x="33" y="15"/>
                      <a:pt x="46" y="13"/>
                      <a:pt x="52" y="12"/>
                    </a:cubicBezTo>
                    <a:cubicBezTo>
                      <a:pt x="58" y="3"/>
                      <a:pt x="53" y="3"/>
                      <a:pt x="44" y="0"/>
                    </a:cubicBezTo>
                    <a:cubicBezTo>
                      <a:pt x="38" y="1"/>
                      <a:pt x="20" y="8"/>
                      <a:pt x="16" y="4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0" name="Freeform 100"/>
              <p:cNvSpPr>
                <a:spLocks/>
              </p:cNvSpPr>
              <p:nvPr/>
            </p:nvSpPr>
            <p:spPr bwMode="gray">
              <a:xfrm>
                <a:off x="5497" y="1823"/>
                <a:ext cx="117" cy="77"/>
              </a:xfrm>
              <a:custGeom>
                <a:avLst/>
                <a:gdLst>
                  <a:gd name="T0" fmla="*/ 13 w 152"/>
                  <a:gd name="T1" fmla="*/ 0 h 102"/>
                  <a:gd name="T2" fmla="*/ 5 w 152"/>
                  <a:gd name="T3" fmla="*/ 2 h 102"/>
                  <a:gd name="T4" fmla="*/ 2 w 152"/>
                  <a:gd name="T5" fmla="*/ 13 h 102"/>
                  <a:gd name="T6" fmla="*/ 4 w 152"/>
                  <a:gd name="T7" fmla="*/ 18 h 102"/>
                  <a:gd name="T8" fmla="*/ 0 w 152"/>
                  <a:gd name="T9" fmla="*/ 23 h 102"/>
                  <a:gd name="T10" fmla="*/ 19 w 152"/>
                  <a:gd name="T11" fmla="*/ 28 h 102"/>
                  <a:gd name="T12" fmla="*/ 28 w 152"/>
                  <a:gd name="T13" fmla="*/ 29 h 102"/>
                  <a:gd name="T14" fmla="*/ 53 w 152"/>
                  <a:gd name="T15" fmla="*/ 28 h 102"/>
                  <a:gd name="T16" fmla="*/ 27 w 152"/>
                  <a:gd name="T17" fmla="*/ 23 h 102"/>
                  <a:gd name="T18" fmla="*/ 19 w 152"/>
                  <a:gd name="T19" fmla="*/ 20 h 102"/>
                  <a:gd name="T20" fmla="*/ 15 w 152"/>
                  <a:gd name="T21" fmla="*/ 17 h 102"/>
                  <a:gd name="T22" fmla="*/ 17 w 152"/>
                  <a:gd name="T23" fmla="*/ 11 h 102"/>
                  <a:gd name="T24" fmla="*/ 13 w 152"/>
                  <a:gd name="T25" fmla="*/ 0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2" h="102">
                    <a:moveTo>
                      <a:pt x="38" y="0"/>
                    </a:moveTo>
                    <a:cubicBezTo>
                      <a:pt x="22" y="5"/>
                      <a:pt x="30" y="3"/>
                      <a:pt x="14" y="6"/>
                    </a:cubicBezTo>
                    <a:cubicBezTo>
                      <a:pt x="18" y="22"/>
                      <a:pt x="22" y="32"/>
                      <a:pt x="4" y="38"/>
                    </a:cubicBezTo>
                    <a:cubicBezTo>
                      <a:pt x="1" y="47"/>
                      <a:pt x="7" y="49"/>
                      <a:pt x="12" y="56"/>
                    </a:cubicBezTo>
                    <a:cubicBezTo>
                      <a:pt x="10" y="65"/>
                      <a:pt x="9" y="69"/>
                      <a:pt x="0" y="72"/>
                    </a:cubicBezTo>
                    <a:cubicBezTo>
                      <a:pt x="5" y="88"/>
                      <a:pt x="45" y="85"/>
                      <a:pt x="56" y="86"/>
                    </a:cubicBezTo>
                    <a:cubicBezTo>
                      <a:pt x="72" y="97"/>
                      <a:pt x="63" y="95"/>
                      <a:pt x="82" y="92"/>
                    </a:cubicBezTo>
                    <a:cubicBezTo>
                      <a:pt x="86" y="92"/>
                      <a:pt x="147" y="102"/>
                      <a:pt x="152" y="86"/>
                    </a:cubicBezTo>
                    <a:cubicBezTo>
                      <a:pt x="123" y="66"/>
                      <a:pt x="128" y="72"/>
                      <a:pt x="76" y="70"/>
                    </a:cubicBezTo>
                    <a:cubicBezTo>
                      <a:pt x="62" y="56"/>
                      <a:pt x="81" y="73"/>
                      <a:pt x="54" y="62"/>
                    </a:cubicBezTo>
                    <a:cubicBezTo>
                      <a:pt x="50" y="60"/>
                      <a:pt x="48" y="55"/>
                      <a:pt x="44" y="52"/>
                    </a:cubicBezTo>
                    <a:cubicBezTo>
                      <a:pt x="41" y="43"/>
                      <a:pt x="42" y="39"/>
                      <a:pt x="50" y="34"/>
                    </a:cubicBezTo>
                    <a:cubicBezTo>
                      <a:pt x="52" y="27"/>
                      <a:pt x="42" y="9"/>
                      <a:pt x="38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1" name="Freeform 101"/>
              <p:cNvSpPr>
                <a:spLocks/>
              </p:cNvSpPr>
              <p:nvPr/>
            </p:nvSpPr>
            <p:spPr bwMode="gray">
              <a:xfrm>
                <a:off x="4383" y="2067"/>
                <a:ext cx="26" cy="15"/>
              </a:xfrm>
              <a:custGeom>
                <a:avLst/>
                <a:gdLst>
                  <a:gd name="T0" fmla="*/ 11 w 34"/>
                  <a:gd name="T1" fmla="*/ 0 h 20"/>
                  <a:gd name="T2" fmla="*/ 8 w 34"/>
                  <a:gd name="T3" fmla="*/ 6 h 20"/>
                  <a:gd name="T4" fmla="*/ 2 w 34"/>
                  <a:gd name="T5" fmla="*/ 6 h 20"/>
                  <a:gd name="T6" fmla="*/ 2 w 34"/>
                  <a:gd name="T7" fmla="*/ 2 h 20"/>
                  <a:gd name="T8" fmla="*/ 11 w 34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34" y="0"/>
                    </a:moveTo>
                    <a:cubicBezTo>
                      <a:pt x="32" y="10"/>
                      <a:pt x="34" y="17"/>
                      <a:pt x="24" y="20"/>
                    </a:cubicBezTo>
                    <a:cubicBezTo>
                      <a:pt x="17" y="19"/>
                      <a:pt x="10" y="20"/>
                      <a:pt x="4" y="18"/>
                    </a:cubicBezTo>
                    <a:cubicBezTo>
                      <a:pt x="0" y="17"/>
                      <a:pt x="2" y="7"/>
                      <a:pt x="4" y="6"/>
                    </a:cubicBezTo>
                    <a:cubicBezTo>
                      <a:pt x="12" y="0"/>
                      <a:pt x="24" y="0"/>
                      <a:pt x="3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2" name="Freeform 102"/>
              <p:cNvSpPr>
                <a:spLocks/>
              </p:cNvSpPr>
              <p:nvPr/>
            </p:nvSpPr>
            <p:spPr bwMode="gray">
              <a:xfrm>
                <a:off x="5159" y="2576"/>
                <a:ext cx="16" cy="12"/>
              </a:xfrm>
              <a:custGeom>
                <a:avLst/>
                <a:gdLst>
                  <a:gd name="T0" fmla="*/ 2 w 21"/>
                  <a:gd name="T1" fmla="*/ 0 h 16"/>
                  <a:gd name="T2" fmla="*/ 5 w 21"/>
                  <a:gd name="T3" fmla="*/ 5 h 16"/>
                  <a:gd name="T4" fmla="*/ 2 w 2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3" name="Freeform 103"/>
              <p:cNvSpPr>
                <a:spLocks/>
              </p:cNvSpPr>
              <p:nvPr/>
            </p:nvSpPr>
            <p:spPr bwMode="gray">
              <a:xfrm>
                <a:off x="5162" y="2601"/>
                <a:ext cx="16" cy="12"/>
              </a:xfrm>
              <a:custGeom>
                <a:avLst/>
                <a:gdLst>
                  <a:gd name="T0" fmla="*/ 2 w 21"/>
                  <a:gd name="T1" fmla="*/ 0 h 16"/>
                  <a:gd name="T2" fmla="*/ 5 w 21"/>
                  <a:gd name="T3" fmla="*/ 5 h 16"/>
                  <a:gd name="T4" fmla="*/ 2 w 2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4" name="Freeform 104"/>
              <p:cNvSpPr>
                <a:spLocks/>
              </p:cNvSpPr>
              <p:nvPr/>
            </p:nvSpPr>
            <p:spPr bwMode="gray">
              <a:xfrm>
                <a:off x="5371" y="2732"/>
                <a:ext cx="16" cy="12"/>
              </a:xfrm>
              <a:custGeom>
                <a:avLst/>
                <a:gdLst>
                  <a:gd name="T0" fmla="*/ 2 w 21"/>
                  <a:gd name="T1" fmla="*/ 0 h 16"/>
                  <a:gd name="T2" fmla="*/ 5 w 21"/>
                  <a:gd name="T3" fmla="*/ 5 h 16"/>
                  <a:gd name="T4" fmla="*/ 2 w 2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5" name="Freeform 105"/>
              <p:cNvSpPr>
                <a:spLocks/>
              </p:cNvSpPr>
              <p:nvPr/>
            </p:nvSpPr>
            <p:spPr bwMode="gray">
              <a:xfrm>
                <a:off x="5498" y="2250"/>
                <a:ext cx="39" cy="18"/>
              </a:xfrm>
              <a:custGeom>
                <a:avLst/>
                <a:gdLst>
                  <a:gd name="T0" fmla="*/ 5 w 51"/>
                  <a:gd name="T1" fmla="*/ 0 h 24"/>
                  <a:gd name="T2" fmla="*/ 2 w 51"/>
                  <a:gd name="T3" fmla="*/ 6 h 24"/>
                  <a:gd name="T4" fmla="*/ 9 w 51"/>
                  <a:gd name="T5" fmla="*/ 8 h 24"/>
                  <a:gd name="T6" fmla="*/ 11 w 51"/>
                  <a:gd name="T7" fmla="*/ 2 h 24"/>
                  <a:gd name="T8" fmla="*/ 5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6" name="Freeform 106"/>
              <p:cNvSpPr>
                <a:spLocks/>
              </p:cNvSpPr>
              <p:nvPr/>
            </p:nvSpPr>
            <p:spPr bwMode="gray">
              <a:xfrm>
                <a:off x="5396" y="2046"/>
                <a:ext cx="39" cy="18"/>
              </a:xfrm>
              <a:custGeom>
                <a:avLst/>
                <a:gdLst>
                  <a:gd name="T0" fmla="*/ 5 w 51"/>
                  <a:gd name="T1" fmla="*/ 0 h 24"/>
                  <a:gd name="T2" fmla="*/ 2 w 51"/>
                  <a:gd name="T3" fmla="*/ 6 h 24"/>
                  <a:gd name="T4" fmla="*/ 9 w 51"/>
                  <a:gd name="T5" fmla="*/ 8 h 24"/>
                  <a:gd name="T6" fmla="*/ 11 w 51"/>
                  <a:gd name="T7" fmla="*/ 2 h 24"/>
                  <a:gd name="T8" fmla="*/ 5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7" name="Freeform 107"/>
              <p:cNvSpPr>
                <a:spLocks/>
              </p:cNvSpPr>
              <p:nvPr/>
            </p:nvSpPr>
            <p:spPr bwMode="gray">
              <a:xfrm>
                <a:off x="5462" y="1868"/>
                <a:ext cx="40" cy="18"/>
              </a:xfrm>
              <a:custGeom>
                <a:avLst/>
                <a:gdLst>
                  <a:gd name="T0" fmla="*/ 5 w 51"/>
                  <a:gd name="T1" fmla="*/ 0 h 24"/>
                  <a:gd name="T2" fmla="*/ 2 w 51"/>
                  <a:gd name="T3" fmla="*/ 6 h 24"/>
                  <a:gd name="T4" fmla="*/ 10 w 51"/>
                  <a:gd name="T5" fmla="*/ 8 h 24"/>
                  <a:gd name="T6" fmla="*/ 13 w 51"/>
                  <a:gd name="T7" fmla="*/ 2 h 24"/>
                  <a:gd name="T8" fmla="*/ 5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8" name="Freeform 108"/>
              <p:cNvSpPr>
                <a:spLocks/>
              </p:cNvSpPr>
              <p:nvPr/>
            </p:nvSpPr>
            <p:spPr bwMode="gray">
              <a:xfrm>
                <a:off x="5527" y="1975"/>
                <a:ext cx="39" cy="18"/>
              </a:xfrm>
              <a:custGeom>
                <a:avLst/>
                <a:gdLst>
                  <a:gd name="T0" fmla="*/ 5 w 51"/>
                  <a:gd name="T1" fmla="*/ 0 h 24"/>
                  <a:gd name="T2" fmla="*/ 2 w 51"/>
                  <a:gd name="T3" fmla="*/ 6 h 24"/>
                  <a:gd name="T4" fmla="*/ 9 w 51"/>
                  <a:gd name="T5" fmla="*/ 8 h 24"/>
                  <a:gd name="T6" fmla="*/ 11 w 51"/>
                  <a:gd name="T7" fmla="*/ 2 h 24"/>
                  <a:gd name="T8" fmla="*/ 5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9" name="Freeform 109"/>
              <p:cNvSpPr>
                <a:spLocks/>
              </p:cNvSpPr>
              <p:nvPr/>
            </p:nvSpPr>
            <p:spPr bwMode="gray">
              <a:xfrm>
                <a:off x="5543" y="1774"/>
                <a:ext cx="714" cy="345"/>
              </a:xfrm>
              <a:custGeom>
                <a:avLst/>
                <a:gdLst>
                  <a:gd name="T0" fmla="*/ 10 w 929"/>
                  <a:gd name="T1" fmla="*/ 17 h 462"/>
                  <a:gd name="T2" fmla="*/ 2 w 929"/>
                  <a:gd name="T3" fmla="*/ 29 h 462"/>
                  <a:gd name="T4" fmla="*/ 13 w 929"/>
                  <a:gd name="T5" fmla="*/ 31 h 462"/>
                  <a:gd name="T6" fmla="*/ 5 w 929"/>
                  <a:gd name="T7" fmla="*/ 37 h 462"/>
                  <a:gd name="T8" fmla="*/ 36 w 929"/>
                  <a:gd name="T9" fmla="*/ 43 h 462"/>
                  <a:gd name="T10" fmla="*/ 50 w 929"/>
                  <a:gd name="T11" fmla="*/ 40 h 462"/>
                  <a:gd name="T12" fmla="*/ 88 w 929"/>
                  <a:gd name="T13" fmla="*/ 24 h 462"/>
                  <a:gd name="T14" fmla="*/ 105 w 929"/>
                  <a:gd name="T15" fmla="*/ 21 h 462"/>
                  <a:gd name="T16" fmla="*/ 113 w 929"/>
                  <a:gd name="T17" fmla="*/ 25 h 462"/>
                  <a:gd name="T18" fmla="*/ 95 w 929"/>
                  <a:gd name="T19" fmla="*/ 28 h 462"/>
                  <a:gd name="T20" fmla="*/ 85 w 929"/>
                  <a:gd name="T21" fmla="*/ 35 h 462"/>
                  <a:gd name="T22" fmla="*/ 88 w 929"/>
                  <a:gd name="T23" fmla="*/ 37 h 462"/>
                  <a:gd name="T24" fmla="*/ 91 w 929"/>
                  <a:gd name="T25" fmla="*/ 49 h 462"/>
                  <a:gd name="T26" fmla="*/ 122 w 929"/>
                  <a:gd name="T27" fmla="*/ 60 h 462"/>
                  <a:gd name="T28" fmla="*/ 117 w 929"/>
                  <a:gd name="T29" fmla="*/ 65 h 462"/>
                  <a:gd name="T30" fmla="*/ 129 w 929"/>
                  <a:gd name="T31" fmla="*/ 76 h 462"/>
                  <a:gd name="T32" fmla="*/ 121 w 929"/>
                  <a:gd name="T33" fmla="*/ 83 h 462"/>
                  <a:gd name="T34" fmla="*/ 113 w 929"/>
                  <a:gd name="T35" fmla="*/ 91 h 462"/>
                  <a:gd name="T36" fmla="*/ 103 w 929"/>
                  <a:gd name="T37" fmla="*/ 101 h 462"/>
                  <a:gd name="T38" fmla="*/ 101 w 929"/>
                  <a:gd name="T39" fmla="*/ 131 h 462"/>
                  <a:gd name="T40" fmla="*/ 116 w 929"/>
                  <a:gd name="T41" fmla="*/ 139 h 462"/>
                  <a:gd name="T42" fmla="*/ 135 w 929"/>
                  <a:gd name="T43" fmla="*/ 140 h 462"/>
                  <a:gd name="T44" fmla="*/ 144 w 929"/>
                  <a:gd name="T45" fmla="*/ 131 h 462"/>
                  <a:gd name="T46" fmla="*/ 177 w 929"/>
                  <a:gd name="T47" fmla="*/ 111 h 462"/>
                  <a:gd name="T48" fmla="*/ 200 w 929"/>
                  <a:gd name="T49" fmla="*/ 104 h 462"/>
                  <a:gd name="T50" fmla="*/ 225 w 929"/>
                  <a:gd name="T51" fmla="*/ 96 h 462"/>
                  <a:gd name="T52" fmla="*/ 251 w 929"/>
                  <a:gd name="T53" fmla="*/ 90 h 462"/>
                  <a:gd name="T54" fmla="*/ 266 w 929"/>
                  <a:gd name="T55" fmla="*/ 81 h 462"/>
                  <a:gd name="T56" fmla="*/ 280 w 929"/>
                  <a:gd name="T57" fmla="*/ 62 h 462"/>
                  <a:gd name="T58" fmla="*/ 280 w 929"/>
                  <a:gd name="T59" fmla="*/ 48 h 462"/>
                  <a:gd name="T60" fmla="*/ 280 w 929"/>
                  <a:gd name="T61" fmla="*/ 39 h 462"/>
                  <a:gd name="T62" fmla="*/ 290 w 929"/>
                  <a:gd name="T63" fmla="*/ 28 h 462"/>
                  <a:gd name="T64" fmla="*/ 305 w 929"/>
                  <a:gd name="T65" fmla="*/ 29 h 462"/>
                  <a:gd name="T66" fmla="*/ 322 w 929"/>
                  <a:gd name="T67" fmla="*/ 16 h 462"/>
                  <a:gd name="T68" fmla="*/ 310 w 929"/>
                  <a:gd name="T69" fmla="*/ 17 h 462"/>
                  <a:gd name="T70" fmla="*/ 296 w 929"/>
                  <a:gd name="T71" fmla="*/ 14 h 462"/>
                  <a:gd name="T72" fmla="*/ 277 w 929"/>
                  <a:gd name="T73" fmla="*/ 7 h 462"/>
                  <a:gd name="T74" fmla="*/ 224 w 929"/>
                  <a:gd name="T75" fmla="*/ 7 h 462"/>
                  <a:gd name="T76" fmla="*/ 204 w 929"/>
                  <a:gd name="T77" fmla="*/ 12 h 462"/>
                  <a:gd name="T78" fmla="*/ 194 w 929"/>
                  <a:gd name="T79" fmla="*/ 12 h 462"/>
                  <a:gd name="T80" fmla="*/ 180 w 929"/>
                  <a:gd name="T81" fmla="*/ 16 h 462"/>
                  <a:gd name="T82" fmla="*/ 167 w 929"/>
                  <a:gd name="T83" fmla="*/ 9 h 462"/>
                  <a:gd name="T84" fmla="*/ 151 w 929"/>
                  <a:gd name="T85" fmla="*/ 12 h 462"/>
                  <a:gd name="T86" fmla="*/ 128 w 929"/>
                  <a:gd name="T87" fmla="*/ 16 h 462"/>
                  <a:gd name="T88" fmla="*/ 143 w 929"/>
                  <a:gd name="T89" fmla="*/ 12 h 462"/>
                  <a:gd name="T90" fmla="*/ 123 w 929"/>
                  <a:gd name="T91" fmla="*/ 2 h 462"/>
                  <a:gd name="T92" fmla="*/ 117 w 929"/>
                  <a:gd name="T93" fmla="*/ 1 h 462"/>
                  <a:gd name="T94" fmla="*/ 109 w 929"/>
                  <a:gd name="T95" fmla="*/ 2 h 462"/>
                  <a:gd name="T96" fmla="*/ 83 w 929"/>
                  <a:gd name="T97" fmla="*/ 5 h 462"/>
                  <a:gd name="T98" fmla="*/ 56 w 929"/>
                  <a:gd name="T99" fmla="*/ 9 h 462"/>
                  <a:gd name="T100" fmla="*/ 38 w 929"/>
                  <a:gd name="T101" fmla="*/ 7 h 462"/>
                  <a:gd name="T102" fmla="*/ 40 w 929"/>
                  <a:gd name="T103" fmla="*/ 21 h 462"/>
                  <a:gd name="T104" fmla="*/ 36 w 929"/>
                  <a:gd name="T105" fmla="*/ 16 h 462"/>
                  <a:gd name="T106" fmla="*/ 21 w 929"/>
                  <a:gd name="T107" fmla="*/ 13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29" h="462">
                    <a:moveTo>
                      <a:pt x="60" y="42"/>
                    </a:moveTo>
                    <a:cubicBezTo>
                      <a:pt x="40" y="45"/>
                      <a:pt x="42" y="46"/>
                      <a:pt x="28" y="56"/>
                    </a:cubicBezTo>
                    <a:cubicBezTo>
                      <a:pt x="26" y="74"/>
                      <a:pt x="27" y="75"/>
                      <a:pt x="10" y="78"/>
                    </a:cubicBezTo>
                    <a:cubicBezTo>
                      <a:pt x="4" y="82"/>
                      <a:pt x="0" y="82"/>
                      <a:pt x="6" y="92"/>
                    </a:cubicBezTo>
                    <a:cubicBezTo>
                      <a:pt x="10" y="98"/>
                      <a:pt x="21" y="96"/>
                      <a:pt x="28" y="98"/>
                    </a:cubicBezTo>
                    <a:cubicBezTo>
                      <a:pt x="31" y="99"/>
                      <a:pt x="36" y="100"/>
                      <a:pt x="36" y="100"/>
                    </a:cubicBezTo>
                    <a:cubicBezTo>
                      <a:pt x="47" y="99"/>
                      <a:pt x="69" y="97"/>
                      <a:pt x="50" y="110"/>
                    </a:cubicBezTo>
                    <a:cubicBezTo>
                      <a:pt x="37" y="108"/>
                      <a:pt x="24" y="104"/>
                      <a:pt x="16" y="116"/>
                    </a:cubicBezTo>
                    <a:cubicBezTo>
                      <a:pt x="24" y="141"/>
                      <a:pt x="68" y="125"/>
                      <a:pt x="94" y="126"/>
                    </a:cubicBezTo>
                    <a:cubicBezTo>
                      <a:pt x="98" y="129"/>
                      <a:pt x="100" y="134"/>
                      <a:pt x="104" y="136"/>
                    </a:cubicBezTo>
                    <a:cubicBezTo>
                      <a:pt x="108" y="138"/>
                      <a:pt x="116" y="140"/>
                      <a:pt x="116" y="140"/>
                    </a:cubicBezTo>
                    <a:cubicBezTo>
                      <a:pt x="129" y="138"/>
                      <a:pt x="133" y="139"/>
                      <a:pt x="142" y="130"/>
                    </a:cubicBezTo>
                    <a:cubicBezTo>
                      <a:pt x="151" y="104"/>
                      <a:pt x="179" y="110"/>
                      <a:pt x="202" y="102"/>
                    </a:cubicBezTo>
                    <a:cubicBezTo>
                      <a:pt x="219" y="96"/>
                      <a:pt x="233" y="84"/>
                      <a:pt x="250" y="78"/>
                    </a:cubicBezTo>
                    <a:cubicBezTo>
                      <a:pt x="260" y="75"/>
                      <a:pt x="269" y="74"/>
                      <a:pt x="280" y="72"/>
                    </a:cubicBezTo>
                    <a:cubicBezTo>
                      <a:pt x="287" y="71"/>
                      <a:pt x="300" y="66"/>
                      <a:pt x="300" y="66"/>
                    </a:cubicBezTo>
                    <a:cubicBezTo>
                      <a:pt x="311" y="49"/>
                      <a:pt x="336" y="54"/>
                      <a:pt x="354" y="60"/>
                    </a:cubicBezTo>
                    <a:cubicBezTo>
                      <a:pt x="367" y="79"/>
                      <a:pt x="335" y="79"/>
                      <a:pt x="324" y="80"/>
                    </a:cubicBezTo>
                    <a:cubicBezTo>
                      <a:pt x="312" y="83"/>
                      <a:pt x="306" y="93"/>
                      <a:pt x="292" y="96"/>
                    </a:cubicBezTo>
                    <a:cubicBezTo>
                      <a:pt x="284" y="94"/>
                      <a:pt x="279" y="90"/>
                      <a:pt x="272" y="88"/>
                    </a:cubicBezTo>
                    <a:cubicBezTo>
                      <a:pt x="253" y="91"/>
                      <a:pt x="232" y="96"/>
                      <a:pt x="214" y="102"/>
                    </a:cubicBezTo>
                    <a:cubicBezTo>
                      <a:pt x="223" y="108"/>
                      <a:pt x="231" y="109"/>
                      <a:pt x="242" y="112"/>
                    </a:cubicBezTo>
                    <a:cubicBezTo>
                      <a:pt x="245" y="113"/>
                      <a:pt x="250" y="114"/>
                      <a:pt x="250" y="114"/>
                    </a:cubicBezTo>
                    <a:cubicBezTo>
                      <a:pt x="251" y="116"/>
                      <a:pt x="255" y="118"/>
                      <a:pt x="254" y="120"/>
                    </a:cubicBezTo>
                    <a:cubicBezTo>
                      <a:pt x="252" y="124"/>
                      <a:pt x="242" y="128"/>
                      <a:pt x="242" y="128"/>
                    </a:cubicBezTo>
                    <a:cubicBezTo>
                      <a:pt x="233" y="141"/>
                      <a:pt x="247" y="154"/>
                      <a:pt x="260" y="158"/>
                    </a:cubicBezTo>
                    <a:cubicBezTo>
                      <a:pt x="282" y="155"/>
                      <a:pt x="295" y="151"/>
                      <a:pt x="318" y="150"/>
                    </a:cubicBezTo>
                    <a:cubicBezTo>
                      <a:pt x="334" y="155"/>
                      <a:pt x="345" y="176"/>
                      <a:pt x="350" y="192"/>
                    </a:cubicBezTo>
                    <a:cubicBezTo>
                      <a:pt x="349" y="195"/>
                      <a:pt x="350" y="199"/>
                      <a:pt x="348" y="202"/>
                    </a:cubicBezTo>
                    <a:cubicBezTo>
                      <a:pt x="345" y="206"/>
                      <a:pt x="336" y="210"/>
                      <a:pt x="336" y="210"/>
                    </a:cubicBezTo>
                    <a:cubicBezTo>
                      <a:pt x="327" y="224"/>
                      <a:pt x="332" y="235"/>
                      <a:pt x="348" y="240"/>
                    </a:cubicBezTo>
                    <a:cubicBezTo>
                      <a:pt x="358" y="237"/>
                      <a:pt x="362" y="237"/>
                      <a:pt x="368" y="246"/>
                    </a:cubicBezTo>
                    <a:cubicBezTo>
                      <a:pt x="360" y="252"/>
                      <a:pt x="346" y="246"/>
                      <a:pt x="338" y="252"/>
                    </a:cubicBezTo>
                    <a:cubicBezTo>
                      <a:pt x="326" y="260"/>
                      <a:pt x="346" y="265"/>
                      <a:pt x="348" y="266"/>
                    </a:cubicBezTo>
                    <a:cubicBezTo>
                      <a:pt x="352" y="278"/>
                      <a:pt x="347" y="279"/>
                      <a:pt x="336" y="286"/>
                    </a:cubicBezTo>
                    <a:cubicBezTo>
                      <a:pt x="332" y="289"/>
                      <a:pt x="324" y="294"/>
                      <a:pt x="324" y="294"/>
                    </a:cubicBezTo>
                    <a:cubicBezTo>
                      <a:pt x="315" y="308"/>
                      <a:pt x="320" y="303"/>
                      <a:pt x="310" y="310"/>
                    </a:cubicBezTo>
                    <a:cubicBezTo>
                      <a:pt x="306" y="316"/>
                      <a:pt x="294" y="324"/>
                      <a:pt x="294" y="324"/>
                    </a:cubicBezTo>
                    <a:cubicBezTo>
                      <a:pt x="285" y="338"/>
                      <a:pt x="288" y="331"/>
                      <a:pt x="284" y="342"/>
                    </a:cubicBezTo>
                    <a:cubicBezTo>
                      <a:pt x="285" y="374"/>
                      <a:pt x="283" y="393"/>
                      <a:pt x="292" y="420"/>
                    </a:cubicBezTo>
                    <a:cubicBezTo>
                      <a:pt x="295" y="429"/>
                      <a:pt x="307" y="435"/>
                      <a:pt x="314" y="440"/>
                    </a:cubicBezTo>
                    <a:cubicBezTo>
                      <a:pt x="319" y="444"/>
                      <a:pt x="332" y="446"/>
                      <a:pt x="332" y="446"/>
                    </a:cubicBezTo>
                    <a:cubicBezTo>
                      <a:pt x="340" y="457"/>
                      <a:pt x="345" y="459"/>
                      <a:pt x="358" y="462"/>
                    </a:cubicBezTo>
                    <a:cubicBezTo>
                      <a:pt x="376" y="459"/>
                      <a:pt x="375" y="457"/>
                      <a:pt x="388" y="448"/>
                    </a:cubicBezTo>
                    <a:cubicBezTo>
                      <a:pt x="390" y="441"/>
                      <a:pt x="394" y="435"/>
                      <a:pt x="400" y="430"/>
                    </a:cubicBezTo>
                    <a:cubicBezTo>
                      <a:pt x="404" y="427"/>
                      <a:pt x="412" y="422"/>
                      <a:pt x="412" y="422"/>
                    </a:cubicBezTo>
                    <a:cubicBezTo>
                      <a:pt x="417" y="415"/>
                      <a:pt x="451" y="367"/>
                      <a:pt x="458" y="364"/>
                    </a:cubicBezTo>
                    <a:cubicBezTo>
                      <a:pt x="475" y="356"/>
                      <a:pt x="486" y="357"/>
                      <a:pt x="506" y="356"/>
                    </a:cubicBezTo>
                    <a:cubicBezTo>
                      <a:pt x="525" y="350"/>
                      <a:pt x="533" y="342"/>
                      <a:pt x="554" y="340"/>
                    </a:cubicBezTo>
                    <a:cubicBezTo>
                      <a:pt x="560" y="338"/>
                      <a:pt x="566" y="336"/>
                      <a:pt x="572" y="334"/>
                    </a:cubicBezTo>
                    <a:cubicBezTo>
                      <a:pt x="576" y="333"/>
                      <a:pt x="584" y="330"/>
                      <a:pt x="584" y="330"/>
                    </a:cubicBezTo>
                    <a:cubicBezTo>
                      <a:pt x="603" y="311"/>
                      <a:pt x="618" y="310"/>
                      <a:pt x="646" y="308"/>
                    </a:cubicBezTo>
                    <a:cubicBezTo>
                      <a:pt x="665" y="304"/>
                      <a:pt x="684" y="303"/>
                      <a:pt x="704" y="302"/>
                    </a:cubicBezTo>
                    <a:cubicBezTo>
                      <a:pt x="712" y="299"/>
                      <a:pt x="712" y="293"/>
                      <a:pt x="720" y="290"/>
                    </a:cubicBezTo>
                    <a:cubicBezTo>
                      <a:pt x="732" y="285"/>
                      <a:pt x="743" y="285"/>
                      <a:pt x="754" y="278"/>
                    </a:cubicBezTo>
                    <a:cubicBezTo>
                      <a:pt x="756" y="271"/>
                      <a:pt x="760" y="267"/>
                      <a:pt x="762" y="260"/>
                    </a:cubicBezTo>
                    <a:cubicBezTo>
                      <a:pt x="763" y="247"/>
                      <a:pt x="762" y="233"/>
                      <a:pt x="764" y="220"/>
                    </a:cubicBezTo>
                    <a:cubicBezTo>
                      <a:pt x="764" y="219"/>
                      <a:pt x="794" y="204"/>
                      <a:pt x="800" y="200"/>
                    </a:cubicBezTo>
                    <a:cubicBezTo>
                      <a:pt x="807" y="189"/>
                      <a:pt x="808" y="186"/>
                      <a:pt x="820" y="182"/>
                    </a:cubicBezTo>
                    <a:cubicBezTo>
                      <a:pt x="825" y="166"/>
                      <a:pt x="814" y="162"/>
                      <a:pt x="802" y="154"/>
                    </a:cubicBezTo>
                    <a:cubicBezTo>
                      <a:pt x="797" y="151"/>
                      <a:pt x="790" y="142"/>
                      <a:pt x="790" y="142"/>
                    </a:cubicBezTo>
                    <a:cubicBezTo>
                      <a:pt x="786" y="131"/>
                      <a:pt x="792" y="127"/>
                      <a:pt x="802" y="124"/>
                    </a:cubicBezTo>
                    <a:cubicBezTo>
                      <a:pt x="810" y="116"/>
                      <a:pt x="813" y="98"/>
                      <a:pt x="820" y="94"/>
                    </a:cubicBezTo>
                    <a:cubicBezTo>
                      <a:pt x="824" y="92"/>
                      <a:pt x="832" y="90"/>
                      <a:pt x="832" y="90"/>
                    </a:cubicBezTo>
                    <a:cubicBezTo>
                      <a:pt x="844" y="92"/>
                      <a:pt x="848" y="92"/>
                      <a:pt x="856" y="100"/>
                    </a:cubicBezTo>
                    <a:cubicBezTo>
                      <a:pt x="863" y="98"/>
                      <a:pt x="876" y="94"/>
                      <a:pt x="876" y="94"/>
                    </a:cubicBezTo>
                    <a:cubicBezTo>
                      <a:pt x="889" y="81"/>
                      <a:pt x="906" y="77"/>
                      <a:pt x="924" y="74"/>
                    </a:cubicBezTo>
                    <a:cubicBezTo>
                      <a:pt x="929" y="67"/>
                      <a:pt x="929" y="58"/>
                      <a:pt x="922" y="52"/>
                    </a:cubicBezTo>
                    <a:cubicBezTo>
                      <a:pt x="918" y="49"/>
                      <a:pt x="910" y="44"/>
                      <a:pt x="910" y="44"/>
                    </a:cubicBezTo>
                    <a:cubicBezTo>
                      <a:pt x="894" y="47"/>
                      <a:pt x="899" y="49"/>
                      <a:pt x="888" y="56"/>
                    </a:cubicBezTo>
                    <a:cubicBezTo>
                      <a:pt x="884" y="58"/>
                      <a:pt x="876" y="60"/>
                      <a:pt x="876" y="60"/>
                    </a:cubicBezTo>
                    <a:cubicBezTo>
                      <a:pt x="853" y="59"/>
                      <a:pt x="810" y="59"/>
                      <a:pt x="848" y="46"/>
                    </a:cubicBezTo>
                    <a:cubicBezTo>
                      <a:pt x="844" y="33"/>
                      <a:pt x="831" y="37"/>
                      <a:pt x="818" y="36"/>
                    </a:cubicBezTo>
                    <a:cubicBezTo>
                      <a:pt x="809" y="33"/>
                      <a:pt x="802" y="27"/>
                      <a:pt x="794" y="22"/>
                    </a:cubicBezTo>
                    <a:cubicBezTo>
                      <a:pt x="790" y="20"/>
                      <a:pt x="782" y="18"/>
                      <a:pt x="782" y="18"/>
                    </a:cubicBezTo>
                    <a:cubicBezTo>
                      <a:pt x="727" y="19"/>
                      <a:pt x="688" y="11"/>
                      <a:pt x="642" y="26"/>
                    </a:cubicBezTo>
                    <a:cubicBezTo>
                      <a:pt x="635" y="16"/>
                      <a:pt x="632" y="18"/>
                      <a:pt x="620" y="20"/>
                    </a:cubicBezTo>
                    <a:cubicBezTo>
                      <a:pt x="611" y="34"/>
                      <a:pt x="600" y="36"/>
                      <a:pt x="584" y="38"/>
                    </a:cubicBezTo>
                    <a:cubicBezTo>
                      <a:pt x="575" y="44"/>
                      <a:pt x="581" y="46"/>
                      <a:pt x="578" y="56"/>
                    </a:cubicBezTo>
                    <a:cubicBezTo>
                      <a:pt x="572" y="47"/>
                      <a:pt x="566" y="41"/>
                      <a:pt x="556" y="38"/>
                    </a:cubicBezTo>
                    <a:cubicBezTo>
                      <a:pt x="553" y="38"/>
                      <a:pt x="539" y="39"/>
                      <a:pt x="534" y="42"/>
                    </a:cubicBezTo>
                    <a:cubicBezTo>
                      <a:pt x="528" y="46"/>
                      <a:pt x="516" y="54"/>
                      <a:pt x="516" y="54"/>
                    </a:cubicBezTo>
                    <a:cubicBezTo>
                      <a:pt x="507" y="52"/>
                      <a:pt x="503" y="51"/>
                      <a:pt x="500" y="42"/>
                    </a:cubicBezTo>
                    <a:cubicBezTo>
                      <a:pt x="505" y="28"/>
                      <a:pt x="488" y="31"/>
                      <a:pt x="478" y="30"/>
                    </a:cubicBezTo>
                    <a:cubicBezTo>
                      <a:pt x="469" y="33"/>
                      <a:pt x="473" y="37"/>
                      <a:pt x="464" y="40"/>
                    </a:cubicBezTo>
                    <a:cubicBezTo>
                      <a:pt x="447" y="34"/>
                      <a:pt x="451" y="27"/>
                      <a:pt x="432" y="40"/>
                    </a:cubicBezTo>
                    <a:cubicBezTo>
                      <a:pt x="427" y="54"/>
                      <a:pt x="427" y="52"/>
                      <a:pt x="410" y="50"/>
                    </a:cubicBezTo>
                    <a:cubicBezTo>
                      <a:pt x="391" y="52"/>
                      <a:pt x="385" y="54"/>
                      <a:pt x="366" y="52"/>
                    </a:cubicBezTo>
                    <a:cubicBezTo>
                      <a:pt x="357" y="49"/>
                      <a:pt x="356" y="46"/>
                      <a:pt x="364" y="40"/>
                    </a:cubicBezTo>
                    <a:cubicBezTo>
                      <a:pt x="380" y="42"/>
                      <a:pt x="395" y="43"/>
                      <a:pt x="410" y="38"/>
                    </a:cubicBezTo>
                    <a:cubicBezTo>
                      <a:pt x="426" y="15"/>
                      <a:pt x="386" y="21"/>
                      <a:pt x="370" y="20"/>
                    </a:cubicBezTo>
                    <a:cubicBezTo>
                      <a:pt x="364" y="16"/>
                      <a:pt x="358" y="12"/>
                      <a:pt x="352" y="8"/>
                    </a:cubicBezTo>
                    <a:cubicBezTo>
                      <a:pt x="348" y="5"/>
                      <a:pt x="340" y="0"/>
                      <a:pt x="340" y="0"/>
                    </a:cubicBezTo>
                    <a:cubicBezTo>
                      <a:pt x="338" y="1"/>
                      <a:pt x="336" y="1"/>
                      <a:pt x="334" y="2"/>
                    </a:cubicBezTo>
                    <a:cubicBezTo>
                      <a:pt x="331" y="3"/>
                      <a:pt x="329" y="3"/>
                      <a:pt x="326" y="4"/>
                    </a:cubicBezTo>
                    <a:cubicBezTo>
                      <a:pt x="322" y="5"/>
                      <a:pt x="314" y="8"/>
                      <a:pt x="314" y="8"/>
                    </a:cubicBezTo>
                    <a:cubicBezTo>
                      <a:pt x="305" y="22"/>
                      <a:pt x="288" y="6"/>
                      <a:pt x="276" y="2"/>
                    </a:cubicBezTo>
                    <a:cubicBezTo>
                      <a:pt x="270" y="3"/>
                      <a:pt x="241" y="16"/>
                      <a:pt x="240" y="16"/>
                    </a:cubicBezTo>
                    <a:cubicBezTo>
                      <a:pt x="226" y="17"/>
                      <a:pt x="212" y="17"/>
                      <a:pt x="198" y="18"/>
                    </a:cubicBezTo>
                    <a:cubicBezTo>
                      <a:pt x="183" y="19"/>
                      <a:pt x="172" y="20"/>
                      <a:pt x="160" y="28"/>
                    </a:cubicBezTo>
                    <a:cubicBezTo>
                      <a:pt x="146" y="26"/>
                      <a:pt x="141" y="27"/>
                      <a:pt x="130" y="20"/>
                    </a:cubicBezTo>
                    <a:cubicBezTo>
                      <a:pt x="123" y="22"/>
                      <a:pt x="115" y="24"/>
                      <a:pt x="108" y="26"/>
                    </a:cubicBezTo>
                    <a:cubicBezTo>
                      <a:pt x="102" y="35"/>
                      <a:pt x="113" y="41"/>
                      <a:pt x="122" y="44"/>
                    </a:cubicBezTo>
                    <a:cubicBezTo>
                      <a:pt x="125" y="52"/>
                      <a:pt x="114" y="68"/>
                      <a:pt x="114" y="68"/>
                    </a:cubicBezTo>
                    <a:cubicBezTo>
                      <a:pt x="112" y="79"/>
                      <a:pt x="111" y="82"/>
                      <a:pt x="100" y="78"/>
                    </a:cubicBezTo>
                    <a:cubicBezTo>
                      <a:pt x="93" y="67"/>
                      <a:pt x="100" y="63"/>
                      <a:pt x="104" y="52"/>
                    </a:cubicBezTo>
                    <a:cubicBezTo>
                      <a:pt x="96" y="44"/>
                      <a:pt x="91" y="36"/>
                      <a:pt x="80" y="32"/>
                    </a:cubicBezTo>
                    <a:cubicBezTo>
                      <a:pt x="73" y="34"/>
                      <a:pt x="67" y="39"/>
                      <a:pt x="60" y="42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0" name="Freeform 110"/>
              <p:cNvSpPr>
                <a:spLocks/>
              </p:cNvSpPr>
              <p:nvPr/>
            </p:nvSpPr>
            <p:spPr bwMode="gray">
              <a:xfrm>
                <a:off x="5762" y="1957"/>
                <a:ext cx="40" cy="24"/>
              </a:xfrm>
              <a:custGeom>
                <a:avLst/>
                <a:gdLst>
                  <a:gd name="T0" fmla="*/ 12 w 52"/>
                  <a:gd name="T1" fmla="*/ 0 h 32"/>
                  <a:gd name="T2" fmla="*/ 3 w 52"/>
                  <a:gd name="T3" fmla="*/ 6 h 32"/>
                  <a:gd name="T4" fmla="*/ 8 w 52"/>
                  <a:gd name="T5" fmla="*/ 11 h 32"/>
                  <a:gd name="T6" fmla="*/ 15 w 52"/>
                  <a:gd name="T7" fmla="*/ 10 h 32"/>
                  <a:gd name="T8" fmla="*/ 12 w 5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1" name="Freeform 111"/>
              <p:cNvSpPr>
                <a:spLocks/>
              </p:cNvSpPr>
              <p:nvPr/>
            </p:nvSpPr>
            <p:spPr bwMode="gray">
              <a:xfrm>
                <a:off x="6052" y="2023"/>
                <a:ext cx="131" cy="54"/>
              </a:xfrm>
              <a:custGeom>
                <a:avLst/>
                <a:gdLst>
                  <a:gd name="T0" fmla="*/ 34 w 172"/>
                  <a:gd name="T1" fmla="*/ 3 h 72"/>
                  <a:gd name="T2" fmla="*/ 22 w 172"/>
                  <a:gd name="T3" fmla="*/ 2 h 72"/>
                  <a:gd name="T4" fmla="*/ 18 w 172"/>
                  <a:gd name="T5" fmla="*/ 0 h 72"/>
                  <a:gd name="T6" fmla="*/ 0 w 172"/>
                  <a:gd name="T7" fmla="*/ 9 h 72"/>
                  <a:gd name="T8" fmla="*/ 9 w 172"/>
                  <a:gd name="T9" fmla="*/ 13 h 72"/>
                  <a:gd name="T10" fmla="*/ 14 w 172"/>
                  <a:gd name="T11" fmla="*/ 20 h 72"/>
                  <a:gd name="T12" fmla="*/ 22 w 172"/>
                  <a:gd name="T13" fmla="*/ 22 h 72"/>
                  <a:gd name="T14" fmla="*/ 26 w 172"/>
                  <a:gd name="T15" fmla="*/ 23 h 72"/>
                  <a:gd name="T16" fmla="*/ 43 w 172"/>
                  <a:gd name="T17" fmla="*/ 20 h 72"/>
                  <a:gd name="T18" fmla="*/ 58 w 172"/>
                  <a:gd name="T19" fmla="*/ 14 h 72"/>
                  <a:gd name="T20" fmla="*/ 50 w 172"/>
                  <a:gd name="T21" fmla="*/ 6 h 72"/>
                  <a:gd name="T22" fmla="*/ 46 w 172"/>
                  <a:gd name="T23" fmla="*/ 2 h 72"/>
                  <a:gd name="T24" fmla="*/ 34 w 172"/>
                  <a:gd name="T25" fmla="*/ 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" h="72">
                    <a:moveTo>
                      <a:pt x="102" y="8"/>
                    </a:moveTo>
                    <a:cubicBezTo>
                      <a:pt x="89" y="12"/>
                      <a:pt x="78" y="8"/>
                      <a:pt x="66" y="4"/>
                    </a:cubicBezTo>
                    <a:cubicBezTo>
                      <a:pt x="62" y="3"/>
                      <a:pt x="54" y="0"/>
                      <a:pt x="54" y="0"/>
                    </a:cubicBezTo>
                    <a:cubicBezTo>
                      <a:pt x="38" y="5"/>
                      <a:pt x="12" y="16"/>
                      <a:pt x="0" y="28"/>
                    </a:cubicBezTo>
                    <a:cubicBezTo>
                      <a:pt x="4" y="39"/>
                      <a:pt x="18" y="39"/>
                      <a:pt x="28" y="40"/>
                    </a:cubicBezTo>
                    <a:cubicBezTo>
                      <a:pt x="39" y="44"/>
                      <a:pt x="41" y="60"/>
                      <a:pt x="42" y="60"/>
                    </a:cubicBezTo>
                    <a:cubicBezTo>
                      <a:pt x="50" y="63"/>
                      <a:pt x="58" y="65"/>
                      <a:pt x="66" y="68"/>
                    </a:cubicBezTo>
                    <a:cubicBezTo>
                      <a:pt x="70" y="69"/>
                      <a:pt x="78" y="72"/>
                      <a:pt x="78" y="72"/>
                    </a:cubicBezTo>
                    <a:cubicBezTo>
                      <a:pt x="92" y="71"/>
                      <a:pt x="117" y="69"/>
                      <a:pt x="130" y="60"/>
                    </a:cubicBezTo>
                    <a:cubicBezTo>
                      <a:pt x="148" y="48"/>
                      <a:pt x="150" y="46"/>
                      <a:pt x="172" y="44"/>
                    </a:cubicBezTo>
                    <a:cubicBezTo>
                      <a:pt x="169" y="29"/>
                      <a:pt x="162" y="23"/>
                      <a:pt x="148" y="18"/>
                    </a:cubicBezTo>
                    <a:cubicBezTo>
                      <a:pt x="145" y="10"/>
                      <a:pt x="144" y="7"/>
                      <a:pt x="136" y="4"/>
                    </a:cubicBezTo>
                    <a:cubicBezTo>
                      <a:pt x="134" y="4"/>
                      <a:pt x="105" y="11"/>
                      <a:pt x="102" y="8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2" name="Freeform 112"/>
              <p:cNvSpPr>
                <a:spLocks/>
              </p:cNvSpPr>
              <p:nvPr/>
            </p:nvSpPr>
            <p:spPr bwMode="gray">
              <a:xfrm>
                <a:off x="6155" y="1861"/>
                <a:ext cx="40" cy="24"/>
              </a:xfrm>
              <a:custGeom>
                <a:avLst/>
                <a:gdLst>
                  <a:gd name="T0" fmla="*/ 12 w 52"/>
                  <a:gd name="T1" fmla="*/ 0 h 32"/>
                  <a:gd name="T2" fmla="*/ 3 w 52"/>
                  <a:gd name="T3" fmla="*/ 6 h 32"/>
                  <a:gd name="T4" fmla="*/ 8 w 52"/>
                  <a:gd name="T5" fmla="*/ 11 h 32"/>
                  <a:gd name="T6" fmla="*/ 15 w 52"/>
                  <a:gd name="T7" fmla="*/ 10 h 32"/>
                  <a:gd name="T8" fmla="*/ 12 w 5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3" name="Freeform 113"/>
              <p:cNvSpPr>
                <a:spLocks/>
              </p:cNvSpPr>
              <p:nvPr/>
            </p:nvSpPr>
            <p:spPr bwMode="gray">
              <a:xfrm>
                <a:off x="6240" y="2081"/>
                <a:ext cx="11" cy="15"/>
              </a:xfrm>
              <a:custGeom>
                <a:avLst/>
                <a:gdLst>
                  <a:gd name="T0" fmla="*/ 5 w 13"/>
                  <a:gd name="T1" fmla="*/ 2 h 20"/>
                  <a:gd name="T2" fmla="*/ 1 w 13"/>
                  <a:gd name="T3" fmla="*/ 4 h 20"/>
                  <a:gd name="T4" fmla="*/ 5 w 13"/>
                  <a:gd name="T5" fmla="*/ 6 h 20"/>
                  <a:gd name="T6" fmla="*/ 5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rgbClr val="B2B2B2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10243" name="Object 114"/>
          <p:cNvGraphicFramePr>
            <a:graphicFrameLocks noChangeAspect="1"/>
          </p:cNvGraphicFramePr>
          <p:nvPr/>
        </p:nvGraphicFramePr>
        <p:xfrm>
          <a:off x="5770563" y="2005013"/>
          <a:ext cx="21494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r:id="rId3" imgW="2145978" imgH="1749704" progId="Excel.Chart.8">
                  <p:embed/>
                </p:oleObj>
              </mc:Choice>
              <mc:Fallback>
                <p:oleObj r:id="rId3" imgW="2145978" imgH="174970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2005013"/>
                        <a:ext cx="21494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"/>
            <a:ext cx="9144000" cy="115728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ВІТА ҐРУНТУЄТЬСЯ НА 4 ОСНОВАХ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сприяючи розвитку відповідної компетентності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245" name="Object 114"/>
          <p:cNvGraphicFramePr>
            <a:graphicFrameLocks noChangeAspect="1"/>
          </p:cNvGraphicFramePr>
          <p:nvPr/>
        </p:nvGraphicFramePr>
        <p:xfrm>
          <a:off x="635000" y="2098675"/>
          <a:ext cx="214788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r:id="rId5" imgW="2152075" imgH="1755800" progId="Excel.Chart.8">
                  <p:embed/>
                </p:oleObj>
              </mc:Choice>
              <mc:Fallback>
                <p:oleObj r:id="rId5" imgW="2152075" imgH="1755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2098675"/>
                        <a:ext cx="2147888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115"/>
          <p:cNvGraphicFramePr>
            <a:graphicFrameLocks noChangeAspect="1"/>
          </p:cNvGraphicFramePr>
          <p:nvPr/>
        </p:nvGraphicFramePr>
        <p:xfrm>
          <a:off x="5149850" y="3446463"/>
          <a:ext cx="18224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r:id="rId7" imgW="1822862" imgH="1956986" progId="Excel.Chart.8">
                  <p:embed/>
                </p:oleObj>
              </mc:Choice>
              <mc:Fallback>
                <p:oleObj r:id="rId7" imgW="1822862" imgH="195698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446463"/>
                        <a:ext cx="1822450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16"/>
          <p:cNvGraphicFramePr>
            <a:graphicFrameLocks noChangeAspect="1"/>
          </p:cNvGraphicFramePr>
          <p:nvPr/>
        </p:nvGraphicFramePr>
        <p:xfrm>
          <a:off x="1466850" y="3535363"/>
          <a:ext cx="2263775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r:id="rId9" imgW="2261812" imgH="1774090" progId="Excel.Chart.8">
                  <p:embed/>
                </p:oleObj>
              </mc:Choice>
              <mc:Fallback>
                <p:oleObj r:id="rId9" imgW="2261812" imgH="17740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3535363"/>
                        <a:ext cx="2263775" cy="177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Line 117"/>
          <p:cNvSpPr>
            <a:spLocks noChangeShapeType="1"/>
          </p:cNvSpPr>
          <p:nvPr/>
        </p:nvSpPr>
        <p:spPr bwMode="auto">
          <a:xfrm>
            <a:off x="992188" y="4510088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Line 119"/>
          <p:cNvSpPr>
            <a:spLocks noChangeShapeType="1"/>
          </p:cNvSpPr>
          <p:nvPr/>
        </p:nvSpPr>
        <p:spPr bwMode="auto">
          <a:xfrm>
            <a:off x="3519488" y="4757738"/>
            <a:ext cx="0" cy="914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60" name="AutoShape 120"/>
          <p:cNvSpPr>
            <a:spLocks noChangeArrowheads="1"/>
          </p:cNvSpPr>
          <p:nvPr/>
        </p:nvSpPr>
        <p:spPr bwMode="gray">
          <a:xfrm>
            <a:off x="179388" y="1484313"/>
            <a:ext cx="3270250" cy="741362"/>
          </a:xfrm>
          <a:prstGeom prst="wedgeRectCallout">
            <a:avLst>
              <a:gd name="adj1" fmla="val -5833"/>
              <a:gd name="adj2" fmla="val 123505"/>
            </a:avLst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 w="19050">
            <a:solidFill>
              <a:schemeClr val="accent5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b="1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учитися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знати</a:t>
            </a:r>
            <a:endParaRPr lang="en-US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7561" name="AutoShape 121"/>
          <p:cNvSpPr>
            <a:spLocks noChangeArrowheads="1"/>
          </p:cNvSpPr>
          <p:nvPr/>
        </p:nvSpPr>
        <p:spPr bwMode="gray">
          <a:xfrm>
            <a:off x="936625" y="3035300"/>
            <a:ext cx="3244850" cy="800100"/>
          </a:xfrm>
          <a:prstGeom prst="wedgeRectCallout">
            <a:avLst>
              <a:gd name="adj1" fmla="val 13907"/>
              <a:gd name="adj2" fmla="val 124361"/>
            </a:avLst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0" scaled="1"/>
            <a:tileRect/>
          </a:gradFill>
          <a:ln w="190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– </a:t>
            </a:r>
          </a:p>
          <a:p>
            <a:pPr>
              <a:defRPr/>
            </a:pPr>
            <a:r>
              <a:rPr lang="uk-UA" sz="24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учитися робити</a:t>
            </a:r>
            <a:endParaRPr lang="en-US" sz="24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7562" name="AutoShape 122"/>
          <p:cNvSpPr>
            <a:spLocks noChangeArrowheads="1"/>
          </p:cNvSpPr>
          <p:nvPr/>
        </p:nvSpPr>
        <p:spPr bwMode="gray">
          <a:xfrm>
            <a:off x="4508499" y="3009900"/>
            <a:ext cx="3494089" cy="825500"/>
          </a:xfrm>
          <a:prstGeom prst="wedgeRectCallout">
            <a:avLst>
              <a:gd name="adj1" fmla="val -25694"/>
              <a:gd name="adj2" fmla="val 119231"/>
            </a:avLst>
          </a:prstGeom>
          <a:gradFill flip="none" rotWithShape="1">
            <a:gsLst>
              <a:gs pos="0">
                <a:srgbClr val="993300">
                  <a:shade val="30000"/>
                  <a:satMod val="115000"/>
                </a:srgbClr>
              </a:gs>
              <a:gs pos="50000">
                <a:srgbClr val="993300">
                  <a:shade val="67500"/>
                  <a:satMod val="115000"/>
                </a:srgbClr>
              </a:gs>
              <a:gs pos="100000">
                <a:srgbClr val="9933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endParaRPr lang="uk-UA" sz="2000" dirty="0"/>
          </a:p>
          <a:p>
            <a:pPr>
              <a:defRPr/>
            </a:pPr>
            <a:r>
              <a:rPr lang="uk-UA" sz="22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учитися жити разом</a:t>
            </a:r>
            <a:endParaRPr lang="en-US" sz="22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255" name="Oval 123"/>
          <p:cNvSpPr>
            <a:spLocks noChangeArrowheads="1"/>
          </p:cNvSpPr>
          <p:nvPr/>
        </p:nvSpPr>
        <p:spPr bwMode="gray">
          <a:xfrm>
            <a:off x="3567113" y="4611688"/>
            <a:ext cx="180975" cy="180975"/>
          </a:xfrm>
          <a:prstGeom prst="ellipse">
            <a:avLst/>
          </a:prstGeom>
          <a:solidFill>
            <a:srgbClr val="FF66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Oval 125"/>
          <p:cNvSpPr>
            <a:spLocks noChangeArrowheads="1"/>
          </p:cNvSpPr>
          <p:nvPr/>
        </p:nvSpPr>
        <p:spPr bwMode="gray">
          <a:xfrm>
            <a:off x="3590925" y="4913313"/>
            <a:ext cx="180975" cy="180975"/>
          </a:xfrm>
          <a:prstGeom prst="ellipse">
            <a:avLst/>
          </a:prstGeom>
          <a:solidFill>
            <a:srgbClr val="0080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66" name="Rectangle 126"/>
          <p:cNvSpPr>
            <a:spLocks noChangeArrowheads="1"/>
          </p:cNvSpPr>
          <p:nvPr/>
        </p:nvSpPr>
        <p:spPr bwMode="auto">
          <a:xfrm>
            <a:off x="3921125" y="4929188"/>
            <a:ext cx="44005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КОМПЕТЕНТНІСТЬ ДІЯЛЬНОСТІ (Д)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8" name="Oval 127"/>
          <p:cNvSpPr>
            <a:spLocks noChangeArrowheads="1"/>
          </p:cNvSpPr>
          <p:nvPr/>
        </p:nvSpPr>
        <p:spPr bwMode="gray">
          <a:xfrm>
            <a:off x="3613150" y="5302250"/>
            <a:ext cx="180975" cy="180975"/>
          </a:xfrm>
          <a:prstGeom prst="ellipse">
            <a:avLst/>
          </a:prstGeom>
          <a:solidFill>
            <a:srgbClr val="993300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68" name="Rectangle 128"/>
          <p:cNvSpPr>
            <a:spLocks noChangeArrowheads="1"/>
          </p:cNvSpPr>
          <p:nvPr/>
        </p:nvSpPr>
        <p:spPr bwMode="auto">
          <a:xfrm>
            <a:off x="3957638" y="5260975"/>
            <a:ext cx="42370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СОЦІАЛЬНА, КОМУНІКАТИВНА (СК)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0" name="Rectangle 3"/>
          <p:cNvSpPr>
            <a:spLocks noChangeArrowheads="1"/>
          </p:cNvSpPr>
          <p:nvPr/>
        </p:nvSpPr>
        <p:spPr bwMode="gray">
          <a:xfrm>
            <a:off x="107950" y="6392863"/>
            <a:ext cx="3465513" cy="39052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4F4F4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PerspectiveTopLef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18181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133" name="Group 36"/>
          <p:cNvGrpSpPr>
            <a:grpSpLocks/>
          </p:cNvGrpSpPr>
          <p:nvPr/>
        </p:nvGrpSpPr>
        <p:grpSpPr bwMode="auto">
          <a:xfrm>
            <a:off x="69554" y="5672139"/>
            <a:ext cx="533400" cy="1089048"/>
            <a:chOff x="4466" y="2053"/>
            <a:chExt cx="590" cy="117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34" name="Freeform 37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 w="19050" cmpd="sng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 w="19050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6" name="Group 33"/>
          <p:cNvGrpSpPr>
            <a:grpSpLocks/>
          </p:cNvGrpSpPr>
          <p:nvPr/>
        </p:nvGrpSpPr>
        <p:grpSpPr bwMode="auto">
          <a:xfrm>
            <a:off x="661403" y="5260331"/>
            <a:ext cx="717550" cy="1460933"/>
            <a:chOff x="4466" y="2053"/>
            <a:chExt cx="590" cy="117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7" name="Freeform 34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71842" dir="189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9050" cmpd="sng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35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>
              <a:noFill/>
            </a:ln>
            <a:effectLst>
              <a:outerShdw dist="71842" dir="189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9" name="Group 29"/>
          <p:cNvGrpSpPr>
            <a:grpSpLocks/>
          </p:cNvGrpSpPr>
          <p:nvPr/>
        </p:nvGrpSpPr>
        <p:grpSpPr bwMode="auto">
          <a:xfrm>
            <a:off x="1369171" y="4949996"/>
            <a:ext cx="850900" cy="1711666"/>
            <a:chOff x="4466" y="2053"/>
            <a:chExt cx="590" cy="1177"/>
          </a:xfrm>
          <a:solidFill>
            <a:schemeClr val="accent6">
              <a:lumMod val="50000"/>
            </a:schemeClr>
          </a:solidFill>
        </p:grpSpPr>
        <p:sp>
          <p:nvSpPr>
            <p:cNvPr id="140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71842" dir="189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9050" cmpd="sng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>
              <a:noFill/>
            </a:ln>
            <a:effectLst>
              <a:outerShdw dist="71842" dir="189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" name="AutoShape 120"/>
          <p:cNvSpPr>
            <a:spLocks noChangeArrowheads="1"/>
          </p:cNvSpPr>
          <p:nvPr/>
        </p:nvSpPr>
        <p:spPr bwMode="gray">
          <a:xfrm>
            <a:off x="5122863" y="1470025"/>
            <a:ext cx="3097212" cy="741363"/>
          </a:xfrm>
          <a:prstGeom prst="wedgeRectCallout">
            <a:avLst>
              <a:gd name="adj1" fmla="val -5833"/>
              <a:gd name="adj2" fmla="val 123505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190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–</a:t>
            </a:r>
            <a:r>
              <a:rPr lang="uk-UA" sz="2400" dirty="0"/>
              <a:t> </a:t>
            </a: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учитися бути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47" name="Group 29"/>
          <p:cNvGrpSpPr>
            <a:grpSpLocks/>
          </p:cNvGrpSpPr>
          <p:nvPr/>
        </p:nvGrpSpPr>
        <p:grpSpPr bwMode="auto">
          <a:xfrm>
            <a:off x="2130244" y="4457257"/>
            <a:ext cx="1178106" cy="2295274"/>
            <a:chOff x="4466" y="2053"/>
            <a:chExt cx="590" cy="1177"/>
          </a:xfrm>
          <a:solidFill>
            <a:schemeClr val="bg2">
              <a:lumMod val="75000"/>
            </a:schemeClr>
          </a:solidFill>
        </p:grpSpPr>
        <p:sp>
          <p:nvSpPr>
            <p:cNvPr id="148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71842" dir="189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9050" cmpd="sng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grpFill/>
            <a:ln>
              <a:noFill/>
            </a:ln>
            <a:effectLst>
              <a:outerShdw dist="71842" dir="189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19050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1" name="Rectangle 126"/>
          <p:cNvSpPr>
            <a:spLocks noChangeArrowheads="1"/>
          </p:cNvSpPr>
          <p:nvPr/>
        </p:nvSpPr>
        <p:spPr bwMode="auto">
          <a:xfrm>
            <a:off x="3798888" y="4611688"/>
            <a:ext cx="53054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ПРОФЕСІЙНО-ПЕДАГОГІЧНА, МЕТОДИЧНА (ПМ)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" name="Oval 127"/>
          <p:cNvSpPr>
            <a:spLocks noChangeArrowheads="1"/>
          </p:cNvSpPr>
          <p:nvPr/>
        </p:nvSpPr>
        <p:spPr bwMode="gray">
          <a:xfrm>
            <a:off x="3617913" y="5589588"/>
            <a:ext cx="180975" cy="180975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3" name="Rectangle 128"/>
          <p:cNvSpPr>
            <a:spLocks noChangeArrowheads="1"/>
          </p:cNvSpPr>
          <p:nvPr/>
        </p:nvSpPr>
        <p:spPr bwMode="auto">
          <a:xfrm>
            <a:off x="3938588" y="5543550"/>
            <a:ext cx="5205412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КОМПЕТЕНТНІСТЬ ФОРМУВАННЯ ОСОБИСТОСТІ 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8350" y="6024563"/>
            <a:ext cx="5664200" cy="801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uk-UA" sz="16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Корелюють із професійними функціями</a:t>
            </a:r>
            <a:r>
              <a:rPr lang="uk-UA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uk-UA" sz="1600" dirty="0"/>
              <a:t>(інформаційна, діяльнісна, креативна, розвивальна) </a:t>
            </a:r>
            <a:r>
              <a:rPr lang="uk-UA" sz="1600" dirty="0" err="1"/>
              <a:t>-</a:t>
            </a:r>
            <a:r>
              <a:rPr lang="uk-UA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розвитку компетентності спеціаліста </a:t>
            </a:r>
            <a:r>
              <a:rPr lang="uk-UA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Леклерка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66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10530" y="158338"/>
            <a:ext cx="6444208" cy="2262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Наприклад, </a:t>
            </a: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ресурсів: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</a:p>
          <a:p>
            <a:r>
              <a:rPr lang="uk-UA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 за автором чи тематичною </a:t>
            </a:r>
            <a:r>
              <a:rPr lang="uk-UA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срямованістю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625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65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ublic\Pictures\Образование и Презентации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4392488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445624" cy="125272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БАЖАЄМО ПЛІДНОЇ СПІВПРАЦІ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4" descr="F:\фото\2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2448272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15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4502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ПРОФІЛЬ (ОСВІТНЬОЇ/ОСВІТНЬО-ПРОФЕСІЙНОЇ )ПРОГРАМИ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БАКАЛАВРА / МАГІСТРА /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ДОКТОРА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ФІЛОСОФІЇ В ГАЛУЗІ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рамка кваліфікацій вищої освіти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Дублінські дескриптори), </a:t>
            </a:r>
            <a:b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проекту </a:t>
            </a:r>
            <a:r>
              <a:rPr lang="uk-UA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Тьюнінг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Гармонізація освітніх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 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Європі»)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75248" y="3905672"/>
            <a:ext cx="6768752" cy="2952328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chemeClr val="tx1"/>
                </a:solidFill>
              </a:rPr>
              <a:t>Предметно-спеціальні  (фахові)  </a:t>
            </a:r>
            <a:r>
              <a:rPr lang="uk-UA" b="1" i="1" dirty="0" smtClean="0">
                <a:solidFill>
                  <a:schemeClr val="tx1"/>
                </a:solidFill>
              </a:rPr>
              <a:t>компетентності</a:t>
            </a:r>
            <a:endParaRPr lang="uk-UA" b="1" i="1" dirty="0">
              <a:solidFill>
                <a:schemeClr val="tx1"/>
              </a:solidFill>
            </a:endParaRPr>
          </a:p>
          <a:p>
            <a:r>
              <a:rPr lang="uk-UA" b="1" i="1" dirty="0">
                <a:solidFill>
                  <a:schemeClr val="tx1"/>
                </a:solidFill>
              </a:rPr>
              <a:t> </a:t>
            </a:r>
            <a:r>
              <a:rPr lang="uk-UA" i="1" dirty="0" smtClean="0">
                <a:solidFill>
                  <a:schemeClr val="tx1"/>
                </a:solidFill>
              </a:rPr>
              <a:t>(</a:t>
            </a:r>
            <a:r>
              <a:rPr lang="ru-RU" i="1" dirty="0" err="1">
                <a:solidFill>
                  <a:schemeClr val="tx1"/>
                </a:solidFill>
              </a:rPr>
              <a:t>subject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specific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competences</a:t>
            </a:r>
            <a:r>
              <a:rPr lang="uk-UA" i="1" dirty="0" smtClean="0"/>
              <a:t>)</a:t>
            </a:r>
          </a:p>
          <a:p>
            <a:r>
              <a:rPr lang="uk-UA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ІНФОРМАЦІЙНИЙ МЕНЕДЖМЕНТ</a:t>
            </a:r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224958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992888" cy="632271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Предметно-спеціальна компетентність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ІНФОРМАЦІЙНИЙ МЕНЕДЖМЕНТ</a:t>
            </a:r>
            <a:b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Е С К Р И П Т О Р И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3200" dirty="0" smtClean="0"/>
              <a:t>1) </a:t>
            </a:r>
            <a:r>
              <a:rPr lang="uk-UA" sz="2800" b="1" dirty="0" smtClean="0">
                <a:latin typeface="+mn-lt"/>
              </a:rPr>
              <a:t>здатність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визначати, мати доступ, аналізувати й поєднувати інформацію щодо сучасного стану і тенденцій розвитку світової та національної </a:t>
            </a:r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 </a:t>
            </a:r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освіти</a:t>
            </a:r>
            <a:r>
              <a:rPr lang="uk-UA" sz="2800" b="1" dirty="0" smtClean="0">
                <a:latin typeface="+mn-lt"/>
              </a:rPr>
              <a:t>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 різних джерел </a:t>
            </a:r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800" b="1" dirty="0" smtClean="0">
                <a:latin typeface="+mn-lt"/>
              </a:rPr>
              <a:t>(</a:t>
            </a:r>
            <a:r>
              <a:rPr lang="uk-UA" sz="2800" b="1" dirty="0">
                <a:latin typeface="+mn-lt"/>
              </a:rPr>
              <a:t>електронних, письмових, архівних, усних), документів і текстів (зокрема медіа-текстів) 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вирішення актуальних освітніх завдань</a:t>
            </a:r>
            <a:r>
              <a:rPr lang="uk-UA" sz="2800" b="1" i="1" dirty="0">
                <a:latin typeface="+mn-lt"/>
              </a:rPr>
              <a:t>, формуючи цю інформацію критично в обґрунтоване наукове дослідження</a:t>
            </a:r>
            <a:endParaRPr lang="ru-RU" sz="2800" b="1" i="1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" y="2852936"/>
            <a:ext cx="222925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140364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26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632271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Предметно-спеціальна компетентність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ІНФОРМАЦІЙНИЙ МЕНЕДЖМЕНТ</a:t>
            </a:r>
            <a:b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Е С К Р И П Т О Р И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3200" dirty="0"/>
              <a:t>2</a:t>
            </a:r>
            <a:r>
              <a:rPr lang="ru-RU" sz="3200" dirty="0" smtClean="0"/>
              <a:t>)</a:t>
            </a:r>
            <a:r>
              <a:rPr lang="uk-UA" sz="2800" dirty="0" smtClean="0"/>
              <a:t>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уміти 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працювати із сучасними бібліографічними і реферативними базами даних, а також </a:t>
            </a:r>
            <a:r>
              <a:rPr lang="uk-UA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наукометричними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платформами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(наприклад,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WebofScience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WebofKnowledge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Astrophysics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PubMed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ChemicalAbstracts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Springer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Agris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GeoRef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PІНЦ та ін.).</a:t>
            </a:r>
            <a:r>
              <a:rPr lang="uk-UA" sz="2800" dirty="0"/>
              <a:t> </a:t>
            </a:r>
            <a:endParaRPr lang="ru-RU" sz="2800" b="1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190770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80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692150"/>
            <a:ext cx="8785225" cy="352901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НАУКОМЕТРИЧНІ БАЗИ ДАНИХ ТА ІНДЕКСИ ЦИТУВАННЯ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076822" cy="156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73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51247"/>
            <a:ext cx="9144000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Наукометричну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базу   </a:t>
            </a:r>
            <a:r>
              <a:rPr lang="ru-RU" sz="3600" dirty="0" err="1"/>
              <a:t>можна</a:t>
            </a:r>
            <a:r>
              <a:rPr lang="ru-RU" sz="3600" dirty="0"/>
              <a:t> </a:t>
            </a:r>
            <a:r>
              <a:rPr lang="ru-RU" sz="3600" dirty="0" err="1"/>
              <a:t>визначити</a:t>
            </a:r>
            <a:r>
              <a:rPr lang="ru-RU" sz="3600" dirty="0"/>
              <a:t> як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платформу,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депонує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наукові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обробляючи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списки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процитованої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літератури,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обчислює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певні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кількісні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показники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проаналізувати</a:t>
            </a:r>
            <a:r>
              <a:rPr lang="ru-RU" sz="3600" b="1" i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впливовість</a:t>
            </a:r>
            <a:r>
              <a:rPr lang="ru-RU" sz="3600" b="1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ru-RU" sz="3600" b="1" i="1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авторитетність</a:t>
            </a:r>
            <a:r>
              <a:rPr lang="ru-RU" sz="3600" b="1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36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видання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науковця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83495" y="5013325"/>
            <a:ext cx="6860505" cy="1512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Наукометрія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кількісний</a:t>
            </a:r>
            <a:r>
              <a:rPr lang="ru-RU" sz="6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 вивчення   науки   як   </a:t>
            </a:r>
            <a:r>
              <a:rPr lang="ru-RU" sz="6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інформаційного</a:t>
            </a:r>
            <a:r>
              <a:rPr lang="ru-RU" sz="6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6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dirty="0"/>
          </a:p>
          <a:p>
            <a:pPr>
              <a:buFont typeface="Wingdings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978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715</Words>
  <Application>Microsoft Office PowerPoint</Application>
  <PresentationFormat>Экран (4:3)</PresentationFormat>
  <Paragraphs>113</Paragraphs>
  <Slides>42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Тема Office</vt:lpstr>
      <vt:lpstr>Презентация</vt:lpstr>
      <vt:lpstr>Диаграмма Microsoft Excel</vt:lpstr>
      <vt:lpstr>ІНФОРМАЦІЙНИЙ МЕНЕДЖМЕНТ  МОЛОДОГО НАУКОВЦЯ </vt:lpstr>
      <vt:lpstr>Презентация PowerPoint</vt:lpstr>
      <vt:lpstr>Презентация PowerPoint</vt:lpstr>
      <vt:lpstr>ОСВІТА ҐРУНТУЄТЬСЯ НА 4 ОСНОВАХ, сприяючи розвитку відповідної компетентності</vt:lpstr>
      <vt:lpstr>     ПРОФІЛЬ (ОСВІТНЬОЇ/ОСВІТНЬО-ПРОФЕСІЙНОЇ )ПРОГРАМИ БАКАЛАВРА / МАГІСТРА /  ДОКТОРА ФІЛОСОФІЇ В ГАЛУЗІ ОСВІТИ Європейська рамка кваліфікацій вищої освіти  («Дублінські дескриптори),  проекту Тьюнінг ( «Гармонізація освітніх структур у Європі»)     </vt:lpstr>
      <vt:lpstr>Предметно-спеціальна компетентність ІНФОРМАЦІЙНИЙ МЕНЕДЖМЕНТ Д Е С К Р И П Т О Р И 1) здатність визначати, мати доступ, аналізувати й поєднувати інформацію щодо сучасного стану і тенденцій розвитку світової та національної  систем освіти з різних джерел  (електронних, письмових, архівних, усних), документів і текстів (зокрема медіа-текстів) для вирішення актуальних освітніх завдань, формуючи цю інформацію критично в обґрунтоване наукове дослідження</vt:lpstr>
      <vt:lpstr>Предметно-спеціальна компетентність ІНФОРМАЦІЙНИЙ МЕНЕДЖМЕНТ  Д Е С К Р И П Т О Р И 2) уміти працювати із сучасними бібліографічними і реферативними базами даних, а також наукометричними платформами (наприклад, WebofScience, Scopus, WebofKnowledge, Astrophysics, PubMed, Mathematics, ChemicalAbstracts, Springer, Agris, GeoRef, PІНЦ та ін.). </vt:lpstr>
      <vt:lpstr>НАУКОМЕТРИЧНІ БАЗИ ДАНИХ ТА ІНДЕКСИ ЦИТУВАННЯ </vt:lpstr>
      <vt:lpstr>Презентация PowerPoint</vt:lpstr>
      <vt:lpstr>ІНДЕКС ЦИТУВАННЯ –  прийнята в науковому світі міра значущості наукової роботи якого-небудь ученого або наукового колективу </vt:lpstr>
      <vt:lpstr>Презентация PowerPoint</vt:lpstr>
      <vt:lpstr> 1960    р.  Інститут    наукової   інформації     на чолі Юджином   Гарфілдом   (Eugene   Garfield)   започаткував   систему   розрахунку   індексу   наукових     посилань    —   Science   Citation   (SCI) — бібліографічного ресурсу, який  обробляв списки літератури 2500провідних   наукових   журналів   і   публікував   результати в кількох розділах,  Citation- Index    (індекс   посилань),    Source   Index   (індекс    джерел), Permuterm   Subject  (покажчик ключ. слів) включення до бази видань- «інформаційного ядра кожної галузі» «Index»наукового цитування означає   «алфавітний   покажажчик,  а не  «коефіцієнт», його  не  можна  використовувати   для  рейтингового    оцінювання наукових робіт  </vt:lpstr>
      <vt:lpstr>У   2005   р.   Хорхе  Хірш  (J.E. Hirsch) запропонував новий наукометричний   показник,   який дорівнює h: якщо h статей автора процитовано як мінімум h разів, тоді як інші   публікації   мають   менше, ніж h цитувань </vt:lpstr>
      <vt:lpstr> h-індекс, або індекс Хірша - наукометричний показник, який є кількісною характеристикою продуктивності вченого, групи вчених, університету або країни в цілому,  заснований на врахуванні кількості публікацій та кількості цитувань цих публікацій </vt:lpstr>
      <vt:lpstr>ІМПАКТ-ФАКТОР - чисельний показник важливості наукового журналу   Щорічно розраховується Інститутом наукової інформації  </vt:lpstr>
      <vt:lpstr>Презентация PowerPoint</vt:lpstr>
      <vt:lpstr>Презентация PowerPoint</vt:lpstr>
      <vt:lpstr>Web of Science</vt:lpstr>
      <vt:lpstr>включає три бази Science Citation Index Expanded (природничі науки),   Social Sciences Citation Index (суспільні науки),   Arts and Humanities Citation Index (мистецтво та гуманітарні науки)</vt:lpstr>
      <vt:lpstr>Презентация PowerPoint</vt:lpstr>
      <vt:lpstr>+ високий рівень рецензування +знана глибина архівів +наявність аналітичного інструменту   _ невелика база даних платний доступ до всіх послуг</vt:lpstr>
      <vt:lpstr> У 2004 р. видавництво Elsevier ввело в дію  наукометричну   базу  Scopus,  основною   метою   якої  є  охоплення     більшості наукових журналів світу  (нині близько 19 000).</vt:lpstr>
      <vt:lpstr>        найбільша у світі єдина мультидисциплінарна реферативна база даних  (з 1995 р.), яка оновлюється щодня і яка є найбільшою базою даних наукових публікацій без повних текстів</vt:lpstr>
      <vt:lpstr>  Scopus охоплює:   19 тис. наукових журналів від  5 тис. наукових видавництв світу, включаючи близько  250 російських журналів,  13 млн. патентів США, Європи і Японії, матеріали наукових конференцій набагато ширше відображає природні науки і техніку - 80%.   </vt:lpstr>
      <vt:lpstr>Презентация PowerPoint</vt:lpstr>
      <vt:lpstr>Із червня 2012 р.- Київський політехнічний інститут реалізує проект «Наука України в дзеркалі наукометричної бази даних SciVerse Scopus» Щоквартально друкує рейтинг вишів України за показниками бази Scopus  Ранжування здійснюється за індексом Хірша – якісним показником, який базується на кількості наукових публікацій та кількості їх цитування </vt:lpstr>
      <vt:lpstr>Зайдіть на сайт SCImago Journal &amp; Country Rank виберіть розділ Journal Rankings.  У форме Ranking Parameters обираємо Subject Area: Social Sciences, Subject Category: Education, указуємо країну, рік, порядок сортування й натискаємо Refresh – отримуємо список журналів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перегляду більш повного переліку вітчизняних видань завітайте на сайт  Наука України в дзеркалі наукометричної бази даних SciVerse Scopus</vt:lpstr>
      <vt:lpstr> ЕЛЕКТРОННА БІБЛІОТЕКА  НАПН УКРАЇНИ ресурс кафедри філософії і освіти дорослих ДВНЗ «Університет менеджменту» освіти»</vt:lpstr>
      <vt:lpstr>Презентация PowerPoint</vt:lpstr>
      <vt:lpstr>1 крок - реєстрація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БАЖАЄМО ПЛІДНОЇ СПІВПРАЦІ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28</cp:revision>
  <dcterms:created xsi:type="dcterms:W3CDTF">2013-08-25T13:41:46Z</dcterms:created>
  <dcterms:modified xsi:type="dcterms:W3CDTF">2016-05-17T16:57:56Z</dcterms:modified>
</cp:coreProperties>
</file>