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7" r:id="rId2"/>
    <p:sldId id="261" r:id="rId3"/>
    <p:sldId id="264" r:id="rId4"/>
    <p:sldId id="265" r:id="rId5"/>
    <p:sldId id="266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21.03.2017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5576" y="1844824"/>
            <a:ext cx="8056636" cy="1509602"/>
          </a:xfrm>
        </p:spPr>
        <p:txBody>
          <a:bodyPr>
            <a:normAutofit fontScale="90000"/>
          </a:bodyPr>
          <a:lstStyle/>
          <a:p>
            <a:r>
              <a:rPr lang="en-US" sz="4000" dirty="0" smtClean="0"/>
              <a:t/>
            </a:r>
            <a:br>
              <a:rPr lang="en-US" sz="4000" dirty="0" smtClean="0"/>
            </a:br>
            <a:r>
              <a:rPr lang="uk-UA" sz="4000" b="1" dirty="0" smtClean="0"/>
              <a:t> </a:t>
            </a:r>
            <a:r>
              <a:rPr lang="uk-UA" sz="4000" b="1" dirty="0" smtClean="0"/>
              <a:t>“Інститут ґенези життя та Всесвіту”</a:t>
            </a:r>
            <a:br>
              <a:rPr lang="uk-UA" sz="4000" b="1" dirty="0" smtClean="0"/>
            </a:br>
            <a:r>
              <a:rPr lang="uk-UA" sz="3600" b="1" dirty="0" smtClean="0"/>
              <a:t/>
            </a:r>
            <a:br>
              <a:rPr lang="uk-UA" sz="3600" b="1" dirty="0" smtClean="0"/>
            </a:br>
            <a:r>
              <a:rPr lang="uk-UA" sz="3600" b="1" dirty="0" smtClean="0"/>
              <a:t> </a:t>
            </a:r>
            <a:r>
              <a:rPr lang="uk-UA" sz="4000" dirty="0"/>
              <a:t/>
            </a:r>
            <a:br>
              <a:rPr lang="uk-UA" sz="4000" dirty="0"/>
            </a:br>
            <a:r>
              <a:rPr lang="uk-UA" sz="4000" b="1" dirty="0" smtClean="0"/>
              <a:t>Напрямки діяльності та стратегія розвитку</a:t>
            </a:r>
            <a:endParaRPr lang="uk-UA" sz="40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19872" y="4581128"/>
            <a:ext cx="5400600" cy="1887016"/>
          </a:xfrm>
        </p:spPr>
        <p:txBody>
          <a:bodyPr/>
          <a:lstStyle/>
          <a:p>
            <a:r>
              <a:rPr lang="uk-UA" dirty="0">
                <a:solidFill>
                  <a:schemeClr val="tx1"/>
                </a:solidFill>
              </a:rPr>
              <a:t>к</a:t>
            </a:r>
            <a:r>
              <a:rPr lang="uk-UA" dirty="0" smtClean="0">
                <a:solidFill>
                  <a:schemeClr val="tx1"/>
                </a:solidFill>
              </a:rPr>
              <a:t>андидат</a:t>
            </a:r>
            <a:r>
              <a:rPr lang="uk-UA" dirty="0" smtClean="0">
                <a:solidFill>
                  <a:schemeClr val="tx1"/>
                </a:solidFill>
              </a:rPr>
              <a:t> технічних наук </a:t>
            </a:r>
            <a:r>
              <a:rPr lang="uk-UA" dirty="0" err="1" smtClean="0">
                <a:solidFill>
                  <a:schemeClr val="tx1"/>
                </a:solidFill>
              </a:rPr>
              <a:t>Решетинський</a:t>
            </a:r>
            <a:r>
              <a:rPr lang="uk-UA" dirty="0" smtClean="0">
                <a:solidFill>
                  <a:schemeClr val="tx1"/>
                </a:solidFill>
              </a:rPr>
              <a:t> В. М.</a:t>
            </a:r>
          </a:p>
          <a:p>
            <a:endParaRPr lang="uk-UA" dirty="0">
              <a:solidFill>
                <a:schemeClr val="tx1"/>
              </a:solidFill>
            </a:endParaRPr>
          </a:p>
        </p:txBody>
      </p:sp>
      <p:pic>
        <p:nvPicPr>
          <p:cNvPr id="4" name="Picture 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6" y="332656"/>
            <a:ext cx="8140700" cy="906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3897458" y="6237312"/>
            <a:ext cx="146662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2400" dirty="0" smtClean="0">
                <a:solidFill>
                  <a:prstClr val="black"/>
                </a:solidFill>
              </a:rPr>
              <a:t>Київ-2017</a:t>
            </a:r>
            <a:endParaRPr lang="uk-UA" sz="24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11230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9512" y="260648"/>
            <a:ext cx="7920880" cy="70788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1346200"/>
            <a:r>
              <a:rPr lang="uk-UA" sz="3600" b="1" dirty="0" smtClean="0"/>
              <a:t>Кафедри-лабораторії ІГЖВ</a:t>
            </a:r>
          </a:p>
          <a:p>
            <a:pPr indent="1346200"/>
            <a:endParaRPr lang="uk-UA" sz="3600" b="1" dirty="0"/>
          </a:p>
          <a:p>
            <a:pPr marL="457200" indent="-457200">
              <a:buFontTx/>
              <a:buChar char="-"/>
            </a:pPr>
            <a:r>
              <a:rPr lang="uk-UA" sz="2800" dirty="0" smtClean="0"/>
              <a:t>Фізика та астрофізика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Філософія та культурологія</a:t>
            </a:r>
            <a:r>
              <a:rPr lang="en-US" sz="2800" dirty="0" smtClean="0"/>
              <a:t>;</a:t>
            </a:r>
            <a:endParaRPr lang="ru-RU" sz="2800" dirty="0" smtClean="0"/>
          </a:p>
          <a:p>
            <a:pPr marL="457200" indent="-457200">
              <a:buFontTx/>
              <a:buChar char="-"/>
            </a:pPr>
            <a:r>
              <a:rPr lang="uk-UA" sz="2800" dirty="0" smtClean="0"/>
              <a:t>Математика та інформатика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Історія та археологія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Педагогіка та етика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ru-RU" sz="2800" dirty="0" smtClean="0"/>
              <a:t>Б</a:t>
            </a:r>
            <a:r>
              <a:rPr lang="uk-UA" sz="2800" dirty="0" err="1" smtClean="0"/>
              <a:t>іологія</a:t>
            </a:r>
            <a:r>
              <a:rPr lang="uk-UA" sz="2800" dirty="0" smtClean="0"/>
              <a:t>, хімія та медицина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Геологія та палеонтологія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Соціологія та політологія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Економіка та менеджмент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Біблійна антропологія та психологія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err="1" smtClean="0"/>
              <a:t>Біблеїстика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ru-RU" sz="2800" dirty="0" smtClean="0"/>
              <a:t>Системна </a:t>
            </a:r>
            <a:r>
              <a:rPr lang="ru-RU" sz="2800" dirty="0" err="1" smtClean="0"/>
              <a:t>теологія</a:t>
            </a:r>
            <a:r>
              <a:rPr lang="ru-RU" sz="2800" dirty="0" smtClean="0"/>
              <a:t> та апологетика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endParaRPr lang="uk-UA" sz="2800" dirty="0" smtClean="0"/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1967136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67544" y="116632"/>
            <a:ext cx="8352928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1878013"/>
            <a:r>
              <a:rPr lang="uk-UA" sz="3600" dirty="0" smtClean="0"/>
              <a:t>Наукові результати ІГЖВ</a:t>
            </a:r>
          </a:p>
          <a:p>
            <a:pPr indent="1878013"/>
            <a:r>
              <a:rPr lang="uk-UA" sz="3600" dirty="0" smtClean="0"/>
              <a:t> були представлені:</a:t>
            </a:r>
          </a:p>
          <a:p>
            <a:pPr indent="1878013"/>
            <a:endParaRPr lang="uk-UA" sz="3600" dirty="0" smtClean="0"/>
          </a:p>
          <a:p>
            <a:pPr marL="457200" indent="-457200">
              <a:buFontTx/>
              <a:buChar char="-"/>
            </a:pPr>
            <a:r>
              <a:rPr lang="uk-UA" sz="2800" dirty="0" smtClean="0"/>
              <a:t>Тематичними та періодичними виданнями</a:t>
            </a:r>
            <a:r>
              <a:rPr lang="en-US" sz="2800" dirty="0" smtClean="0"/>
              <a:t>;</a:t>
            </a:r>
            <a:endParaRPr lang="uk-UA" sz="2800" dirty="0" smtClean="0"/>
          </a:p>
          <a:p>
            <a:pPr marL="457200" indent="-457200">
              <a:buFontTx/>
              <a:buChar char="-"/>
            </a:pPr>
            <a:r>
              <a:rPr lang="uk-UA" sz="2800" dirty="0" smtClean="0"/>
              <a:t>Науково-популярною літературою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Матеріалами науково-практичних конференцій та семінарів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Випуском монографій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2800" dirty="0" smtClean="0"/>
              <a:t>Навчально-просвітницькими лекторіями, круглими столами, диспутами, дебатами</a:t>
            </a:r>
            <a:r>
              <a:rPr lang="en-US" sz="28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ru-RU" sz="2800" dirty="0" err="1" smtClean="0"/>
              <a:t>Чисельними</a:t>
            </a:r>
            <a:r>
              <a:rPr lang="ru-RU" sz="2800" dirty="0" smtClean="0"/>
              <a:t> </a:t>
            </a:r>
            <a:r>
              <a:rPr lang="ru-RU" sz="2800" dirty="0" err="1" smtClean="0"/>
              <a:t>авторськими</a:t>
            </a:r>
            <a:r>
              <a:rPr lang="ru-RU" sz="2800" dirty="0" smtClean="0"/>
              <a:t> рад</a:t>
            </a:r>
            <a:r>
              <a:rPr lang="uk-UA" sz="2800" dirty="0" err="1" smtClean="0"/>
              <a:t>іо</a:t>
            </a:r>
            <a:r>
              <a:rPr lang="uk-UA" sz="2800" dirty="0" smtClean="0"/>
              <a:t>- та телевізійними </a:t>
            </a:r>
            <a:r>
              <a:rPr lang="uk-UA" sz="2800" dirty="0" err="1" smtClean="0"/>
              <a:t>просвітницьками</a:t>
            </a:r>
            <a:r>
              <a:rPr lang="uk-UA" sz="2800" dirty="0" smtClean="0"/>
              <a:t> програмами</a:t>
            </a:r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3121004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9411" y="240793"/>
            <a:ext cx="9034589" cy="60016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uk-UA" sz="3200" dirty="0" smtClean="0"/>
              <a:t>Співпраця та науково-практичне партнерство ІГЖВ</a:t>
            </a:r>
          </a:p>
          <a:p>
            <a:endParaRPr lang="uk-UA" sz="3200" dirty="0" smtClean="0"/>
          </a:p>
          <a:p>
            <a:pPr indent="266700"/>
            <a:r>
              <a:rPr lang="uk-UA" sz="32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А. Зарубіжні науково-просвітницькі центри:</a:t>
            </a:r>
          </a:p>
          <a:p>
            <a:pPr marL="457200" indent="-457200">
              <a:buFontTx/>
              <a:buChar char="-"/>
            </a:pPr>
            <a:r>
              <a:rPr lang="uk-UA" sz="3200" dirty="0" smtClean="0"/>
              <a:t>Оксфордський університет (Англія)</a:t>
            </a:r>
            <a:r>
              <a:rPr lang="en-US" sz="32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ru-RU" sz="3200" dirty="0" err="1" smtClean="0"/>
              <a:t>Інститут</a:t>
            </a:r>
            <a:r>
              <a:rPr lang="ru-RU" sz="3200" dirty="0" smtClean="0"/>
              <a:t> </a:t>
            </a:r>
            <a:r>
              <a:rPr lang="ru-RU" sz="3200" dirty="0" err="1" smtClean="0"/>
              <a:t>геології</a:t>
            </a:r>
            <a:r>
              <a:rPr lang="ru-RU" sz="3200" dirty="0" smtClean="0"/>
              <a:t> та </a:t>
            </a:r>
            <a:r>
              <a:rPr lang="ru-RU" sz="3200" dirty="0" err="1" smtClean="0"/>
              <a:t>мінералогії</a:t>
            </a:r>
            <a:r>
              <a:rPr lang="ru-RU" sz="3200" dirty="0" smtClean="0"/>
              <a:t> (</a:t>
            </a:r>
            <a:r>
              <a:rPr lang="ru-RU" sz="3200" dirty="0" err="1" smtClean="0"/>
              <a:t>Росія</a:t>
            </a:r>
            <a:r>
              <a:rPr lang="ru-RU" sz="3200" dirty="0" smtClean="0"/>
              <a:t>)</a:t>
            </a:r>
            <a:r>
              <a:rPr lang="en-US" sz="32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3200" dirty="0" smtClean="0"/>
              <a:t>Університет Орала Робертса (США)</a:t>
            </a:r>
            <a:r>
              <a:rPr lang="en-US" sz="32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3200" dirty="0" err="1" smtClean="0"/>
              <a:t>Ріджен</a:t>
            </a:r>
            <a:r>
              <a:rPr lang="uk-UA" sz="3200" dirty="0" smtClean="0"/>
              <a:t> університет (США)</a:t>
            </a:r>
            <a:r>
              <a:rPr lang="en-US" sz="32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3200" dirty="0" smtClean="0"/>
              <a:t>Ліберті університет (США)</a:t>
            </a:r>
            <a:r>
              <a:rPr lang="en-US" sz="32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uk-UA" sz="3200" dirty="0" smtClean="0"/>
              <a:t>Інститут психології (ЮАР)</a:t>
            </a:r>
            <a:r>
              <a:rPr lang="en-US" sz="32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ru-RU" sz="3200" dirty="0" err="1" smtClean="0"/>
              <a:t>Тр</a:t>
            </a:r>
            <a:r>
              <a:rPr lang="uk-UA" sz="3200" dirty="0" err="1" smtClean="0"/>
              <a:t>ініті</a:t>
            </a:r>
            <a:r>
              <a:rPr lang="uk-UA" sz="3200" dirty="0" smtClean="0"/>
              <a:t> університет (Канада)</a:t>
            </a:r>
            <a:r>
              <a:rPr lang="en-US" sz="3200" dirty="0" smtClean="0"/>
              <a:t>;</a:t>
            </a:r>
          </a:p>
          <a:p>
            <a:pPr marL="457200" indent="-457200">
              <a:buFontTx/>
              <a:buChar char="-"/>
            </a:pPr>
            <a:r>
              <a:rPr lang="ru-RU" sz="3200" dirty="0" smtClean="0"/>
              <a:t>НАСА (США)</a:t>
            </a:r>
            <a:r>
              <a:rPr lang="en-US" sz="3200" dirty="0" smtClean="0"/>
              <a:t>;</a:t>
            </a:r>
            <a:endParaRPr lang="en-US" sz="3200" dirty="0"/>
          </a:p>
          <a:p>
            <a:pPr marL="457200" indent="-457200">
              <a:buFontTx/>
              <a:buChar char="-"/>
            </a:pPr>
            <a:r>
              <a:rPr lang="uk-UA" sz="3200" dirty="0" smtClean="0"/>
              <a:t>Науковий центр </a:t>
            </a:r>
            <a:r>
              <a:rPr lang="uk-UA" sz="3200" dirty="0" err="1" smtClean="0"/>
              <a:t>Кен</a:t>
            </a:r>
            <a:r>
              <a:rPr lang="uk-UA" sz="3200" dirty="0" smtClean="0"/>
              <a:t> </a:t>
            </a:r>
            <a:r>
              <a:rPr lang="uk-UA" sz="3200" dirty="0" err="1" smtClean="0"/>
              <a:t>Хема</a:t>
            </a:r>
            <a:r>
              <a:rPr lang="en-US" sz="3200" dirty="0" smtClean="0"/>
              <a:t>;</a:t>
            </a:r>
            <a:r>
              <a:rPr lang="uk-UA" sz="3200" dirty="0" smtClean="0"/>
              <a:t> </a:t>
            </a:r>
            <a:endParaRPr 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3199472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7504" y="40359"/>
            <a:ext cx="8568952" cy="65864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6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Б. </a:t>
            </a:r>
            <a:r>
              <a:rPr lang="uk-UA" sz="36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Вітчизняні наукові та навчальні центри:</a:t>
            </a:r>
          </a:p>
          <a:p>
            <a:endParaRPr lang="uk-UA" sz="3600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r>
              <a:rPr lang="uk-UA" sz="25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uk-UA" sz="2500" dirty="0" smtClean="0"/>
              <a:t>- Лабораторія християнської педагогіки та психології при Університеті менеджменту освіти при АПН України</a:t>
            </a:r>
            <a:r>
              <a:rPr lang="en-US" sz="2500" dirty="0" smtClean="0"/>
              <a:t>;</a:t>
            </a:r>
            <a:endParaRPr lang="uk-UA" sz="2500" dirty="0" smtClean="0"/>
          </a:p>
          <a:p>
            <a:r>
              <a:rPr lang="uk-UA" sz="2500" dirty="0"/>
              <a:t> </a:t>
            </a:r>
            <a:r>
              <a:rPr lang="uk-UA" sz="2500" dirty="0" smtClean="0"/>
              <a:t>- Всеукраїнське товариство «Знання»</a:t>
            </a:r>
            <a:r>
              <a:rPr lang="en-US" sz="2500" dirty="0" smtClean="0"/>
              <a:t>;</a:t>
            </a:r>
          </a:p>
          <a:p>
            <a:r>
              <a:rPr lang="uk-UA" sz="2500" dirty="0"/>
              <a:t> </a:t>
            </a:r>
            <a:r>
              <a:rPr lang="uk-UA" sz="2500" dirty="0" smtClean="0"/>
              <a:t>- Острозький університет</a:t>
            </a:r>
            <a:r>
              <a:rPr lang="en-US" sz="2500" dirty="0" smtClean="0"/>
              <a:t>;</a:t>
            </a:r>
          </a:p>
          <a:p>
            <a:r>
              <a:rPr lang="uk-UA" sz="2500" dirty="0"/>
              <a:t> </a:t>
            </a:r>
            <a:r>
              <a:rPr lang="uk-UA" sz="2500" dirty="0" smtClean="0"/>
              <a:t>- Києво-Могилянська Академія</a:t>
            </a:r>
            <a:r>
              <a:rPr lang="en-US" sz="2500" dirty="0" smtClean="0"/>
              <a:t>;</a:t>
            </a:r>
          </a:p>
          <a:p>
            <a:r>
              <a:rPr lang="uk-UA" sz="2500" dirty="0"/>
              <a:t> </a:t>
            </a:r>
            <a:r>
              <a:rPr lang="uk-UA" sz="2500" dirty="0" smtClean="0"/>
              <a:t>- Київський політехнічний університет</a:t>
            </a:r>
            <a:r>
              <a:rPr lang="en-US" sz="2500" dirty="0" smtClean="0"/>
              <a:t>;</a:t>
            </a:r>
          </a:p>
          <a:p>
            <a:r>
              <a:rPr lang="uk-UA" sz="2500" dirty="0"/>
              <a:t> </a:t>
            </a:r>
            <a:r>
              <a:rPr lang="uk-UA" sz="2500" dirty="0" smtClean="0"/>
              <a:t>- Інститут кібернетики</a:t>
            </a:r>
            <a:r>
              <a:rPr lang="en-US" sz="2500" dirty="0" smtClean="0"/>
              <a:t>;</a:t>
            </a:r>
          </a:p>
          <a:p>
            <a:r>
              <a:rPr lang="uk-UA" sz="2500" dirty="0"/>
              <a:t> </a:t>
            </a:r>
            <a:r>
              <a:rPr lang="uk-UA" sz="2500" dirty="0" smtClean="0"/>
              <a:t>- Інститут ядерної фізики НАН України</a:t>
            </a:r>
            <a:r>
              <a:rPr lang="en-US" sz="2500" dirty="0" smtClean="0"/>
              <a:t>;</a:t>
            </a:r>
          </a:p>
          <a:p>
            <a:r>
              <a:rPr lang="ru-RU" sz="2500" dirty="0"/>
              <a:t> </a:t>
            </a:r>
            <a:r>
              <a:rPr lang="ru-RU" sz="2500" dirty="0" smtClean="0"/>
              <a:t>- </a:t>
            </a:r>
            <a:r>
              <a:rPr lang="uk-UA" sz="2500" dirty="0" smtClean="0"/>
              <a:t>Інститут </a:t>
            </a:r>
            <a:r>
              <a:rPr lang="uk-UA" sz="2500" dirty="0" err="1" smtClean="0"/>
              <a:t>епідемології</a:t>
            </a:r>
            <a:r>
              <a:rPr lang="uk-UA" sz="2500" dirty="0" smtClean="0"/>
              <a:t> імені </a:t>
            </a:r>
            <a:r>
              <a:rPr lang="uk-UA" sz="2500" dirty="0" err="1" smtClean="0"/>
              <a:t>Громашевського</a:t>
            </a:r>
            <a:r>
              <a:rPr lang="en-US" sz="2500" dirty="0" smtClean="0"/>
              <a:t>;</a:t>
            </a:r>
          </a:p>
          <a:p>
            <a:r>
              <a:rPr lang="uk-UA" sz="2500" dirty="0"/>
              <a:t> </a:t>
            </a:r>
            <a:r>
              <a:rPr lang="uk-UA" sz="2500" dirty="0" smtClean="0"/>
              <a:t>- Національний медичний університет імені О. О. Богомольця</a:t>
            </a:r>
            <a:r>
              <a:rPr lang="en-US" sz="2500" dirty="0" smtClean="0"/>
              <a:t>;</a:t>
            </a:r>
          </a:p>
          <a:p>
            <a:r>
              <a:rPr lang="uk-UA" sz="2500" dirty="0"/>
              <a:t> </a:t>
            </a:r>
            <a:r>
              <a:rPr lang="uk-UA" sz="2500" dirty="0" smtClean="0"/>
              <a:t>- Прикарпатський національний університет</a:t>
            </a:r>
            <a:r>
              <a:rPr lang="en-US" sz="2500" dirty="0" smtClean="0"/>
              <a:t>;</a:t>
            </a:r>
          </a:p>
          <a:p>
            <a:r>
              <a:rPr lang="uk-UA" sz="2500" dirty="0"/>
              <a:t> </a:t>
            </a:r>
            <a:r>
              <a:rPr lang="uk-UA" sz="2500" dirty="0" smtClean="0"/>
              <a:t>- Міжнародний центр християнського лідерства</a:t>
            </a:r>
            <a:r>
              <a:rPr lang="en-US" sz="2500" dirty="0" smtClean="0"/>
              <a:t>;</a:t>
            </a:r>
          </a:p>
          <a:p>
            <a:r>
              <a:rPr lang="uk-UA" sz="2500" dirty="0"/>
              <a:t> </a:t>
            </a:r>
            <a:r>
              <a:rPr lang="uk-UA" sz="2500" dirty="0" smtClean="0"/>
              <a:t>- Інститут молекулярної біології та генетики при НАН України</a:t>
            </a:r>
            <a:r>
              <a:rPr lang="en-US" sz="2500" dirty="0" smtClean="0"/>
              <a:t>;</a:t>
            </a:r>
            <a:r>
              <a:rPr lang="uk-UA" sz="2500" dirty="0" smtClean="0"/>
              <a:t>  </a:t>
            </a:r>
            <a:endParaRPr lang="uk-UA" sz="2500" b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25038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</TotalTime>
  <Words>274</Words>
  <Application>Microsoft Office PowerPoint</Application>
  <PresentationFormat>Экран (4:3)</PresentationFormat>
  <Paragraphs>52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  “Інститут ґенези життя та Всесвіту”    Напрямки діяльності та стратегія розвитку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Інститут генези життя та Всесвіту (Всеукраїнська громадська організація)  Напрямки діяльності та стратегія розвитку</dc:title>
  <dc:creator>ВАЛЕРИЙ</dc:creator>
  <cp:lastModifiedBy>tana</cp:lastModifiedBy>
  <cp:revision>17</cp:revision>
  <dcterms:created xsi:type="dcterms:W3CDTF">2017-03-20T22:31:09Z</dcterms:created>
  <dcterms:modified xsi:type="dcterms:W3CDTF">2017-03-21T19:57:52Z</dcterms:modified>
</cp:coreProperties>
</file>

<file path=docProps/thumbnail.jpeg>
</file>