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 bookmarkIdSeed="2">
  <p:sldMasterIdLst>
    <p:sldMasterId id="2147483648" r:id="rId1"/>
    <p:sldMasterId id="2147483669" r:id="rId2"/>
  </p:sldMasterIdLst>
  <p:notesMasterIdLst>
    <p:notesMasterId r:id="rId12"/>
  </p:notesMasterIdLst>
  <p:sldIdLst>
    <p:sldId id="402" r:id="rId3"/>
    <p:sldId id="397" r:id="rId4"/>
    <p:sldId id="365" r:id="rId5"/>
    <p:sldId id="385" r:id="rId6"/>
    <p:sldId id="400" r:id="rId7"/>
    <p:sldId id="381" r:id="rId8"/>
    <p:sldId id="394" r:id="rId9"/>
    <p:sldId id="395" r:id="rId10"/>
    <p:sldId id="401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00"/>
    <a:srgbClr val="17A9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79" autoAdjust="0"/>
    <p:restoredTop sz="91609" autoAdjust="0"/>
  </p:normalViewPr>
  <p:slideViewPr>
    <p:cSldViewPr snapToGrid="0">
      <p:cViewPr varScale="1">
        <p:scale>
          <a:sx n="69" d="100"/>
          <a:sy n="69" d="100"/>
        </p:scale>
        <p:origin x="-606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8142469-C919-49E6-94DD-48F9D6978211}" type="doc">
      <dgm:prSet loTypeId="urn:microsoft.com/office/officeart/2005/8/layout/list1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7FFA3E7-6169-49E5-BD5F-00BC8DD55F0A}">
      <dgm:prSet phldrT="[Текст]" custT="1"/>
      <dgm:spPr/>
      <dgm:t>
        <a:bodyPr/>
        <a:lstStyle/>
        <a:p>
          <a:r>
            <a:rPr lang="uk-UA" sz="2400" b="1" dirty="0" smtClean="0">
              <a:latin typeface="Times New Roman" pitchFamily="18" charset="0"/>
              <a:cs typeface="Times New Roman" pitchFamily="18" charset="0"/>
            </a:rPr>
            <a:t>Традиційні форми навчання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A6D35986-D2FC-4C3C-A15D-E20B41B36026}" type="parTrans" cxnId="{CA86EAD3-EB4C-408E-813A-0B5B2BD517D8}">
      <dgm:prSet/>
      <dgm:spPr/>
      <dgm:t>
        <a:bodyPr/>
        <a:lstStyle/>
        <a:p>
          <a:endParaRPr lang="ru-RU" sz="1600"/>
        </a:p>
      </dgm:t>
    </dgm:pt>
    <dgm:pt modelId="{7F4B784A-7B80-42D4-B055-F5D27AC668C7}" type="sibTrans" cxnId="{CA86EAD3-EB4C-408E-813A-0B5B2BD517D8}">
      <dgm:prSet/>
      <dgm:spPr/>
      <dgm:t>
        <a:bodyPr/>
        <a:lstStyle/>
        <a:p>
          <a:endParaRPr lang="ru-RU" sz="1600"/>
        </a:p>
      </dgm:t>
    </dgm:pt>
    <dgm:pt modelId="{A89530A0-D9E6-456A-9B31-4622D17B5A85}">
      <dgm:prSet phldrT="[Текст]" custT="1"/>
      <dgm:spPr/>
      <dgm:t>
        <a:bodyPr/>
        <a:lstStyle/>
        <a:p>
          <a:r>
            <a:rPr lang="uk-UA" sz="2400" b="1" dirty="0" smtClean="0">
              <a:latin typeface="Times New Roman" pitchFamily="18" charset="0"/>
              <a:cs typeface="Times New Roman" pitchFamily="18" charset="0"/>
            </a:rPr>
            <a:t>Інноваційні форми навчання (аудиторні і </a:t>
          </a:r>
          <a:r>
            <a:rPr lang="uk-UA" sz="2400" b="1" dirty="0" err="1" smtClean="0">
              <a:latin typeface="Times New Roman" pitchFamily="18" charset="0"/>
              <a:cs typeface="Times New Roman" pitchFamily="18" charset="0"/>
            </a:rPr>
            <a:t>позауадиторні</a:t>
          </a:r>
          <a:r>
            <a:rPr lang="uk-UA" sz="2400" b="1" dirty="0" smtClean="0">
              <a:latin typeface="Times New Roman" pitchFamily="18" charset="0"/>
              <a:cs typeface="Times New Roman" pitchFamily="18" charset="0"/>
            </a:rPr>
            <a:t>)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B34157D4-20DC-4563-8FCC-63441C0A092D}" type="parTrans" cxnId="{9C1B9ECA-0CEE-4188-B54C-CC3004FDAF1F}">
      <dgm:prSet/>
      <dgm:spPr/>
      <dgm:t>
        <a:bodyPr/>
        <a:lstStyle/>
        <a:p>
          <a:endParaRPr lang="ru-RU" sz="1600"/>
        </a:p>
      </dgm:t>
    </dgm:pt>
    <dgm:pt modelId="{9C04A3AF-F484-4BDC-9298-90AF13780F34}" type="sibTrans" cxnId="{9C1B9ECA-0CEE-4188-B54C-CC3004FDAF1F}">
      <dgm:prSet/>
      <dgm:spPr/>
      <dgm:t>
        <a:bodyPr/>
        <a:lstStyle/>
        <a:p>
          <a:endParaRPr lang="ru-RU" sz="1600"/>
        </a:p>
      </dgm:t>
    </dgm:pt>
    <dgm:pt modelId="{0C835112-88F7-4FEA-8823-54E02BECCBD8}">
      <dgm:prSet phldrT="[Текст]" custT="1"/>
      <dgm:spPr/>
      <dgm:t>
        <a:bodyPr/>
        <a:lstStyle/>
        <a:p>
          <a:r>
            <a:rPr lang="ru-RU" sz="2100" dirty="0" err="1" smtClean="0">
              <a:latin typeface="Times New Roman" pitchFamily="18" charset="0"/>
              <a:cs typeface="Times New Roman" pitchFamily="18" charset="0"/>
            </a:rPr>
            <a:t>інтегративні</a:t>
          </a:r>
          <a:r>
            <a:rPr lang="ru-RU" sz="21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100" dirty="0" err="1" smtClean="0">
              <a:latin typeface="Times New Roman" pitchFamily="18" charset="0"/>
              <a:cs typeface="Times New Roman" pitchFamily="18" charset="0"/>
            </a:rPr>
            <a:t>лекції</a:t>
          </a:r>
          <a:r>
            <a:rPr lang="ru-RU" sz="2100" dirty="0" smtClean="0">
              <a:latin typeface="Times New Roman" pitchFamily="18" charset="0"/>
              <a:cs typeface="Times New Roman" pitchFamily="18" charset="0"/>
            </a:rPr>
            <a:t>;              </a:t>
          </a:r>
          <a:r>
            <a:rPr lang="ru-RU" sz="2100" dirty="0" err="1" smtClean="0">
              <a:latin typeface="Times New Roman" pitchFamily="18" charset="0"/>
              <a:cs typeface="Times New Roman" pitchFamily="18" charset="0"/>
            </a:rPr>
            <a:t>дослідницькі</a:t>
          </a:r>
          <a:r>
            <a:rPr lang="ru-RU" sz="21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100" dirty="0" err="1" smtClean="0">
              <a:latin typeface="Times New Roman" pitchFamily="18" charset="0"/>
              <a:cs typeface="Times New Roman" pitchFamily="18" charset="0"/>
            </a:rPr>
            <a:t>проекти</a:t>
          </a:r>
          <a:r>
            <a:rPr lang="ru-RU" sz="2100" dirty="0" smtClean="0">
              <a:latin typeface="Times New Roman" pitchFamily="18" charset="0"/>
              <a:cs typeface="Times New Roman" pitchFamily="18" charset="0"/>
            </a:rPr>
            <a:t>;         </a:t>
          </a:r>
          <a:r>
            <a:rPr lang="ru-RU" sz="2100" dirty="0" err="1" smtClean="0">
              <a:latin typeface="Times New Roman" pitchFamily="18" charset="0"/>
              <a:cs typeface="Times New Roman" pitchFamily="18" charset="0"/>
            </a:rPr>
            <a:t>круглі</a:t>
          </a:r>
          <a:r>
            <a:rPr lang="ru-RU" sz="21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100" dirty="0" err="1" smtClean="0">
              <a:latin typeface="Times New Roman" pitchFamily="18" charset="0"/>
              <a:cs typeface="Times New Roman" pitchFamily="18" charset="0"/>
            </a:rPr>
            <a:t>столи</a:t>
          </a:r>
          <a:r>
            <a:rPr lang="ru-RU" sz="2100" dirty="0" smtClean="0">
              <a:latin typeface="Times New Roman" pitchFamily="18" charset="0"/>
              <a:cs typeface="Times New Roman" pitchFamily="18" charset="0"/>
            </a:rPr>
            <a:t>; </a:t>
          </a:r>
          <a:endParaRPr lang="ru-RU" sz="2100" dirty="0">
            <a:latin typeface="Times New Roman" pitchFamily="18" charset="0"/>
            <a:cs typeface="Times New Roman" pitchFamily="18" charset="0"/>
          </a:endParaRPr>
        </a:p>
      </dgm:t>
    </dgm:pt>
    <dgm:pt modelId="{389F2DC0-C78F-486F-9FE0-52E8A5C4CA4A}" type="parTrans" cxnId="{7990B71C-FEFE-4079-B5BB-1AA556199737}">
      <dgm:prSet/>
      <dgm:spPr/>
      <dgm:t>
        <a:bodyPr/>
        <a:lstStyle/>
        <a:p>
          <a:endParaRPr lang="ru-RU" sz="1600"/>
        </a:p>
      </dgm:t>
    </dgm:pt>
    <dgm:pt modelId="{09D45B8E-E09B-48F3-98ED-F0724F1EB7CF}" type="sibTrans" cxnId="{7990B71C-FEFE-4079-B5BB-1AA556199737}">
      <dgm:prSet/>
      <dgm:spPr/>
      <dgm:t>
        <a:bodyPr/>
        <a:lstStyle/>
        <a:p>
          <a:endParaRPr lang="ru-RU" sz="1600"/>
        </a:p>
      </dgm:t>
    </dgm:pt>
    <dgm:pt modelId="{178A7853-EFD3-48CC-A857-EFB1B0A742CA}">
      <dgm:prSet custT="1"/>
      <dgm:spPr>
        <a:ln>
          <a:solidFill>
            <a:schemeClr val="accent1">
              <a:lumMod val="40000"/>
              <a:lumOff val="60000"/>
            </a:schemeClr>
          </a:solidFill>
        </a:ln>
      </dgm:spPr>
      <dgm:t>
        <a:bodyPr/>
        <a:lstStyle/>
        <a:p>
          <a:r>
            <a:rPr lang="uk-UA" sz="2100" dirty="0" smtClean="0">
              <a:latin typeface="Times New Roman" pitchFamily="18" charset="0"/>
              <a:cs typeface="Times New Roman" pitchFamily="18" charset="0"/>
            </a:rPr>
            <a:t>індивідуальні та самостійні заняття</a:t>
          </a:r>
          <a:endParaRPr lang="ru-RU" sz="2100" dirty="0">
            <a:latin typeface="Times New Roman" pitchFamily="18" charset="0"/>
            <a:cs typeface="Times New Roman" pitchFamily="18" charset="0"/>
          </a:endParaRPr>
        </a:p>
      </dgm:t>
    </dgm:pt>
    <dgm:pt modelId="{FF432637-6ECB-466B-AEDC-2E91FD54DA78}" type="sibTrans" cxnId="{4A4CED50-4E6B-4360-B69B-3830B70F4D23}">
      <dgm:prSet/>
      <dgm:spPr/>
      <dgm:t>
        <a:bodyPr/>
        <a:lstStyle/>
        <a:p>
          <a:endParaRPr lang="ru-RU" sz="1600"/>
        </a:p>
      </dgm:t>
    </dgm:pt>
    <dgm:pt modelId="{A24C90BD-DB6C-476E-829A-E4E9245CB875}" type="parTrans" cxnId="{4A4CED50-4E6B-4360-B69B-3830B70F4D23}">
      <dgm:prSet/>
      <dgm:spPr/>
      <dgm:t>
        <a:bodyPr/>
        <a:lstStyle/>
        <a:p>
          <a:endParaRPr lang="ru-RU" sz="1600"/>
        </a:p>
      </dgm:t>
    </dgm:pt>
    <dgm:pt modelId="{9DC8F93D-5CF0-449A-8AC0-98E3CB5185B4}">
      <dgm:prSet phldrT="[Текст]" custT="1"/>
      <dgm:spPr>
        <a:ln>
          <a:solidFill>
            <a:schemeClr val="accent1">
              <a:lumMod val="40000"/>
              <a:lumOff val="60000"/>
            </a:schemeClr>
          </a:solidFill>
        </a:ln>
      </dgm:spPr>
      <dgm:t>
        <a:bodyPr/>
        <a:lstStyle/>
        <a:p>
          <a:r>
            <a:rPr lang="uk-UA" sz="2100" dirty="0" smtClean="0">
              <a:latin typeface="Times New Roman" pitchFamily="18" charset="0"/>
              <a:cs typeface="Times New Roman" pitchFamily="18" charset="0"/>
            </a:rPr>
            <a:t>семінарські та практичні  заняття;</a:t>
          </a:r>
          <a:endParaRPr lang="ru-RU" sz="2100" dirty="0">
            <a:latin typeface="Times New Roman" pitchFamily="18" charset="0"/>
            <a:cs typeface="Times New Roman" pitchFamily="18" charset="0"/>
          </a:endParaRPr>
        </a:p>
      </dgm:t>
    </dgm:pt>
    <dgm:pt modelId="{6CF3BA43-ABD9-4A66-9F50-7E7A63785E2F}" type="sibTrans" cxnId="{8D22013D-38A7-4E08-96BE-1E8A65BBEDCD}">
      <dgm:prSet/>
      <dgm:spPr/>
      <dgm:t>
        <a:bodyPr/>
        <a:lstStyle/>
        <a:p>
          <a:endParaRPr lang="ru-RU" sz="1600"/>
        </a:p>
      </dgm:t>
    </dgm:pt>
    <dgm:pt modelId="{F10D33C5-6D53-4B69-9279-976DA2D87626}" type="parTrans" cxnId="{8D22013D-38A7-4E08-96BE-1E8A65BBEDCD}">
      <dgm:prSet/>
      <dgm:spPr/>
      <dgm:t>
        <a:bodyPr/>
        <a:lstStyle/>
        <a:p>
          <a:endParaRPr lang="ru-RU" sz="1600"/>
        </a:p>
      </dgm:t>
    </dgm:pt>
    <dgm:pt modelId="{61BF3FA9-B1A4-4047-8425-8E926A9F72DD}">
      <dgm:prSet phldrT="[Текст]" custT="1"/>
      <dgm:spPr>
        <a:ln>
          <a:solidFill>
            <a:schemeClr val="accent1">
              <a:lumMod val="40000"/>
              <a:lumOff val="60000"/>
            </a:schemeClr>
          </a:solidFill>
        </a:ln>
      </dgm:spPr>
      <dgm:t>
        <a:bodyPr/>
        <a:lstStyle/>
        <a:p>
          <a:r>
            <a:rPr lang="uk-UA" sz="2100" dirty="0" smtClean="0">
              <a:latin typeface="Times New Roman" pitchFamily="18" charset="0"/>
              <a:cs typeface="Times New Roman" pitchFamily="18" charset="0"/>
            </a:rPr>
            <a:t>лекції;</a:t>
          </a:r>
          <a:endParaRPr lang="ru-RU" sz="2100" dirty="0">
            <a:latin typeface="Times New Roman" pitchFamily="18" charset="0"/>
            <a:cs typeface="Times New Roman" pitchFamily="18" charset="0"/>
          </a:endParaRPr>
        </a:p>
      </dgm:t>
    </dgm:pt>
    <dgm:pt modelId="{45440D57-B592-4871-A161-7F4EFEDCAD65}" type="sibTrans" cxnId="{AE4CDDAF-E3FE-460B-9777-1DA0A2F96033}">
      <dgm:prSet/>
      <dgm:spPr/>
      <dgm:t>
        <a:bodyPr/>
        <a:lstStyle/>
        <a:p>
          <a:endParaRPr lang="ru-RU" sz="1600"/>
        </a:p>
      </dgm:t>
    </dgm:pt>
    <dgm:pt modelId="{159DEEC2-AF7E-495E-AFE3-B1E8C401B73D}" type="parTrans" cxnId="{AE4CDDAF-E3FE-460B-9777-1DA0A2F96033}">
      <dgm:prSet/>
      <dgm:spPr/>
      <dgm:t>
        <a:bodyPr/>
        <a:lstStyle/>
        <a:p>
          <a:endParaRPr lang="ru-RU" sz="1600"/>
        </a:p>
      </dgm:t>
    </dgm:pt>
    <dgm:pt modelId="{D6119016-1D1C-4534-9DF3-6EC97C127E83}">
      <dgm:prSet custT="1"/>
      <dgm:spPr/>
      <dgm:t>
        <a:bodyPr/>
        <a:lstStyle/>
        <a:p>
          <a:r>
            <a:rPr lang="ru-RU" sz="2100" dirty="0">
              <a:latin typeface="Times New Roman" pitchFamily="18" charset="0"/>
              <a:cs typeface="Times New Roman" pitchFamily="18" charset="0"/>
            </a:rPr>
            <a:t>зустрічі </a:t>
          </a:r>
          <a:r>
            <a:rPr lang="ru-RU" sz="2100" dirty="0" err="1">
              <a:latin typeface="Times New Roman" pitchFamily="18" charset="0"/>
              <a:cs typeface="Times New Roman" pitchFamily="18" charset="0"/>
            </a:rPr>
            <a:t>з</a:t>
          </a:r>
          <a:r>
            <a:rPr lang="ru-RU" sz="2100" dirty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100" dirty="0" err="1" smtClean="0">
              <a:latin typeface="Times New Roman" pitchFamily="18" charset="0"/>
              <a:cs typeface="Times New Roman" pitchFamily="18" charset="0"/>
            </a:rPr>
            <a:t>науковцями</a:t>
          </a:r>
          <a:r>
            <a:rPr lang="ru-RU" sz="2100" dirty="0" smtClean="0">
              <a:latin typeface="Times New Roman" pitchFamily="18" charset="0"/>
              <a:cs typeface="Times New Roman" pitchFamily="18" charset="0"/>
            </a:rPr>
            <a:t>;</a:t>
          </a:r>
          <a:endParaRPr lang="ru-RU" sz="2100" dirty="0">
            <a:latin typeface="Times New Roman" pitchFamily="18" charset="0"/>
            <a:cs typeface="Times New Roman" pitchFamily="18" charset="0"/>
          </a:endParaRPr>
        </a:p>
      </dgm:t>
    </dgm:pt>
    <dgm:pt modelId="{F1BFABB3-36E2-47C1-BF0D-3431C69044F6}" type="parTrans" cxnId="{8AA55270-955B-434E-8791-6ECFD50C57DB}">
      <dgm:prSet/>
      <dgm:spPr/>
      <dgm:t>
        <a:bodyPr/>
        <a:lstStyle/>
        <a:p>
          <a:endParaRPr lang="ru-RU"/>
        </a:p>
      </dgm:t>
    </dgm:pt>
    <dgm:pt modelId="{78951764-D190-4FDB-AD43-2D312BFF5D5B}" type="sibTrans" cxnId="{8AA55270-955B-434E-8791-6ECFD50C57DB}">
      <dgm:prSet/>
      <dgm:spPr/>
      <dgm:t>
        <a:bodyPr/>
        <a:lstStyle/>
        <a:p>
          <a:endParaRPr lang="ru-RU"/>
        </a:p>
      </dgm:t>
    </dgm:pt>
    <dgm:pt modelId="{7A068751-CD2A-4B1B-A55B-35972E1E4F22}">
      <dgm:prSet phldrT="[Текст]" custT="1"/>
      <dgm:spPr/>
      <dgm:t>
        <a:bodyPr/>
        <a:lstStyle/>
        <a:p>
          <a:r>
            <a:rPr lang="ru-RU" sz="2100" dirty="0" err="1" smtClean="0">
              <a:latin typeface="Times New Roman" pitchFamily="18" charset="0"/>
              <a:cs typeface="Times New Roman" pitchFamily="18" charset="0"/>
            </a:rPr>
            <a:t>конференції</a:t>
          </a:r>
          <a:r>
            <a:rPr lang="ru-RU" sz="2100" dirty="0" smtClean="0">
              <a:latin typeface="Times New Roman" pitchFamily="18" charset="0"/>
              <a:cs typeface="Times New Roman" pitchFamily="18" charset="0"/>
            </a:rPr>
            <a:t>;                          </a:t>
          </a:r>
          <a:r>
            <a:rPr lang="ru-RU" sz="2100" dirty="0" err="1" smtClean="0">
              <a:latin typeface="Times New Roman" pitchFamily="18" charset="0"/>
              <a:cs typeface="Times New Roman" pitchFamily="18" charset="0"/>
            </a:rPr>
            <a:t>дискусії</a:t>
          </a:r>
          <a:r>
            <a:rPr lang="ru-RU" sz="2100" dirty="0" smtClean="0">
              <a:latin typeface="Times New Roman" pitchFamily="18" charset="0"/>
              <a:cs typeface="Times New Roman" pitchFamily="18" charset="0"/>
            </a:rPr>
            <a:t>;                                </a:t>
          </a:r>
          <a:r>
            <a:rPr lang="ru-RU" sz="2100" dirty="0" err="1" smtClean="0">
              <a:latin typeface="Times New Roman" pitchFamily="18" charset="0"/>
              <a:cs typeface="Times New Roman" pitchFamily="18" charset="0"/>
            </a:rPr>
            <a:t>предметні</a:t>
          </a:r>
          <a:r>
            <a:rPr lang="ru-RU" sz="21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100" dirty="0" err="1" smtClean="0">
              <a:latin typeface="Times New Roman" pitchFamily="18" charset="0"/>
              <a:cs typeface="Times New Roman" pitchFamily="18" charset="0"/>
            </a:rPr>
            <a:t>гуртки</a:t>
          </a:r>
          <a:r>
            <a:rPr lang="ru-RU" sz="2100" dirty="0" smtClean="0">
              <a:latin typeface="Times New Roman" pitchFamily="18" charset="0"/>
              <a:cs typeface="Times New Roman" pitchFamily="18" charset="0"/>
            </a:rPr>
            <a:t>;</a:t>
          </a:r>
          <a:endParaRPr lang="ru-RU" sz="2100" dirty="0">
            <a:latin typeface="Times New Roman" pitchFamily="18" charset="0"/>
            <a:cs typeface="Times New Roman" pitchFamily="18" charset="0"/>
          </a:endParaRPr>
        </a:p>
      </dgm:t>
    </dgm:pt>
    <dgm:pt modelId="{6F18323B-D7B3-45DC-B620-3ECD4A6AE8DD}" type="parTrans" cxnId="{71CF7EF4-22AC-4946-9831-4655E4609203}">
      <dgm:prSet/>
      <dgm:spPr/>
      <dgm:t>
        <a:bodyPr/>
        <a:lstStyle/>
        <a:p>
          <a:endParaRPr lang="ru-RU"/>
        </a:p>
      </dgm:t>
    </dgm:pt>
    <dgm:pt modelId="{BB4BC1D9-FF28-4D97-B9B2-44FB1622823D}" type="sibTrans" cxnId="{71CF7EF4-22AC-4946-9831-4655E4609203}">
      <dgm:prSet/>
      <dgm:spPr/>
      <dgm:t>
        <a:bodyPr/>
        <a:lstStyle/>
        <a:p>
          <a:endParaRPr lang="ru-RU"/>
        </a:p>
      </dgm:t>
    </dgm:pt>
    <dgm:pt modelId="{AB0D0C54-E41F-4F68-BB0C-72EE09F6DB5A}">
      <dgm:prSet phldrT="[Текст]" custT="1"/>
      <dgm:spPr/>
      <dgm:t>
        <a:bodyPr/>
        <a:lstStyle/>
        <a:p>
          <a:r>
            <a:rPr lang="ru-RU" sz="2100" dirty="0" err="1" smtClean="0">
              <a:latin typeface="Times New Roman" pitchFamily="18" charset="0"/>
              <a:cs typeface="Times New Roman" pitchFamily="18" charset="0"/>
            </a:rPr>
            <a:t>екскурсії</a:t>
          </a:r>
          <a:r>
            <a:rPr lang="ru-RU" sz="2100" dirty="0" smtClean="0">
              <a:latin typeface="Times New Roman" pitchFamily="18" charset="0"/>
              <a:cs typeface="Times New Roman" pitchFamily="18" charset="0"/>
            </a:rPr>
            <a:t>, </a:t>
          </a:r>
          <a:endParaRPr lang="ru-RU" sz="2100" dirty="0">
            <a:latin typeface="Times New Roman" pitchFamily="18" charset="0"/>
            <a:cs typeface="Times New Roman" pitchFamily="18" charset="0"/>
          </a:endParaRPr>
        </a:p>
      </dgm:t>
    </dgm:pt>
    <dgm:pt modelId="{045DEDCF-BC1E-4777-8674-E1013382BCFB}" type="parTrans" cxnId="{A764EC9A-E40D-426E-9A83-0D15C73989DB}">
      <dgm:prSet/>
      <dgm:spPr/>
      <dgm:t>
        <a:bodyPr/>
        <a:lstStyle/>
        <a:p>
          <a:endParaRPr lang="ru-RU"/>
        </a:p>
      </dgm:t>
    </dgm:pt>
    <dgm:pt modelId="{76CBF604-81D2-47CE-8D1F-B083860184E6}" type="sibTrans" cxnId="{A764EC9A-E40D-426E-9A83-0D15C73989DB}">
      <dgm:prSet/>
      <dgm:spPr/>
      <dgm:t>
        <a:bodyPr/>
        <a:lstStyle/>
        <a:p>
          <a:endParaRPr lang="ru-RU"/>
        </a:p>
      </dgm:t>
    </dgm:pt>
    <dgm:pt modelId="{509E536E-12A6-4C12-90E3-74468AA20258}">
      <dgm:prSet custT="1"/>
      <dgm:spPr/>
      <dgm:t>
        <a:bodyPr/>
        <a:lstStyle/>
        <a:p>
          <a:r>
            <a:rPr lang="ru-RU" sz="2100" dirty="0" err="1" smtClean="0">
              <a:latin typeface="Times New Roman" pitchFamily="18" charset="0"/>
              <a:cs typeface="Times New Roman" pitchFamily="18" charset="0"/>
            </a:rPr>
            <a:t>обговорення</a:t>
          </a:r>
          <a:r>
            <a:rPr lang="ru-RU" sz="21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100" dirty="0">
              <a:latin typeface="Times New Roman" pitchFamily="18" charset="0"/>
              <a:cs typeface="Times New Roman" pitchFamily="18" charset="0"/>
            </a:rPr>
            <a:t>у чаті, на </a:t>
          </a:r>
          <a:r>
            <a:rPr lang="ru-RU" sz="2100" dirty="0" err="1">
              <a:latin typeface="Times New Roman" pitchFamily="18" charset="0"/>
              <a:cs typeface="Times New Roman" pitchFamily="18" charset="0"/>
            </a:rPr>
            <a:t>форумі</a:t>
          </a:r>
          <a:r>
            <a:rPr lang="ru-RU" sz="2100" dirty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100" dirty="0" err="1" smtClean="0">
              <a:latin typeface="Times New Roman" pitchFamily="18" charset="0"/>
              <a:cs typeface="Times New Roman" pitchFamily="18" charset="0"/>
            </a:rPr>
            <a:t>тощо</a:t>
          </a:r>
          <a:endParaRPr lang="ru-RU" sz="2100" dirty="0">
            <a:latin typeface="Times New Roman" pitchFamily="18" charset="0"/>
            <a:cs typeface="Times New Roman" pitchFamily="18" charset="0"/>
          </a:endParaRPr>
        </a:p>
      </dgm:t>
    </dgm:pt>
    <dgm:pt modelId="{FDB96F2D-E30B-4002-B921-673802103AE6}" type="parTrans" cxnId="{7EF563EF-9E2B-49E8-894A-BD5E7EC86C38}">
      <dgm:prSet/>
      <dgm:spPr/>
      <dgm:t>
        <a:bodyPr/>
        <a:lstStyle/>
        <a:p>
          <a:endParaRPr lang="ru-RU"/>
        </a:p>
      </dgm:t>
    </dgm:pt>
    <dgm:pt modelId="{90524526-BD64-4B84-AE18-B1AD4D6731B2}" type="sibTrans" cxnId="{7EF563EF-9E2B-49E8-894A-BD5E7EC86C38}">
      <dgm:prSet/>
      <dgm:spPr/>
      <dgm:t>
        <a:bodyPr/>
        <a:lstStyle/>
        <a:p>
          <a:endParaRPr lang="ru-RU"/>
        </a:p>
      </dgm:t>
    </dgm:pt>
    <dgm:pt modelId="{FF55C04E-B260-4B37-85B6-4243CFD389AD}" type="pres">
      <dgm:prSet presAssocID="{88142469-C919-49E6-94DD-48F9D6978211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F48361D-B244-412E-9AD9-D3A74910D8DF}" type="pres">
      <dgm:prSet presAssocID="{17FFA3E7-6169-49E5-BD5F-00BC8DD55F0A}" presName="parentLin" presStyleCnt="0"/>
      <dgm:spPr/>
    </dgm:pt>
    <dgm:pt modelId="{D74D0BC2-230B-4B1A-A8C1-239543660EDE}" type="pres">
      <dgm:prSet presAssocID="{17FFA3E7-6169-49E5-BD5F-00BC8DD55F0A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F36AEF0C-6162-4E90-AF5B-D32CCEA02A8C}" type="pres">
      <dgm:prSet presAssocID="{17FFA3E7-6169-49E5-BD5F-00BC8DD55F0A}" presName="parentText" presStyleLbl="node1" presStyleIdx="0" presStyleCnt="2" custScaleX="117657" custScaleY="133291" custLinFactNeighborX="13609" custLinFactNeighborY="847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04DAE3-9756-4502-8F18-0435F89B3C3E}" type="pres">
      <dgm:prSet presAssocID="{17FFA3E7-6169-49E5-BD5F-00BC8DD55F0A}" presName="negativeSpace" presStyleCnt="0"/>
      <dgm:spPr/>
    </dgm:pt>
    <dgm:pt modelId="{65800A2D-09F5-4C3F-A2F1-AB2C5BF3D648}" type="pres">
      <dgm:prSet presAssocID="{17FFA3E7-6169-49E5-BD5F-00BC8DD55F0A}" presName="childText" presStyleLbl="conFgAcc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13777F-F824-4C04-BC6B-1946821B4A4E}" type="pres">
      <dgm:prSet presAssocID="{7F4B784A-7B80-42D4-B055-F5D27AC668C7}" presName="spaceBetweenRectangles" presStyleCnt="0"/>
      <dgm:spPr/>
    </dgm:pt>
    <dgm:pt modelId="{0B9EA072-AF63-4E25-8714-A108BEABB4CD}" type="pres">
      <dgm:prSet presAssocID="{A89530A0-D9E6-456A-9B31-4622D17B5A85}" presName="parentLin" presStyleCnt="0"/>
      <dgm:spPr/>
    </dgm:pt>
    <dgm:pt modelId="{A827C95D-C783-470F-876B-CEE357C47162}" type="pres">
      <dgm:prSet presAssocID="{A89530A0-D9E6-456A-9B31-4622D17B5A85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C79A8AD0-E9E2-4F8E-9177-EFACEFED61EB}" type="pres">
      <dgm:prSet presAssocID="{A89530A0-D9E6-456A-9B31-4622D17B5A85}" presName="parentText" presStyleLbl="node1" presStyleIdx="1" presStyleCnt="2" custScaleX="119118" custScaleY="135232" custLinFactNeighborX="4481" custLinFactNeighborY="-206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58DF35-515B-47F8-84DF-D680B71CDBE9}" type="pres">
      <dgm:prSet presAssocID="{A89530A0-D9E6-456A-9B31-4622D17B5A85}" presName="negativeSpace" presStyleCnt="0"/>
      <dgm:spPr/>
    </dgm:pt>
    <dgm:pt modelId="{50FA1082-F4C4-4476-97A8-EFFC4F5C5D4D}" type="pres">
      <dgm:prSet presAssocID="{A89530A0-D9E6-456A-9B31-4622D17B5A85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990B71C-FEFE-4079-B5BB-1AA556199737}" srcId="{A89530A0-D9E6-456A-9B31-4622D17B5A85}" destId="{0C835112-88F7-4FEA-8823-54E02BECCBD8}" srcOrd="0" destOrd="0" parTransId="{389F2DC0-C78F-486F-9FE0-52E8A5C4CA4A}" sibTransId="{09D45B8E-E09B-48F3-98ED-F0724F1EB7CF}"/>
    <dgm:cxn modelId="{71CF7EF4-22AC-4946-9831-4655E4609203}" srcId="{A89530A0-D9E6-456A-9B31-4622D17B5A85}" destId="{7A068751-CD2A-4B1B-A55B-35972E1E4F22}" srcOrd="1" destOrd="0" parTransId="{6F18323B-D7B3-45DC-B620-3ECD4A6AE8DD}" sibTransId="{BB4BC1D9-FF28-4D97-B9B2-44FB1622823D}"/>
    <dgm:cxn modelId="{B798A169-261F-4509-B3F7-A9848008D434}" type="presOf" srcId="{7A068751-CD2A-4B1B-A55B-35972E1E4F22}" destId="{50FA1082-F4C4-4476-97A8-EFFC4F5C5D4D}" srcOrd="0" destOrd="1" presId="urn:microsoft.com/office/officeart/2005/8/layout/list1"/>
    <dgm:cxn modelId="{ED3ABE9B-3F39-425B-BB17-4FDABE6358C2}" type="presOf" srcId="{9DC8F93D-5CF0-449A-8AC0-98E3CB5185B4}" destId="{65800A2D-09F5-4C3F-A2F1-AB2C5BF3D648}" srcOrd="0" destOrd="1" presId="urn:microsoft.com/office/officeart/2005/8/layout/list1"/>
    <dgm:cxn modelId="{E1D5CFCE-70CE-429E-95F3-3D634E7631EF}" type="presOf" srcId="{D6119016-1D1C-4534-9DF3-6EC97C127E83}" destId="{50FA1082-F4C4-4476-97A8-EFFC4F5C5D4D}" srcOrd="0" destOrd="3" presId="urn:microsoft.com/office/officeart/2005/8/layout/list1"/>
    <dgm:cxn modelId="{4A4CED50-4E6B-4360-B69B-3830B70F4D23}" srcId="{17FFA3E7-6169-49E5-BD5F-00BC8DD55F0A}" destId="{178A7853-EFD3-48CC-A857-EFB1B0A742CA}" srcOrd="2" destOrd="0" parTransId="{A24C90BD-DB6C-476E-829A-E4E9245CB875}" sibTransId="{FF432637-6ECB-466B-AEDC-2E91FD54DA78}"/>
    <dgm:cxn modelId="{B14373E4-1913-4F23-B0DD-6426ED326C02}" type="presOf" srcId="{61BF3FA9-B1A4-4047-8425-8E926A9F72DD}" destId="{65800A2D-09F5-4C3F-A2F1-AB2C5BF3D648}" srcOrd="0" destOrd="0" presId="urn:microsoft.com/office/officeart/2005/8/layout/list1"/>
    <dgm:cxn modelId="{7EF563EF-9E2B-49E8-894A-BD5E7EC86C38}" srcId="{A89530A0-D9E6-456A-9B31-4622D17B5A85}" destId="{509E536E-12A6-4C12-90E3-74468AA20258}" srcOrd="4" destOrd="0" parTransId="{FDB96F2D-E30B-4002-B921-673802103AE6}" sibTransId="{90524526-BD64-4B84-AE18-B1AD4D6731B2}"/>
    <dgm:cxn modelId="{8D22013D-38A7-4E08-96BE-1E8A65BBEDCD}" srcId="{17FFA3E7-6169-49E5-BD5F-00BC8DD55F0A}" destId="{9DC8F93D-5CF0-449A-8AC0-98E3CB5185B4}" srcOrd="1" destOrd="0" parTransId="{F10D33C5-6D53-4B69-9279-976DA2D87626}" sibTransId="{6CF3BA43-ABD9-4A66-9F50-7E7A63785E2F}"/>
    <dgm:cxn modelId="{241F1587-8D46-42FC-A2C2-CD8B3E1BBC1E}" type="presOf" srcId="{17FFA3E7-6169-49E5-BD5F-00BC8DD55F0A}" destId="{D74D0BC2-230B-4B1A-A8C1-239543660EDE}" srcOrd="0" destOrd="0" presId="urn:microsoft.com/office/officeart/2005/8/layout/list1"/>
    <dgm:cxn modelId="{5A40D4D9-55CF-48CD-B51C-BEC37106469C}" type="presOf" srcId="{0C835112-88F7-4FEA-8823-54E02BECCBD8}" destId="{50FA1082-F4C4-4476-97A8-EFFC4F5C5D4D}" srcOrd="0" destOrd="0" presId="urn:microsoft.com/office/officeart/2005/8/layout/list1"/>
    <dgm:cxn modelId="{8AA55270-955B-434E-8791-6ECFD50C57DB}" srcId="{A89530A0-D9E6-456A-9B31-4622D17B5A85}" destId="{D6119016-1D1C-4534-9DF3-6EC97C127E83}" srcOrd="3" destOrd="0" parTransId="{F1BFABB3-36E2-47C1-BF0D-3431C69044F6}" sibTransId="{78951764-D190-4FDB-AD43-2D312BFF5D5B}"/>
    <dgm:cxn modelId="{AE4CDDAF-E3FE-460B-9777-1DA0A2F96033}" srcId="{17FFA3E7-6169-49E5-BD5F-00BC8DD55F0A}" destId="{61BF3FA9-B1A4-4047-8425-8E926A9F72DD}" srcOrd="0" destOrd="0" parTransId="{159DEEC2-AF7E-495E-AFE3-B1E8C401B73D}" sibTransId="{45440D57-B592-4871-A161-7F4EFEDCAD65}"/>
    <dgm:cxn modelId="{9F4D2FB3-AE4F-4B13-AE85-B6459D04543E}" type="presOf" srcId="{AB0D0C54-E41F-4F68-BB0C-72EE09F6DB5A}" destId="{50FA1082-F4C4-4476-97A8-EFFC4F5C5D4D}" srcOrd="0" destOrd="2" presId="urn:microsoft.com/office/officeart/2005/8/layout/list1"/>
    <dgm:cxn modelId="{AB4BA68B-66DE-4C1D-81E7-E89CD9B7C883}" type="presOf" srcId="{509E536E-12A6-4C12-90E3-74468AA20258}" destId="{50FA1082-F4C4-4476-97A8-EFFC4F5C5D4D}" srcOrd="0" destOrd="4" presId="urn:microsoft.com/office/officeart/2005/8/layout/list1"/>
    <dgm:cxn modelId="{58D23F94-7548-4CEE-83F4-47EB66C830B7}" type="presOf" srcId="{178A7853-EFD3-48CC-A857-EFB1B0A742CA}" destId="{65800A2D-09F5-4C3F-A2F1-AB2C5BF3D648}" srcOrd="0" destOrd="2" presId="urn:microsoft.com/office/officeart/2005/8/layout/list1"/>
    <dgm:cxn modelId="{24B2B6BA-E93C-4BA0-AE57-FB3530892A6E}" type="presOf" srcId="{88142469-C919-49E6-94DD-48F9D6978211}" destId="{FF55C04E-B260-4B37-85B6-4243CFD389AD}" srcOrd="0" destOrd="0" presId="urn:microsoft.com/office/officeart/2005/8/layout/list1"/>
    <dgm:cxn modelId="{30241ECD-E780-4B4B-A040-AF0A87D854F5}" type="presOf" srcId="{A89530A0-D9E6-456A-9B31-4622D17B5A85}" destId="{C79A8AD0-E9E2-4F8E-9177-EFACEFED61EB}" srcOrd="1" destOrd="0" presId="urn:microsoft.com/office/officeart/2005/8/layout/list1"/>
    <dgm:cxn modelId="{A764EC9A-E40D-426E-9A83-0D15C73989DB}" srcId="{A89530A0-D9E6-456A-9B31-4622D17B5A85}" destId="{AB0D0C54-E41F-4F68-BB0C-72EE09F6DB5A}" srcOrd="2" destOrd="0" parTransId="{045DEDCF-BC1E-4777-8674-E1013382BCFB}" sibTransId="{76CBF604-81D2-47CE-8D1F-B083860184E6}"/>
    <dgm:cxn modelId="{9C1B9ECA-0CEE-4188-B54C-CC3004FDAF1F}" srcId="{88142469-C919-49E6-94DD-48F9D6978211}" destId="{A89530A0-D9E6-456A-9B31-4622D17B5A85}" srcOrd="1" destOrd="0" parTransId="{B34157D4-20DC-4563-8FCC-63441C0A092D}" sibTransId="{9C04A3AF-F484-4BDC-9298-90AF13780F34}"/>
    <dgm:cxn modelId="{CA86EAD3-EB4C-408E-813A-0B5B2BD517D8}" srcId="{88142469-C919-49E6-94DD-48F9D6978211}" destId="{17FFA3E7-6169-49E5-BD5F-00BC8DD55F0A}" srcOrd="0" destOrd="0" parTransId="{A6D35986-D2FC-4C3C-A15D-E20B41B36026}" sibTransId="{7F4B784A-7B80-42D4-B055-F5D27AC668C7}"/>
    <dgm:cxn modelId="{8483BA2A-6AF2-43DF-A982-99F696C20549}" type="presOf" srcId="{17FFA3E7-6169-49E5-BD5F-00BC8DD55F0A}" destId="{F36AEF0C-6162-4E90-AF5B-D32CCEA02A8C}" srcOrd="1" destOrd="0" presId="urn:microsoft.com/office/officeart/2005/8/layout/list1"/>
    <dgm:cxn modelId="{3C104F8F-E7ED-4B06-98D1-57DD0C579CDF}" type="presOf" srcId="{A89530A0-D9E6-456A-9B31-4622D17B5A85}" destId="{A827C95D-C783-470F-876B-CEE357C47162}" srcOrd="0" destOrd="0" presId="urn:microsoft.com/office/officeart/2005/8/layout/list1"/>
    <dgm:cxn modelId="{299EAAFA-FF69-4CD3-8925-28B69A4F82DC}" type="presParOf" srcId="{FF55C04E-B260-4B37-85B6-4243CFD389AD}" destId="{EF48361D-B244-412E-9AD9-D3A74910D8DF}" srcOrd="0" destOrd="0" presId="urn:microsoft.com/office/officeart/2005/8/layout/list1"/>
    <dgm:cxn modelId="{BD1A14A1-BDC0-4E79-8CA3-2547303300E6}" type="presParOf" srcId="{EF48361D-B244-412E-9AD9-D3A74910D8DF}" destId="{D74D0BC2-230B-4B1A-A8C1-239543660EDE}" srcOrd="0" destOrd="0" presId="urn:microsoft.com/office/officeart/2005/8/layout/list1"/>
    <dgm:cxn modelId="{896882F0-F2D7-478A-B30C-BF8D8FDC6D31}" type="presParOf" srcId="{EF48361D-B244-412E-9AD9-D3A74910D8DF}" destId="{F36AEF0C-6162-4E90-AF5B-D32CCEA02A8C}" srcOrd="1" destOrd="0" presId="urn:microsoft.com/office/officeart/2005/8/layout/list1"/>
    <dgm:cxn modelId="{C8550FE7-44BD-4066-8410-F672020EA5A9}" type="presParOf" srcId="{FF55C04E-B260-4B37-85B6-4243CFD389AD}" destId="{0E04DAE3-9756-4502-8F18-0435F89B3C3E}" srcOrd="1" destOrd="0" presId="urn:microsoft.com/office/officeart/2005/8/layout/list1"/>
    <dgm:cxn modelId="{430F1C11-6780-49B6-852F-D4E3D6781C5D}" type="presParOf" srcId="{FF55C04E-B260-4B37-85B6-4243CFD389AD}" destId="{65800A2D-09F5-4C3F-A2F1-AB2C5BF3D648}" srcOrd="2" destOrd="0" presId="urn:microsoft.com/office/officeart/2005/8/layout/list1"/>
    <dgm:cxn modelId="{289A5940-66A9-41BE-82CD-24F78460EBE2}" type="presParOf" srcId="{FF55C04E-B260-4B37-85B6-4243CFD389AD}" destId="{2C13777F-F824-4C04-BC6B-1946821B4A4E}" srcOrd="3" destOrd="0" presId="urn:microsoft.com/office/officeart/2005/8/layout/list1"/>
    <dgm:cxn modelId="{4F519074-D36F-41BF-A398-A7C5573BE97C}" type="presParOf" srcId="{FF55C04E-B260-4B37-85B6-4243CFD389AD}" destId="{0B9EA072-AF63-4E25-8714-A108BEABB4CD}" srcOrd="4" destOrd="0" presId="urn:microsoft.com/office/officeart/2005/8/layout/list1"/>
    <dgm:cxn modelId="{DE63A1DE-35D9-4322-A880-85DDCCF9B340}" type="presParOf" srcId="{0B9EA072-AF63-4E25-8714-A108BEABB4CD}" destId="{A827C95D-C783-470F-876B-CEE357C47162}" srcOrd="0" destOrd="0" presId="urn:microsoft.com/office/officeart/2005/8/layout/list1"/>
    <dgm:cxn modelId="{10CA06E2-44E3-428C-AC12-A2B6A6628FDD}" type="presParOf" srcId="{0B9EA072-AF63-4E25-8714-A108BEABB4CD}" destId="{C79A8AD0-E9E2-4F8E-9177-EFACEFED61EB}" srcOrd="1" destOrd="0" presId="urn:microsoft.com/office/officeart/2005/8/layout/list1"/>
    <dgm:cxn modelId="{451FD009-8254-4825-82B9-9DA5D4800C79}" type="presParOf" srcId="{FF55C04E-B260-4B37-85B6-4243CFD389AD}" destId="{3958DF35-515B-47F8-84DF-D680B71CDBE9}" srcOrd="5" destOrd="0" presId="urn:microsoft.com/office/officeart/2005/8/layout/list1"/>
    <dgm:cxn modelId="{0134E46C-7D18-4549-ACF9-1D5E8173A35F}" type="presParOf" srcId="{FF55C04E-B260-4B37-85B6-4243CFD389AD}" destId="{50FA1082-F4C4-4476-97A8-EFFC4F5C5D4D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800A2D-09F5-4C3F-A2F1-AB2C5BF3D648}">
      <dsp:nvSpPr>
        <dsp:cNvPr id="0" name=""/>
        <dsp:cNvSpPr/>
      </dsp:nvSpPr>
      <dsp:spPr>
        <a:xfrm>
          <a:off x="0" y="629351"/>
          <a:ext cx="11264699" cy="16143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lumMod val="40000"/>
              <a:lumOff val="6000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74266" tIns="520700" rIns="874266" bIns="149352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100" kern="1200" dirty="0" smtClean="0">
              <a:latin typeface="Times New Roman" pitchFamily="18" charset="0"/>
              <a:cs typeface="Times New Roman" pitchFamily="18" charset="0"/>
            </a:rPr>
            <a:t>лекції;</a:t>
          </a:r>
          <a:endParaRPr lang="ru-RU" sz="210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100" kern="1200" dirty="0" smtClean="0">
              <a:latin typeface="Times New Roman" pitchFamily="18" charset="0"/>
              <a:cs typeface="Times New Roman" pitchFamily="18" charset="0"/>
            </a:rPr>
            <a:t>семінарські та практичні  заняття;</a:t>
          </a:r>
          <a:endParaRPr lang="ru-RU" sz="210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100" kern="1200" dirty="0" smtClean="0">
              <a:latin typeface="Times New Roman" pitchFamily="18" charset="0"/>
              <a:cs typeface="Times New Roman" pitchFamily="18" charset="0"/>
            </a:rPr>
            <a:t>індивідуальні та самостійні заняття</a:t>
          </a:r>
          <a:endParaRPr lang="ru-RU" sz="21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629351"/>
        <a:ext cx="11264699" cy="1614375"/>
      </dsp:txXfrm>
    </dsp:sp>
    <dsp:sp modelId="{F36AEF0C-6162-4E90-AF5B-D32CCEA02A8C}">
      <dsp:nvSpPr>
        <dsp:cNvPr id="0" name=""/>
        <dsp:cNvSpPr/>
      </dsp:nvSpPr>
      <dsp:spPr>
        <a:xfrm>
          <a:off x="639885" y="77179"/>
          <a:ext cx="9277594" cy="98368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hueMod val="94000"/>
                <a:satMod val="130000"/>
                <a:lum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lumMod val="88000"/>
              </a:schemeClr>
            </a:gs>
          </a:gsLst>
          <a:lin ang="5400000" scaled="0"/>
        </a:gra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8045" tIns="0" rIns="298045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smtClean="0">
              <a:latin typeface="Times New Roman" pitchFamily="18" charset="0"/>
              <a:cs typeface="Times New Roman" pitchFamily="18" charset="0"/>
            </a:rPr>
            <a:t>Традиційні форми навчання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687905" y="125199"/>
        <a:ext cx="9181554" cy="887647"/>
      </dsp:txXfrm>
    </dsp:sp>
    <dsp:sp modelId="{50FA1082-F4C4-4476-97A8-EFFC4F5C5D4D}">
      <dsp:nvSpPr>
        <dsp:cNvPr id="0" name=""/>
        <dsp:cNvSpPr/>
      </dsp:nvSpPr>
      <dsp:spPr>
        <a:xfrm>
          <a:off x="0" y="3007738"/>
          <a:ext cx="11264699" cy="22443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74266" tIns="520700" rIns="874266" bIns="149352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err="1" smtClean="0">
              <a:latin typeface="Times New Roman" pitchFamily="18" charset="0"/>
              <a:cs typeface="Times New Roman" pitchFamily="18" charset="0"/>
            </a:rPr>
            <a:t>інтегративні</a:t>
          </a:r>
          <a:r>
            <a:rPr lang="ru-RU" sz="21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100" kern="1200" dirty="0" err="1" smtClean="0">
              <a:latin typeface="Times New Roman" pitchFamily="18" charset="0"/>
              <a:cs typeface="Times New Roman" pitchFamily="18" charset="0"/>
            </a:rPr>
            <a:t>лекції</a:t>
          </a:r>
          <a:r>
            <a:rPr lang="ru-RU" sz="2100" kern="1200" dirty="0" smtClean="0">
              <a:latin typeface="Times New Roman" pitchFamily="18" charset="0"/>
              <a:cs typeface="Times New Roman" pitchFamily="18" charset="0"/>
            </a:rPr>
            <a:t>;              </a:t>
          </a:r>
          <a:r>
            <a:rPr lang="ru-RU" sz="2100" kern="1200" dirty="0" err="1" smtClean="0">
              <a:latin typeface="Times New Roman" pitchFamily="18" charset="0"/>
              <a:cs typeface="Times New Roman" pitchFamily="18" charset="0"/>
            </a:rPr>
            <a:t>дослідницькі</a:t>
          </a:r>
          <a:r>
            <a:rPr lang="ru-RU" sz="21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100" kern="1200" dirty="0" err="1" smtClean="0">
              <a:latin typeface="Times New Roman" pitchFamily="18" charset="0"/>
              <a:cs typeface="Times New Roman" pitchFamily="18" charset="0"/>
            </a:rPr>
            <a:t>проекти</a:t>
          </a:r>
          <a:r>
            <a:rPr lang="ru-RU" sz="2100" kern="1200" dirty="0" smtClean="0">
              <a:latin typeface="Times New Roman" pitchFamily="18" charset="0"/>
              <a:cs typeface="Times New Roman" pitchFamily="18" charset="0"/>
            </a:rPr>
            <a:t>;         </a:t>
          </a:r>
          <a:r>
            <a:rPr lang="ru-RU" sz="2100" kern="1200" dirty="0" err="1" smtClean="0">
              <a:latin typeface="Times New Roman" pitchFamily="18" charset="0"/>
              <a:cs typeface="Times New Roman" pitchFamily="18" charset="0"/>
            </a:rPr>
            <a:t>круглі</a:t>
          </a:r>
          <a:r>
            <a:rPr lang="ru-RU" sz="21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100" kern="1200" dirty="0" err="1" smtClean="0">
              <a:latin typeface="Times New Roman" pitchFamily="18" charset="0"/>
              <a:cs typeface="Times New Roman" pitchFamily="18" charset="0"/>
            </a:rPr>
            <a:t>столи</a:t>
          </a:r>
          <a:r>
            <a:rPr lang="ru-RU" sz="2100" kern="1200" dirty="0" smtClean="0">
              <a:latin typeface="Times New Roman" pitchFamily="18" charset="0"/>
              <a:cs typeface="Times New Roman" pitchFamily="18" charset="0"/>
            </a:rPr>
            <a:t>; </a:t>
          </a:r>
          <a:endParaRPr lang="ru-RU" sz="210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err="1" smtClean="0">
              <a:latin typeface="Times New Roman" pitchFamily="18" charset="0"/>
              <a:cs typeface="Times New Roman" pitchFamily="18" charset="0"/>
            </a:rPr>
            <a:t>конференції</a:t>
          </a:r>
          <a:r>
            <a:rPr lang="ru-RU" sz="2100" kern="1200" dirty="0" smtClean="0">
              <a:latin typeface="Times New Roman" pitchFamily="18" charset="0"/>
              <a:cs typeface="Times New Roman" pitchFamily="18" charset="0"/>
            </a:rPr>
            <a:t>;                          </a:t>
          </a:r>
          <a:r>
            <a:rPr lang="ru-RU" sz="2100" kern="1200" dirty="0" err="1" smtClean="0">
              <a:latin typeface="Times New Roman" pitchFamily="18" charset="0"/>
              <a:cs typeface="Times New Roman" pitchFamily="18" charset="0"/>
            </a:rPr>
            <a:t>дискусії</a:t>
          </a:r>
          <a:r>
            <a:rPr lang="ru-RU" sz="2100" kern="1200" dirty="0" smtClean="0">
              <a:latin typeface="Times New Roman" pitchFamily="18" charset="0"/>
              <a:cs typeface="Times New Roman" pitchFamily="18" charset="0"/>
            </a:rPr>
            <a:t>;                                </a:t>
          </a:r>
          <a:r>
            <a:rPr lang="ru-RU" sz="2100" kern="1200" dirty="0" err="1" smtClean="0">
              <a:latin typeface="Times New Roman" pitchFamily="18" charset="0"/>
              <a:cs typeface="Times New Roman" pitchFamily="18" charset="0"/>
            </a:rPr>
            <a:t>предметні</a:t>
          </a:r>
          <a:r>
            <a:rPr lang="ru-RU" sz="21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100" kern="1200" dirty="0" err="1" smtClean="0">
              <a:latin typeface="Times New Roman" pitchFamily="18" charset="0"/>
              <a:cs typeface="Times New Roman" pitchFamily="18" charset="0"/>
            </a:rPr>
            <a:t>гуртки</a:t>
          </a:r>
          <a:r>
            <a:rPr lang="ru-RU" sz="2100" kern="1200" dirty="0" smtClean="0">
              <a:latin typeface="Times New Roman" pitchFamily="18" charset="0"/>
              <a:cs typeface="Times New Roman" pitchFamily="18" charset="0"/>
            </a:rPr>
            <a:t>;</a:t>
          </a:r>
          <a:endParaRPr lang="ru-RU" sz="210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err="1" smtClean="0">
              <a:latin typeface="Times New Roman" pitchFamily="18" charset="0"/>
              <a:cs typeface="Times New Roman" pitchFamily="18" charset="0"/>
            </a:rPr>
            <a:t>екскурсії</a:t>
          </a:r>
          <a:r>
            <a:rPr lang="ru-RU" sz="2100" kern="1200" dirty="0" smtClean="0">
              <a:latin typeface="Times New Roman" pitchFamily="18" charset="0"/>
              <a:cs typeface="Times New Roman" pitchFamily="18" charset="0"/>
            </a:rPr>
            <a:t>, </a:t>
          </a:r>
          <a:endParaRPr lang="ru-RU" sz="210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>
              <a:latin typeface="Times New Roman" pitchFamily="18" charset="0"/>
              <a:cs typeface="Times New Roman" pitchFamily="18" charset="0"/>
            </a:rPr>
            <a:t>зустрічі </a:t>
          </a:r>
          <a:r>
            <a:rPr lang="ru-RU" sz="2100" kern="1200" dirty="0" err="1">
              <a:latin typeface="Times New Roman" pitchFamily="18" charset="0"/>
              <a:cs typeface="Times New Roman" pitchFamily="18" charset="0"/>
            </a:rPr>
            <a:t>з</a:t>
          </a:r>
          <a:r>
            <a:rPr lang="ru-RU" sz="2100" kern="1200" dirty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100" kern="1200" dirty="0" err="1" smtClean="0">
              <a:latin typeface="Times New Roman" pitchFamily="18" charset="0"/>
              <a:cs typeface="Times New Roman" pitchFamily="18" charset="0"/>
            </a:rPr>
            <a:t>науковцями</a:t>
          </a:r>
          <a:r>
            <a:rPr lang="ru-RU" sz="2100" kern="1200" dirty="0" smtClean="0">
              <a:latin typeface="Times New Roman" pitchFamily="18" charset="0"/>
              <a:cs typeface="Times New Roman" pitchFamily="18" charset="0"/>
            </a:rPr>
            <a:t>;</a:t>
          </a:r>
          <a:endParaRPr lang="ru-RU" sz="210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err="1" smtClean="0">
              <a:latin typeface="Times New Roman" pitchFamily="18" charset="0"/>
              <a:cs typeface="Times New Roman" pitchFamily="18" charset="0"/>
            </a:rPr>
            <a:t>обговорення</a:t>
          </a:r>
          <a:r>
            <a:rPr lang="ru-RU" sz="21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100" kern="1200" dirty="0">
              <a:latin typeface="Times New Roman" pitchFamily="18" charset="0"/>
              <a:cs typeface="Times New Roman" pitchFamily="18" charset="0"/>
            </a:rPr>
            <a:t>у чаті, на </a:t>
          </a:r>
          <a:r>
            <a:rPr lang="ru-RU" sz="2100" kern="1200" dirty="0" err="1">
              <a:latin typeface="Times New Roman" pitchFamily="18" charset="0"/>
              <a:cs typeface="Times New Roman" pitchFamily="18" charset="0"/>
            </a:rPr>
            <a:t>форумі</a:t>
          </a:r>
          <a:r>
            <a:rPr lang="ru-RU" sz="2100" kern="1200" dirty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100" kern="1200" dirty="0" err="1" smtClean="0">
              <a:latin typeface="Times New Roman" pitchFamily="18" charset="0"/>
              <a:cs typeface="Times New Roman" pitchFamily="18" charset="0"/>
            </a:rPr>
            <a:t>тощо</a:t>
          </a:r>
          <a:endParaRPr lang="ru-RU" sz="21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3007738"/>
        <a:ext cx="11264699" cy="2244375"/>
      </dsp:txXfrm>
    </dsp:sp>
    <dsp:sp modelId="{C79A8AD0-E9E2-4F8E-9177-EFACEFED61EB}">
      <dsp:nvSpPr>
        <dsp:cNvPr id="0" name=""/>
        <dsp:cNvSpPr/>
      </dsp:nvSpPr>
      <dsp:spPr>
        <a:xfrm>
          <a:off x="588473" y="2363471"/>
          <a:ext cx="9392798" cy="99801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hueMod val="94000"/>
                <a:satMod val="130000"/>
                <a:lum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lumMod val="88000"/>
              </a:schemeClr>
            </a:gs>
          </a:gsLst>
          <a:lin ang="5400000" scaled="0"/>
        </a:gra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8045" tIns="0" rIns="298045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smtClean="0">
              <a:latin typeface="Times New Roman" pitchFamily="18" charset="0"/>
              <a:cs typeface="Times New Roman" pitchFamily="18" charset="0"/>
            </a:rPr>
            <a:t>Інноваційні форми навчання (аудиторні і </a:t>
          </a:r>
          <a:r>
            <a:rPr lang="uk-UA" sz="2400" b="1" kern="1200" dirty="0" err="1" smtClean="0">
              <a:latin typeface="Times New Roman" pitchFamily="18" charset="0"/>
              <a:cs typeface="Times New Roman" pitchFamily="18" charset="0"/>
            </a:rPr>
            <a:t>позауадиторні</a:t>
          </a:r>
          <a:r>
            <a:rPr lang="uk-UA" sz="2400" b="1" kern="1200" dirty="0" smtClean="0">
              <a:latin typeface="Times New Roman" pitchFamily="18" charset="0"/>
              <a:cs typeface="Times New Roman" pitchFamily="18" charset="0"/>
            </a:rPr>
            <a:t>)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637192" y="2412190"/>
        <a:ext cx="9295360" cy="9005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6D4AC7-E00F-42D7-9936-F61607B29FAD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E39CFA-4D9E-4938-9C13-398D81388E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08695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3/21/2017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/>
              <a:pPr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zoom dir="in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3/21/2017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zoom dir="in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3/21/2017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zoom dir="in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3/21/2017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  <p:transition spd="med">
    <p:zoom dir="in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3/21/2017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zoom dir="in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3/21/2017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  <p:transition spd="med">
    <p:zoom dir="in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3/21/2017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zoom dir="in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3/21/2017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zoom dir="in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3/21/2017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zoom dir="in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>
                <a:solidFill>
                  <a:srgbClr val="146194">
                    <a:lumMod val="50000"/>
                  </a:srgbClr>
                </a:solidFill>
              </a:rPr>
              <a:pPr/>
              <a:t>3/21/2017</a:t>
            </a:fld>
            <a:endParaRPr lang="en-US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>
              <a:solidFill>
                <a:srgbClr val="146194">
                  <a:lumMod val="50000"/>
                </a:srgbClr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091000"/>
      </p:ext>
    </p:extLst>
  </p:cSld>
  <p:clrMapOvr>
    <a:masterClrMapping/>
  </p:clrMapOvr>
  <p:transition spd="med">
    <p:zoom dir="in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>
                <a:solidFill>
                  <a:srgbClr val="146194">
                    <a:lumMod val="50000"/>
                  </a:srgbClr>
                </a:solidFill>
              </a:rPr>
              <a:pPr/>
              <a:t>3/21/2017</a:t>
            </a:fld>
            <a:endParaRPr lang="en-US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189869"/>
      </p:ext>
    </p:extLst>
  </p:cSld>
  <p:clrMapOvr>
    <a:masterClrMapping/>
  </p:clrMapOvr>
  <p:transition spd="med">
    <p:zoom dir="in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3/21/2017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zoom dir="in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>
                <a:solidFill>
                  <a:srgbClr val="146194">
                    <a:lumMod val="50000"/>
                  </a:srgbClr>
                </a:solidFill>
              </a:rPr>
              <a:pPr/>
              <a:t>3/21/2017</a:t>
            </a:fld>
            <a:endParaRPr lang="en-US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5408724"/>
      </p:ext>
    </p:extLst>
  </p:cSld>
  <p:clrMapOvr>
    <a:masterClrMapping/>
  </p:clrMapOvr>
  <p:transition spd="med">
    <p:zoom dir="in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>
                <a:solidFill>
                  <a:srgbClr val="146194">
                    <a:lumMod val="50000"/>
                  </a:srgbClr>
                </a:solidFill>
              </a:rPr>
              <a:pPr/>
              <a:t>3/21/2017</a:t>
            </a:fld>
            <a:endParaRPr lang="en-US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7738061"/>
      </p:ext>
    </p:extLst>
  </p:cSld>
  <p:clrMapOvr>
    <a:masterClrMapping/>
  </p:clrMapOvr>
  <p:transition spd="med">
    <p:zoom dir="in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>
                <a:solidFill>
                  <a:srgbClr val="146194">
                    <a:lumMod val="50000"/>
                  </a:srgbClr>
                </a:solidFill>
              </a:rPr>
              <a:pPr/>
              <a:t>3/21/2017</a:t>
            </a:fld>
            <a:endParaRPr lang="en-US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7147151"/>
      </p:ext>
    </p:extLst>
  </p:cSld>
  <p:clrMapOvr>
    <a:masterClrMapping/>
  </p:clrMapOvr>
  <p:transition spd="med">
    <p:zoom dir="in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>
                <a:solidFill>
                  <a:srgbClr val="146194">
                    <a:lumMod val="50000"/>
                  </a:srgbClr>
                </a:solidFill>
              </a:rPr>
              <a:pPr/>
              <a:t>3/21/2017</a:t>
            </a:fld>
            <a:endParaRPr lang="en-US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726581"/>
      </p:ext>
    </p:extLst>
  </p:cSld>
  <p:clrMapOvr>
    <a:masterClrMapping/>
  </p:clrMapOvr>
  <p:transition spd="med">
    <p:zoom dir="in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>
                <a:solidFill>
                  <a:srgbClr val="146194">
                    <a:lumMod val="50000"/>
                  </a:srgbClr>
                </a:solidFill>
              </a:rPr>
              <a:pPr/>
              <a:t>3/21/2017</a:t>
            </a:fld>
            <a:endParaRPr lang="en-US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1094454"/>
      </p:ext>
    </p:extLst>
  </p:cSld>
  <p:clrMapOvr>
    <a:masterClrMapping/>
  </p:clrMapOvr>
  <p:transition spd="med">
    <p:zoom dir="in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>
                <a:solidFill>
                  <a:srgbClr val="146194">
                    <a:lumMod val="50000"/>
                  </a:srgbClr>
                </a:solidFill>
              </a:rPr>
              <a:pPr/>
              <a:t>3/21/2017</a:t>
            </a:fld>
            <a:endParaRPr lang="en-US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5443100"/>
      </p:ext>
    </p:extLst>
  </p:cSld>
  <p:clrMapOvr>
    <a:masterClrMapping/>
  </p:clrMapOvr>
  <p:transition spd="med">
    <p:zoom dir="in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>
                <a:solidFill>
                  <a:srgbClr val="146194">
                    <a:lumMod val="50000"/>
                  </a:srgbClr>
                </a:solidFill>
              </a:rPr>
              <a:pPr/>
              <a:t>3/21/2017</a:t>
            </a:fld>
            <a:endParaRPr lang="en-US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6769251"/>
      </p:ext>
    </p:extLst>
  </p:cSld>
  <p:clrMapOvr>
    <a:masterClrMapping/>
  </p:clrMapOvr>
  <p:transition spd="med">
    <p:zoom dir="in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>
                <a:solidFill>
                  <a:srgbClr val="146194">
                    <a:lumMod val="50000"/>
                  </a:srgbClr>
                </a:solidFill>
              </a:rPr>
              <a:pPr/>
              <a:t>3/21/2017</a:t>
            </a:fld>
            <a:endParaRPr lang="en-US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2101789"/>
      </p:ext>
    </p:extLst>
  </p:cSld>
  <p:clrMapOvr>
    <a:masterClrMapping/>
  </p:clrMapOvr>
  <p:transition spd="med">
    <p:zoom dir="in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>
                <a:solidFill>
                  <a:srgbClr val="146194">
                    <a:lumMod val="50000"/>
                  </a:srgbClr>
                </a:solidFill>
              </a:rPr>
              <a:pPr/>
              <a:t>3/21/2017</a:t>
            </a:fld>
            <a:endParaRPr lang="en-US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897820"/>
      </p:ext>
    </p:extLst>
  </p:cSld>
  <p:clrMapOvr>
    <a:masterClrMapping/>
  </p:clrMapOvr>
  <p:transition spd="med">
    <p:zoom dir="in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>
                <a:solidFill>
                  <a:srgbClr val="146194">
                    <a:lumMod val="50000"/>
                  </a:srgbClr>
                </a:solidFill>
              </a:rPr>
              <a:pPr/>
              <a:t>3/21/2017</a:t>
            </a:fld>
            <a:endParaRPr lang="en-US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>
                <a:solidFill>
                  <a:prstClr val="white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r"/>
            <a:r>
              <a:rPr lang="en-US" sz="8000">
                <a:solidFill>
                  <a:prstClr val="white"/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36026796"/>
      </p:ext>
    </p:extLst>
  </p:cSld>
  <p:clrMapOvr>
    <a:masterClrMapping/>
  </p:clrMapOvr>
  <p:transition spd="med">
    <p:zoom dir="in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3/21/2017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zoom dir="in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>
                <a:solidFill>
                  <a:srgbClr val="146194">
                    <a:lumMod val="50000"/>
                  </a:srgbClr>
                </a:solidFill>
              </a:rPr>
              <a:pPr/>
              <a:t>3/21/2017</a:t>
            </a:fld>
            <a:endParaRPr lang="en-US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0573672"/>
      </p:ext>
    </p:extLst>
  </p:cSld>
  <p:clrMapOvr>
    <a:masterClrMapping/>
  </p:clrMapOvr>
  <p:transition spd="med">
    <p:zoom dir="in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>
                <a:solidFill>
                  <a:srgbClr val="146194">
                    <a:lumMod val="50000"/>
                  </a:srgbClr>
                </a:solidFill>
              </a:rPr>
              <a:pPr/>
              <a:t>3/21/2017</a:t>
            </a:fld>
            <a:endParaRPr lang="en-US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>
                <a:solidFill>
                  <a:prstClr val="white"/>
                </a:solidFill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r"/>
            <a:r>
              <a:rPr lang="en-US" sz="8000">
                <a:solidFill>
                  <a:prstClr val="white"/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68464696"/>
      </p:ext>
    </p:extLst>
  </p:cSld>
  <p:clrMapOvr>
    <a:masterClrMapping/>
  </p:clrMapOvr>
  <p:transition spd="med">
    <p:zoom dir="in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>
                <a:solidFill>
                  <a:srgbClr val="146194">
                    <a:lumMod val="50000"/>
                  </a:srgbClr>
                </a:solidFill>
              </a:rPr>
              <a:pPr/>
              <a:t>3/21/2017</a:t>
            </a:fld>
            <a:endParaRPr lang="en-US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0491835"/>
      </p:ext>
    </p:extLst>
  </p:cSld>
  <p:clrMapOvr>
    <a:masterClrMapping/>
  </p:clrMapOvr>
  <p:transition spd="med">
    <p:zoom dir="in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>
                <a:solidFill>
                  <a:srgbClr val="146194">
                    <a:lumMod val="50000"/>
                  </a:srgbClr>
                </a:solidFill>
              </a:rPr>
              <a:pPr/>
              <a:t>3/21/2017</a:t>
            </a:fld>
            <a:endParaRPr lang="en-US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8529355"/>
      </p:ext>
    </p:extLst>
  </p:cSld>
  <p:clrMapOvr>
    <a:masterClrMapping/>
  </p:clrMapOvr>
  <p:transition spd="med">
    <p:zoom dir="in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>
                <a:solidFill>
                  <a:srgbClr val="146194">
                    <a:lumMod val="50000"/>
                  </a:srgbClr>
                </a:solidFill>
              </a:rPr>
              <a:pPr/>
              <a:t>3/21/2017</a:t>
            </a:fld>
            <a:endParaRPr lang="en-US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5215009"/>
      </p:ext>
    </p:extLst>
  </p:cSld>
  <p:clrMapOvr>
    <a:masterClrMapping/>
  </p:clrMapOvr>
  <p:transition spd="med">
    <p:zoom dir="in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3/21/2017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zoom dir="in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3/21/2017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zoom dir="in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3/21/2017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zoom dir="in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3/21/2017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zoom dir="in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3/21/2017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zoom dir="in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3/21/2017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zoom dir="in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4000">
              <a:schemeClr val="accent3">
                <a:lumMod val="60000"/>
                <a:lumOff val="40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/>
              <a:pPr/>
              <a:t>3/21/2017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ransition spd="med">
    <p:zoom dir="in"/>
  </p:transition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4000">
              <a:schemeClr val="accent3">
                <a:lumMod val="60000"/>
                <a:lumOff val="40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>
                <a:solidFill>
                  <a:srgbClr val="146194">
                    <a:lumMod val="50000"/>
                  </a:srgbClr>
                </a:solidFill>
              </a:rPr>
              <a:pPr/>
              <a:t>3/21/2017</a:t>
            </a:fld>
            <a:endParaRPr lang="en-US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en-US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02210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transition spd="med">
    <p:zoom dir="in"/>
  </p:transition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70646" y="2783542"/>
            <a:ext cx="8558024" cy="266251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97500"/>
          </a:bodyPr>
          <a:lstStyle/>
          <a:p>
            <a:pPr>
              <a:spcBef>
                <a:spcPct val="0"/>
              </a:spcBef>
              <a:defRPr/>
            </a:pPr>
            <a:endParaRPr lang="uk-UA" sz="3600" cap="all" dirty="0">
              <a:ln w="3175" cmpd="sng">
                <a:noFill/>
              </a:ln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94649" y="0"/>
            <a:ext cx="1268664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167053" y="606669"/>
            <a:ext cx="11451619" cy="5161086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75000" lnSpcReduction="20000"/>
          </a:bodyPr>
          <a:lstStyle/>
          <a:p>
            <a:pPr algn="ctr">
              <a:spcBef>
                <a:spcPct val="0"/>
              </a:spcBef>
              <a:defRPr/>
            </a:pPr>
            <a:endParaRPr lang="uk-UA" sz="3100" b="1" cap="all" dirty="0" smtClean="0">
              <a:ln w="3175" cmpd="sng"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spcBef>
                <a:spcPct val="0"/>
              </a:spcBef>
              <a:defRPr/>
            </a:pPr>
            <a:endParaRPr lang="uk-UA" sz="3600" b="1" cap="all" dirty="0" smtClean="0">
              <a:ln w="3175" cmpd="sng">
                <a:noFill/>
              </a:ln>
              <a:solidFill>
                <a:srgbClr val="6A9E1F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ct val="0"/>
              </a:spcBef>
              <a:defRPr/>
            </a:pPr>
            <a:endParaRPr lang="uk-UA" sz="4900" b="1" dirty="0" smtClean="0">
              <a:solidFill>
                <a:srgbClr val="14967C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ct val="0"/>
              </a:spcBef>
              <a:defRPr/>
            </a:pPr>
            <a:endParaRPr lang="uk-UA" sz="4900" b="1" dirty="0" smtClean="0">
              <a:solidFill>
                <a:srgbClr val="14967C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ct val="0"/>
              </a:spcBef>
              <a:defRPr/>
            </a:pPr>
            <a:r>
              <a:rPr lang="uk-UA" sz="4900" b="1" dirty="0" smtClean="0">
                <a:solidFill>
                  <a:srgbClr val="14967C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ІСТОРИЧНІ ЗДОБУТКИ, ПРОБЛЕМИ ТА ВИКЛИКИ СУЧАСНОЇ ОСВІТИ В КОНТЕКСТІ ІДЕЇ РЕФОРМАЦІЇ 500</a:t>
            </a:r>
            <a:r>
              <a:rPr lang="uk-UA" sz="2500" b="1" cap="all" dirty="0" smtClean="0">
                <a:ln w="3175" cmpd="sng"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 algn="ctr">
              <a:spcBef>
                <a:spcPct val="0"/>
              </a:spcBef>
              <a:defRPr/>
            </a:pPr>
            <a:endParaRPr lang="uk-UA" sz="2500" b="1" cap="all" dirty="0" smtClean="0">
              <a:ln w="3175" cmpd="sng"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ct val="0"/>
              </a:spcBef>
              <a:defRPr/>
            </a:pPr>
            <a:endParaRPr lang="uk-UA" sz="2500" b="1" cap="all" dirty="0" smtClean="0">
              <a:ln w="3175" cmpd="sng"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>
              <a:spcBef>
                <a:spcPct val="0"/>
              </a:spcBef>
              <a:defRPr/>
            </a:pPr>
            <a:r>
              <a:rPr lang="uk-UA" sz="2500" b="1" cap="all" dirty="0" smtClean="0">
                <a:ln w="3175" cmpd="sng">
                  <a:noFill/>
                </a:ln>
                <a:solidFill>
                  <a:srgbClr val="052F61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</a:p>
          <a:p>
            <a:endParaRPr lang="uk-UA" sz="2500" b="1" cap="all" dirty="0" smtClean="0">
              <a:ln w="3175" cmpd="sng"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uk-UA" sz="2500" b="1" cap="all" dirty="0" smtClean="0">
              <a:ln w="3175" cmpd="sng"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uk-UA" sz="2500" b="1" cap="all" dirty="0" smtClean="0">
                <a:ln w="3175" cmpd="sng"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</a:t>
            </a:r>
          </a:p>
          <a:p>
            <a:endParaRPr lang="uk-UA" sz="2500" b="1" cap="all" dirty="0" smtClean="0">
              <a:ln w="3175" cmpd="sng"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uk-UA" sz="2500" b="1" dirty="0" smtClean="0">
              <a:solidFill>
                <a:srgbClr val="14967C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2500" b="1" dirty="0" smtClean="0">
                <a:solidFill>
                  <a:srgbClr val="14967C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</a:t>
            </a:r>
            <a:endParaRPr lang="uk-UA" sz="3100" b="1" cap="all" dirty="0" smtClean="0">
              <a:ln w="3175" cmpd="sng"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ct val="0"/>
              </a:spcBef>
              <a:defRPr/>
            </a:pPr>
            <a:endParaRPr lang="uk-UA" sz="3600" b="1" cap="all" dirty="0" smtClean="0">
              <a:ln w="3175" cmpd="sng">
                <a:noFill/>
              </a:ln>
              <a:solidFill>
                <a:srgbClr val="FFFF00"/>
              </a:solidFill>
            </a:endParaRPr>
          </a:p>
        </p:txBody>
      </p:sp>
      <p:sp>
        <p:nvSpPr>
          <p:cNvPr id="15" name="Título 1"/>
          <p:cNvSpPr txBox="1">
            <a:spLocks/>
          </p:cNvSpPr>
          <p:nvPr/>
        </p:nvSpPr>
        <p:spPr>
          <a:xfrm>
            <a:off x="1561562" y="108896"/>
            <a:ext cx="9244668" cy="90601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ct val="0"/>
              </a:spcBef>
              <a:defRPr/>
            </a:pPr>
            <a:endParaRPr lang="pt-BR" sz="2400" b="1" cap="all" dirty="0" smtClean="0">
              <a:ln w="3175" cmpd="sng">
                <a:noFill/>
              </a:ln>
              <a:solidFill>
                <a:srgbClr val="6A9E1F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280376" y="5135742"/>
            <a:ext cx="464233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 smtClean="0">
                <a:solidFill>
                  <a:srgbClr val="052F61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r>
              <a:rPr lang="uk-UA" sz="2400" b="1" dirty="0" smtClean="0">
                <a:solidFill>
                  <a:srgbClr val="052F61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 кандидат педагогічних наук</a:t>
            </a:r>
          </a:p>
          <a:p>
            <a:r>
              <a:rPr lang="uk-UA" sz="2400" b="1" dirty="0" smtClean="0">
                <a:solidFill>
                  <a:srgbClr val="052F61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 Хитра Зоя Михайлівна</a:t>
            </a:r>
          </a:p>
          <a:p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5111317" y="6119777"/>
            <a:ext cx="1371600" cy="46582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97500"/>
          </a:bodyPr>
          <a:lstStyle/>
          <a:p>
            <a:pPr algn="r">
              <a:spcBef>
                <a:spcPct val="0"/>
              </a:spcBef>
              <a:defRPr/>
            </a:pPr>
            <a:r>
              <a:rPr lang="uk-UA" b="1" cap="all" dirty="0" smtClean="0">
                <a:ln w="3175" cmpd="sng">
                  <a:noFill/>
                </a:ln>
                <a:solidFill>
                  <a:srgbClr val="052F61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Київ  2017</a:t>
            </a:r>
            <a:endParaRPr lang="ru-RU" b="1" cap="all" dirty="0">
              <a:ln w="3175" cmpd="sng">
                <a:noFill/>
              </a:ln>
              <a:solidFill>
                <a:prstClr val="white"/>
              </a:solidFill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388240" y="140503"/>
            <a:ext cx="11386039" cy="105507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uk-UA" sz="2400" b="1" cap="all" dirty="0" smtClean="0">
                <a:ln w="3175" cmpd="sng">
                  <a:noFill/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     </a:t>
            </a:r>
          </a:p>
          <a:p>
            <a:pPr algn="ctr">
              <a:spcBef>
                <a:spcPct val="0"/>
              </a:spcBef>
              <a:defRPr/>
            </a:pPr>
            <a:r>
              <a:rPr lang="uk-UA" sz="2400" b="1" cap="all" dirty="0" smtClean="0">
                <a:ln w="3175" cmpd="sng">
                  <a:noFill/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uk-UA" sz="2400" b="1" cap="all" dirty="0" smtClean="0">
                <a:ln w="3175" cmpd="sng">
                  <a:noFill/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інститут  Ґенези життя та Всесвіту”</a:t>
            </a:r>
          </a:p>
          <a:p>
            <a:pPr algn="ctr">
              <a:spcBef>
                <a:spcPct val="0"/>
              </a:spcBef>
              <a:defRPr/>
            </a:pPr>
            <a:endParaRPr lang="ru-RU" sz="2400" b="1" cap="all" dirty="0">
              <a:ln w="3175" cmpd="sng">
                <a:noFill/>
              </a:ln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Изображение 1" descr="Группа 2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09030" y="3594846"/>
            <a:ext cx="3639439" cy="1308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86670041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6885929" y="1361601"/>
            <a:ext cx="464233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r>
              <a:rPr lang="ru-RU" sz="2400" dirty="0" smtClean="0"/>
              <a:t> </a:t>
            </a:r>
            <a:endParaRPr lang="ru-RU" dirty="0"/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197223" y="1228165"/>
            <a:ext cx="11788588" cy="4739759"/>
          </a:xfrm>
          <a:prstGeom prst="rect">
            <a:avLst/>
          </a:prstGeom>
          <a:solidFill>
            <a:schemeClr val="tx1">
              <a:lumMod val="85000"/>
            </a:schemeClr>
          </a:solidFill>
          <a:ln w="9525">
            <a:solidFill>
              <a:schemeClr val="bg1">
                <a:lumMod val="85000"/>
                <a:lumOff val="15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uk-UA" sz="66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Реформація -</a:t>
            </a:r>
          </a:p>
          <a:p>
            <a:r>
              <a:rPr lang="uk-UA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(лат. </a:t>
            </a:r>
            <a:r>
              <a:rPr lang="en-GB" sz="28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reformatio</a:t>
            </a:r>
            <a:r>
              <a:rPr lang="en-GB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uk-UA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виправлення, перетворення, реформування) </a:t>
            </a:r>
          </a:p>
          <a:p>
            <a:endParaRPr lang="uk-UA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широкий релігійний і суспільно-політичний рух в Західній і Центральній Європі </a:t>
            </a:r>
            <a:r>
              <a:rPr lang="en-GB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XVI - XVII </a:t>
            </a:r>
            <a:r>
              <a:rPr lang="uk-UA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століття, </a:t>
            </a:r>
            <a:r>
              <a:rPr lang="uk-UA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спрямований на реформування християнства відповідно до </a:t>
            </a:r>
            <a:r>
              <a:rPr lang="uk-UA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Біблії</a:t>
            </a:r>
          </a:p>
          <a:p>
            <a:endParaRPr lang="en-GB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4" name="Изображение 1" descr="Группа 2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513" y="0"/>
            <a:ext cx="2736850" cy="98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39086" y="120770"/>
            <a:ext cx="6823494" cy="1009290"/>
          </a:xfrm>
        </p:spPr>
        <p:txBody>
          <a:bodyPr>
            <a:normAutofit/>
          </a:bodyPr>
          <a:lstStyle/>
          <a:p>
            <a:pPr algn="ctr"/>
            <a:r>
              <a:rPr lang="uk-UA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Я. А. </a:t>
            </a:r>
            <a:r>
              <a:rPr lang="uk-UA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Коменський</a:t>
            </a:r>
            <a:r>
              <a:rPr lang="uk-UA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–  </a:t>
            </a:r>
            <a:r>
              <a:rPr lang="ru-RU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фундатор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наукової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педагогіки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3010" name="Picture 2" descr="C:\Users\User\Desktop\200px-Johan_amos_comenius_1592-167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75688" y="178698"/>
            <a:ext cx="2940944" cy="3323266"/>
          </a:xfrm>
          <a:prstGeom prst="rect">
            <a:avLst/>
          </a:prstGeom>
          <a:noFill/>
        </p:spPr>
      </p:pic>
      <p:sp>
        <p:nvSpPr>
          <p:cNvPr id="5" name="AutoShape 25"/>
          <p:cNvSpPr>
            <a:spLocks noChangeArrowheads="1"/>
          </p:cNvSpPr>
          <p:nvPr/>
        </p:nvSpPr>
        <p:spPr bwMode="auto">
          <a:xfrm>
            <a:off x="321831" y="3648310"/>
            <a:ext cx="5143500" cy="2743199"/>
          </a:xfrm>
          <a:prstGeom prst="roundRect">
            <a:avLst>
              <a:gd name="adj" fmla="val 16667"/>
            </a:avLst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lnSpc>
                <a:spcPct val="110000"/>
              </a:lnSpc>
            </a:pPr>
            <a:endParaRPr lang="uk-UA" sz="24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0000"/>
              </a:lnSpc>
            </a:pPr>
            <a:r>
              <a:rPr lang="uk-UA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Учений визнавав </a:t>
            </a:r>
            <a:r>
              <a:rPr lang="uk-UA" sz="2400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пізнавальність світу</a:t>
            </a:r>
            <a:r>
              <a:rPr lang="uk-UA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10000"/>
              </a:lnSpc>
            </a:pPr>
            <a:r>
              <a:rPr lang="uk-UA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До джерел пізнання світу належать: </a:t>
            </a:r>
          </a:p>
          <a:p>
            <a:pPr>
              <a:lnSpc>
                <a:spcPct val="110000"/>
              </a:lnSpc>
            </a:pPr>
            <a:r>
              <a:rPr lang="uk-UA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почуття, розум та віра. </a:t>
            </a:r>
          </a:p>
          <a:p>
            <a:pPr>
              <a:lnSpc>
                <a:spcPct val="110000"/>
              </a:lnSpc>
            </a:pPr>
            <a:r>
              <a:rPr lang="uk-UA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 розвитку пізнання виділяв</a:t>
            </a:r>
          </a:p>
          <a:p>
            <a:pPr>
              <a:lnSpc>
                <a:spcPct val="110000"/>
              </a:lnSpc>
            </a:pPr>
            <a:r>
              <a:rPr lang="uk-UA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три ступені:</a:t>
            </a:r>
            <a:r>
              <a:rPr lang="uk-UA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емпіричний, </a:t>
            </a:r>
          </a:p>
          <a:p>
            <a:pPr>
              <a:lnSpc>
                <a:spcPct val="110000"/>
              </a:lnSpc>
            </a:pPr>
            <a:r>
              <a:rPr lang="uk-UA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науковий і практичний</a:t>
            </a:r>
            <a:r>
              <a:rPr lang="uk-UA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10000"/>
              </a:lnSpc>
            </a:pPr>
            <a:endParaRPr lang="uk-UA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AutoShape 25"/>
          <p:cNvSpPr>
            <a:spLocks noChangeArrowheads="1"/>
          </p:cNvSpPr>
          <p:nvPr/>
        </p:nvSpPr>
        <p:spPr bwMode="auto">
          <a:xfrm>
            <a:off x="4118451" y="1210961"/>
            <a:ext cx="7501330" cy="1640733"/>
          </a:xfrm>
          <a:prstGeom prst="roundRect">
            <a:avLst>
              <a:gd name="adj" fmla="val 16667"/>
            </a:avLst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lnSpc>
                <a:spcPct val="110000"/>
              </a:lnSpc>
            </a:pPr>
            <a:r>
              <a:rPr lang="uk-UA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10000"/>
              </a:lnSpc>
            </a:pPr>
            <a:endParaRPr lang="uk-UA" sz="24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0000"/>
              </a:lnSpc>
            </a:pPr>
            <a:endParaRPr lang="uk-UA" sz="24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0000"/>
              </a:lnSpc>
            </a:pPr>
            <a:endParaRPr lang="uk-UA" sz="24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0000"/>
              </a:lnSpc>
            </a:pPr>
            <a:r>
              <a:rPr lang="uk-UA" sz="2400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“Велика</a:t>
            </a:r>
            <a:r>
              <a:rPr lang="uk-UA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дидактика”</a:t>
            </a:r>
            <a:r>
              <a:rPr lang="uk-UA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(1632) ;   </a:t>
            </a:r>
            <a:r>
              <a:rPr lang="uk-UA" sz="2400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“Фізика”</a:t>
            </a:r>
            <a:r>
              <a:rPr lang="uk-UA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(1633);</a:t>
            </a:r>
          </a:p>
          <a:p>
            <a:pPr>
              <a:lnSpc>
                <a:spcPct val="110000"/>
              </a:lnSpc>
            </a:pPr>
            <a:r>
              <a:rPr lang="uk-UA" sz="2400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“Астрономія”</a:t>
            </a:r>
            <a:r>
              <a:rPr lang="uk-UA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(1631) ; </a:t>
            </a:r>
            <a:r>
              <a:rPr lang="uk-UA" sz="2400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“Відкриті</a:t>
            </a:r>
            <a:r>
              <a:rPr lang="uk-UA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двері </a:t>
            </a:r>
            <a:r>
              <a:rPr lang="uk-UA" sz="2400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мов”</a:t>
            </a:r>
            <a:r>
              <a:rPr lang="uk-UA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(1631);</a:t>
            </a:r>
          </a:p>
          <a:p>
            <a:pPr>
              <a:lnSpc>
                <a:spcPct val="110000"/>
              </a:lnSpc>
            </a:pPr>
            <a:r>
              <a:rPr lang="uk-UA" sz="2400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“Світ</a:t>
            </a:r>
            <a:r>
              <a:rPr lang="uk-UA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чуттєвих речей в </a:t>
            </a:r>
            <a:r>
              <a:rPr lang="uk-UA" sz="2400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малюнках”</a:t>
            </a:r>
            <a:r>
              <a:rPr lang="uk-UA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(1658); </a:t>
            </a:r>
          </a:p>
          <a:p>
            <a:pPr>
              <a:lnSpc>
                <a:spcPct val="110000"/>
              </a:lnSpc>
            </a:pPr>
            <a:r>
              <a:rPr lang="uk-UA" sz="2400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“Новійший</a:t>
            </a:r>
            <a:r>
              <a:rPr lang="uk-UA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метод </a:t>
            </a:r>
            <a:r>
              <a:rPr lang="uk-UA" sz="2400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мов”</a:t>
            </a:r>
            <a:r>
              <a:rPr lang="uk-UA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(1649); </a:t>
            </a:r>
            <a:r>
              <a:rPr lang="uk-UA" sz="2400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“Пансофія”</a:t>
            </a:r>
            <a:r>
              <a:rPr lang="uk-UA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тощо</a:t>
            </a:r>
          </a:p>
          <a:p>
            <a:pPr>
              <a:lnSpc>
                <a:spcPct val="110000"/>
              </a:lnSpc>
            </a:pPr>
            <a:endParaRPr lang="uk-UA" sz="24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0000"/>
              </a:lnSpc>
            </a:pPr>
            <a:endParaRPr lang="uk-UA" sz="24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0000"/>
              </a:lnSpc>
            </a:pPr>
            <a:endParaRPr lang="uk-UA" sz="24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0000"/>
              </a:lnSpc>
            </a:pPr>
            <a:r>
              <a:rPr lang="uk-UA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uk-UA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AutoShape 25"/>
          <p:cNvSpPr>
            <a:spLocks noChangeArrowheads="1"/>
          </p:cNvSpPr>
          <p:nvPr/>
        </p:nvSpPr>
        <p:spPr bwMode="auto">
          <a:xfrm>
            <a:off x="5555411" y="3429000"/>
            <a:ext cx="6490051" cy="2866292"/>
          </a:xfrm>
          <a:prstGeom prst="roundRect">
            <a:avLst>
              <a:gd name="adj" fmla="val 16667"/>
            </a:avLst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lnSpc>
                <a:spcPct val="110000"/>
              </a:lnSpc>
            </a:pP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Навчальний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матеріал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повинен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обов'язково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відповідати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10000"/>
              </a:lnSpc>
            </a:pP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вікові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учнів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У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навчанні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потрібне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послідовне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поступове</a:t>
            </a:r>
            <a:endPara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0000"/>
              </a:lnSpc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просування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вперед, 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дотримуючись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дидактичних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правил: </a:t>
            </a:r>
          </a:p>
          <a:p>
            <a:pPr>
              <a:lnSpc>
                <a:spcPct val="110000"/>
              </a:lnSpc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близького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до далекого», «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цілого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окремого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»,</a:t>
            </a:r>
          </a:p>
          <a:p>
            <a:pPr>
              <a:lnSpc>
                <a:spcPct val="110000"/>
              </a:lnSpc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знайомого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незнайомого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 для того, 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щоб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учні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10000"/>
              </a:lnSpc>
            </a:pP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засвоювали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систему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знань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а не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уривчасті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відомості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 </a:t>
            </a:r>
            <a:endParaRPr lang="uk-UA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5"/>
          <p:cNvSpPr>
            <a:spLocks noChangeArrowheads="1"/>
          </p:cNvSpPr>
          <p:nvPr/>
        </p:nvSpPr>
        <p:spPr bwMode="auto">
          <a:xfrm>
            <a:off x="4770407" y="1932319"/>
            <a:ext cx="7151299" cy="3381554"/>
          </a:xfrm>
          <a:prstGeom prst="roundRect">
            <a:avLst>
              <a:gd name="adj" fmla="val 16667"/>
            </a:avLst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lnSpc>
                <a:spcPct val="110000"/>
              </a:lnSpc>
            </a:pPr>
            <a:endParaRPr lang="uk-UA" sz="2000" dirty="0" smtClean="0"/>
          </a:p>
          <a:p>
            <a:pPr>
              <a:lnSpc>
                <a:spcPct val="110000"/>
              </a:lnSpc>
            </a:pPr>
            <a:endParaRPr lang="uk-UA" sz="2000" dirty="0" smtClean="0"/>
          </a:p>
          <a:p>
            <a:pPr>
              <a:lnSpc>
                <a:spcPct val="110000"/>
              </a:lnSpc>
            </a:pPr>
            <a:r>
              <a:rPr lang="uk-UA" sz="2000" dirty="0" smtClean="0"/>
              <a:t>         </a:t>
            </a:r>
          </a:p>
          <a:p>
            <a:pPr>
              <a:lnSpc>
                <a:spcPct val="110000"/>
              </a:lnSpc>
            </a:pPr>
            <a:r>
              <a:rPr lang="uk-UA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>
              <a:lnSpc>
                <a:spcPct val="110000"/>
              </a:lnSpc>
            </a:pPr>
            <a:r>
              <a:rPr lang="uk-UA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“Християнські</a:t>
            </a:r>
            <a:r>
              <a:rPr lang="uk-UA" sz="2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моральні ідеї утворюють </a:t>
            </a:r>
          </a:p>
          <a:p>
            <a:pPr>
              <a:lnSpc>
                <a:spcPct val="110000"/>
              </a:lnSpc>
            </a:pPr>
            <a:r>
              <a:rPr lang="uk-UA" sz="2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найдосконалішу систему виховання </a:t>
            </a:r>
            <a:r>
              <a:rPr lang="uk-UA" sz="2400" b="1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дітей”</a:t>
            </a:r>
            <a:r>
              <a:rPr lang="uk-UA" sz="2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uk-UA" sz="24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812212" y="1906437"/>
            <a:ext cx="7057735" cy="381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24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Релігійна в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іра і наукове пізнання у </a:t>
            </a:r>
            <a:r>
              <a:rPr kumimoji="0" lang="uk-UA" sz="2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дидакто-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методичній системі К.Д. Ушинського виступають відповідно як інваріантний (вічний) і варіативний (змінний) компоненти, які не суперечать один одному, а взаємодоповнюють.</a:t>
            </a: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uk-UA" sz="2000" dirty="0" smtClean="0">
              <a:solidFill>
                <a:schemeClr val="bg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4045789" y="396816"/>
            <a:ext cx="7781026" cy="1009290"/>
          </a:xfrm>
        </p:spPr>
        <p:txBody>
          <a:bodyPr>
            <a:normAutofit fontScale="90000"/>
          </a:bodyPr>
          <a:lstStyle/>
          <a:p>
            <a:pPr algn="ctr"/>
            <a:r>
              <a:rPr lang="uk-UA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К.Д. Ушинський –  основоположник вітчизняної наукової педагогіки та народної школи 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AutoShape 25"/>
          <p:cNvSpPr>
            <a:spLocks noChangeArrowheads="1"/>
          </p:cNvSpPr>
          <p:nvPr/>
        </p:nvSpPr>
        <p:spPr bwMode="auto">
          <a:xfrm>
            <a:off x="112143" y="3562709"/>
            <a:ext cx="4563374" cy="3010619"/>
          </a:xfrm>
          <a:prstGeom prst="roundRect">
            <a:avLst>
              <a:gd name="adj" fmla="val 16667"/>
            </a:avLst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lnSpc>
                <a:spcPct val="110000"/>
              </a:lnSpc>
            </a:pPr>
            <a:r>
              <a:rPr lang="uk-UA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Основою формування цілісної</a:t>
            </a:r>
          </a:p>
          <a:p>
            <a:pPr>
              <a:lnSpc>
                <a:spcPct val="110000"/>
              </a:lnSpc>
            </a:pPr>
            <a:r>
              <a:rPr lang="uk-UA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картини світу в учнів </a:t>
            </a:r>
          </a:p>
          <a:p>
            <a:pPr>
              <a:lnSpc>
                <a:spcPct val="110000"/>
              </a:lnSpc>
            </a:pPr>
            <a:r>
              <a:rPr lang="uk-UA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виступає  </a:t>
            </a:r>
            <a:r>
              <a:rPr lang="uk-UA" sz="2000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ідея єдності та</a:t>
            </a:r>
          </a:p>
          <a:p>
            <a:pPr>
              <a:lnSpc>
                <a:spcPct val="110000"/>
              </a:lnSpc>
            </a:pPr>
            <a:r>
              <a:rPr lang="uk-UA" sz="2000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взаємодоповнюваності наукового, </a:t>
            </a:r>
          </a:p>
          <a:p>
            <a:pPr>
              <a:lnSpc>
                <a:spcPct val="110000"/>
              </a:lnSpc>
            </a:pPr>
            <a:r>
              <a:rPr lang="uk-UA" sz="2000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художньо-естетичного, </a:t>
            </a:r>
          </a:p>
          <a:p>
            <a:pPr>
              <a:lnSpc>
                <a:spcPct val="110000"/>
              </a:lnSpc>
            </a:pPr>
            <a:r>
              <a:rPr lang="uk-UA" sz="2000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філософсько-релігійного пізнання </a:t>
            </a:r>
          </a:p>
          <a:p>
            <a:pPr>
              <a:lnSpc>
                <a:spcPct val="110000"/>
              </a:lnSpc>
            </a:pPr>
            <a:r>
              <a:rPr lang="uk-UA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і віри у вихованні та навчанні дитини. </a:t>
            </a:r>
            <a:endParaRPr lang="uk-UA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7" name="Picture 1" descr="C:\Users\User\Desktop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57835" y="161363"/>
            <a:ext cx="2590800" cy="308386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7177" y="0"/>
            <a:ext cx="10623176" cy="1013012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uk-UA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вплив Реформації на формування української нації, культури та державності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C:\Users\User\Desktop\реформацыя\nhUW_PlL-xY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53034" y="1156447"/>
            <a:ext cx="10524566" cy="5593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5"/>
          <p:cNvSpPr>
            <a:spLocks noChangeArrowheads="1"/>
          </p:cNvSpPr>
          <p:nvPr/>
        </p:nvSpPr>
        <p:spPr bwMode="auto">
          <a:xfrm>
            <a:off x="493139" y="530271"/>
            <a:ext cx="11316748" cy="819510"/>
          </a:xfrm>
          <a:prstGeom prst="roundRect">
            <a:avLst>
              <a:gd name="adj" fmla="val 16667"/>
            </a:avLst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uk-UA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Принципи формування цілісної природничо-наукової картини світу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AutoShape 6"/>
          <p:cNvSpPr>
            <a:spLocks noChangeArrowheads="1"/>
          </p:cNvSpPr>
          <p:nvPr/>
        </p:nvSpPr>
        <p:spPr bwMode="auto">
          <a:xfrm>
            <a:off x="610997" y="1988505"/>
            <a:ext cx="2726726" cy="844378"/>
          </a:xfrm>
          <a:prstGeom prst="roundRect">
            <a:avLst>
              <a:gd name="adj" fmla="val 16667"/>
            </a:avLst>
          </a:prstGeom>
          <a:solidFill>
            <a:schemeClr val="bg2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uk-UA" b="1" i="1" dirty="0" smtClean="0">
                <a:solidFill>
                  <a:schemeClr val="bg1"/>
                </a:solidFill>
                <a:latin typeface="Georgia" pitchFamily="18" charset="0"/>
              </a:rPr>
              <a:t>Загально педагогічні</a:t>
            </a:r>
          </a:p>
          <a:p>
            <a:pPr algn="ctr" eaLnBrk="1" hangingPunct="1"/>
            <a:r>
              <a:rPr lang="uk-UA" b="1" i="1" dirty="0" smtClean="0">
                <a:solidFill>
                  <a:schemeClr val="bg1"/>
                </a:solidFill>
                <a:latin typeface="Georgia" pitchFamily="18" charset="0"/>
              </a:rPr>
              <a:t> принципи</a:t>
            </a:r>
            <a:endParaRPr lang="ru-RU" b="1" i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7" name="AutoShape 7"/>
          <p:cNvSpPr>
            <a:spLocks noChangeArrowheads="1"/>
          </p:cNvSpPr>
          <p:nvPr/>
        </p:nvSpPr>
        <p:spPr bwMode="auto">
          <a:xfrm>
            <a:off x="3631875" y="1980656"/>
            <a:ext cx="2718487" cy="856734"/>
          </a:xfrm>
          <a:prstGeom prst="roundRect">
            <a:avLst>
              <a:gd name="adj" fmla="val 16667"/>
            </a:avLst>
          </a:prstGeom>
          <a:solidFill>
            <a:schemeClr val="bg2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uk-UA" b="1" i="1" dirty="0" smtClean="0">
                <a:solidFill>
                  <a:schemeClr val="bg1"/>
                </a:solidFill>
                <a:latin typeface="Georgia" pitchFamily="18" charset="0"/>
              </a:rPr>
              <a:t>Принципи </a:t>
            </a:r>
          </a:p>
          <a:p>
            <a:pPr algn="ctr" eaLnBrk="1" hangingPunct="1"/>
            <a:r>
              <a:rPr lang="uk-UA" b="1" i="1" dirty="0" smtClean="0">
                <a:solidFill>
                  <a:schemeClr val="bg1"/>
                </a:solidFill>
                <a:latin typeface="Georgia" pitchFamily="18" charset="0"/>
              </a:rPr>
              <a:t>світоглядної </a:t>
            </a:r>
          </a:p>
          <a:p>
            <a:pPr algn="ctr" eaLnBrk="1" hangingPunct="1"/>
            <a:r>
              <a:rPr lang="uk-UA" b="1" i="1" dirty="0" smtClean="0">
                <a:solidFill>
                  <a:schemeClr val="bg1"/>
                </a:solidFill>
                <a:latin typeface="Georgia" pitchFamily="18" charset="0"/>
              </a:rPr>
              <a:t>освіти</a:t>
            </a:r>
            <a:endParaRPr lang="ru-RU" b="1" i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8" name="AutoShape 8"/>
          <p:cNvSpPr>
            <a:spLocks noChangeArrowheads="1"/>
          </p:cNvSpPr>
          <p:nvPr/>
        </p:nvSpPr>
        <p:spPr bwMode="auto">
          <a:xfrm>
            <a:off x="6606397" y="1951825"/>
            <a:ext cx="2778211" cy="869091"/>
          </a:xfrm>
          <a:prstGeom prst="roundRect">
            <a:avLst>
              <a:gd name="adj" fmla="val 16667"/>
            </a:avLst>
          </a:prstGeom>
          <a:solidFill>
            <a:schemeClr val="bg2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uk-UA" b="1" i="1" dirty="0" smtClean="0">
                <a:solidFill>
                  <a:schemeClr val="bg1"/>
                </a:solidFill>
                <a:latin typeface="Georgia" pitchFamily="18" charset="0"/>
              </a:rPr>
              <a:t>Принципи цілісної</a:t>
            </a:r>
          </a:p>
          <a:p>
            <a:pPr algn="ctr" eaLnBrk="1" hangingPunct="1"/>
            <a:r>
              <a:rPr lang="uk-UA" b="1" i="1" dirty="0">
                <a:solidFill>
                  <a:schemeClr val="bg1"/>
                </a:solidFill>
                <a:latin typeface="Georgia" pitchFamily="18" charset="0"/>
              </a:rPr>
              <a:t>п</a:t>
            </a:r>
            <a:r>
              <a:rPr lang="uk-UA" b="1" i="1" dirty="0" smtClean="0">
                <a:solidFill>
                  <a:schemeClr val="bg1"/>
                </a:solidFill>
                <a:latin typeface="Georgia" pitchFamily="18" charset="0"/>
              </a:rPr>
              <a:t>риродничо-наукової</a:t>
            </a:r>
          </a:p>
          <a:p>
            <a:pPr algn="ctr" eaLnBrk="1" hangingPunct="1"/>
            <a:r>
              <a:rPr lang="uk-UA" b="1" i="1" dirty="0" smtClean="0">
                <a:solidFill>
                  <a:schemeClr val="bg1"/>
                </a:solidFill>
                <a:latin typeface="Georgia" pitchFamily="18" charset="0"/>
              </a:rPr>
              <a:t> освіти</a:t>
            </a:r>
            <a:endParaRPr lang="ru-RU" b="1" i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9456804" y="1975449"/>
            <a:ext cx="2537254" cy="861166"/>
          </a:xfrm>
          <a:prstGeom prst="roundRect">
            <a:avLst>
              <a:gd name="adj" fmla="val 16667"/>
            </a:avLst>
          </a:prstGeom>
          <a:solidFill>
            <a:schemeClr val="bg2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uk-UA" b="1" i="1" dirty="0" err="1" smtClean="0">
                <a:solidFill>
                  <a:schemeClr val="bg1"/>
                </a:solidFill>
                <a:latin typeface="Georgia" pitchFamily="18" charset="0"/>
                <a:cs typeface="Times New Roman" pitchFamily="18" charset="0"/>
              </a:rPr>
              <a:t>Біоетичні</a:t>
            </a:r>
            <a:r>
              <a:rPr lang="uk-UA" b="1" i="1" dirty="0" smtClean="0">
                <a:solidFill>
                  <a:schemeClr val="bg1"/>
                </a:solidFill>
                <a:latin typeface="Georgia" pitchFamily="18" charset="0"/>
                <a:cs typeface="Times New Roman" pitchFamily="18" charset="0"/>
              </a:rPr>
              <a:t> </a:t>
            </a:r>
          </a:p>
          <a:p>
            <a:pPr algn="ctr" eaLnBrk="1" hangingPunct="1"/>
            <a:r>
              <a:rPr lang="uk-UA" b="1" i="1" dirty="0" smtClean="0">
                <a:solidFill>
                  <a:schemeClr val="bg1"/>
                </a:solidFill>
                <a:latin typeface="Georgia" pitchFamily="18" charset="0"/>
                <a:cs typeface="Times New Roman" pitchFamily="18" charset="0"/>
              </a:rPr>
              <a:t>принципи</a:t>
            </a:r>
            <a:endParaRPr lang="ru-RU" b="1" i="1" dirty="0">
              <a:solidFill>
                <a:schemeClr val="bg1"/>
              </a:solidFill>
              <a:latin typeface="Georgia" pitchFamily="18" charset="0"/>
              <a:cs typeface="Times New Roman" pitchFamily="18" charset="0"/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1656335" y="1447194"/>
            <a:ext cx="472541" cy="452895"/>
            <a:chOff x="3693085" y="3910362"/>
            <a:chExt cx="472541" cy="452895"/>
          </a:xfrm>
        </p:grpSpPr>
        <p:sp>
          <p:nvSpPr>
            <p:cNvPr id="11" name="Стрелка вправо 10"/>
            <p:cNvSpPr/>
            <p:nvPr/>
          </p:nvSpPr>
          <p:spPr>
            <a:xfrm rot="5330529">
              <a:off x="3702908" y="3900539"/>
              <a:ext cx="452895" cy="472541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dk2">
                <a:tint val="60000"/>
                <a:hueOff val="0"/>
                <a:satOff val="0"/>
                <a:lumOff val="0"/>
                <a:alphaOff val="0"/>
              </a:schemeClr>
            </a:lnRef>
            <a:fillRef idx="3">
              <a:schemeClr val="dk2">
                <a:tint val="60000"/>
                <a:hueOff val="0"/>
                <a:satOff val="0"/>
                <a:lumOff val="0"/>
                <a:alphaOff val="0"/>
              </a:schemeClr>
            </a:fillRef>
            <a:effectRef idx="2">
              <a:schemeClr val="dk2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Стрелка вправо 4"/>
            <p:cNvSpPr/>
            <p:nvPr/>
          </p:nvSpPr>
          <p:spPr>
            <a:xfrm rot="5330529">
              <a:off x="3769469" y="3927127"/>
              <a:ext cx="317027" cy="28352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uk-UA" sz="2400" kern="1200"/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4853859" y="1409814"/>
            <a:ext cx="472541" cy="452895"/>
            <a:chOff x="3693085" y="3910362"/>
            <a:chExt cx="472541" cy="452895"/>
          </a:xfrm>
        </p:grpSpPr>
        <p:sp>
          <p:nvSpPr>
            <p:cNvPr id="14" name="Стрелка вправо 13"/>
            <p:cNvSpPr/>
            <p:nvPr/>
          </p:nvSpPr>
          <p:spPr>
            <a:xfrm rot="5330529">
              <a:off x="3702908" y="3900539"/>
              <a:ext cx="452895" cy="472541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dk2">
                <a:tint val="60000"/>
                <a:hueOff val="0"/>
                <a:satOff val="0"/>
                <a:lumOff val="0"/>
                <a:alphaOff val="0"/>
              </a:schemeClr>
            </a:lnRef>
            <a:fillRef idx="3">
              <a:schemeClr val="dk2">
                <a:tint val="60000"/>
                <a:hueOff val="0"/>
                <a:satOff val="0"/>
                <a:lumOff val="0"/>
                <a:alphaOff val="0"/>
              </a:schemeClr>
            </a:fillRef>
            <a:effectRef idx="2">
              <a:schemeClr val="dk2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Стрелка вправо 4"/>
            <p:cNvSpPr/>
            <p:nvPr/>
          </p:nvSpPr>
          <p:spPr>
            <a:xfrm rot="5330529">
              <a:off x="3769469" y="3927127"/>
              <a:ext cx="317027" cy="28352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uk-UA" sz="2400" kern="1200"/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7766712" y="1415563"/>
            <a:ext cx="472541" cy="452895"/>
            <a:chOff x="3693085" y="3910362"/>
            <a:chExt cx="472541" cy="452895"/>
          </a:xfrm>
        </p:grpSpPr>
        <p:sp>
          <p:nvSpPr>
            <p:cNvPr id="17" name="Стрелка вправо 16"/>
            <p:cNvSpPr/>
            <p:nvPr/>
          </p:nvSpPr>
          <p:spPr>
            <a:xfrm rot="5330529">
              <a:off x="3702908" y="3900539"/>
              <a:ext cx="452895" cy="472541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dk2">
                <a:tint val="60000"/>
                <a:hueOff val="0"/>
                <a:satOff val="0"/>
                <a:lumOff val="0"/>
                <a:alphaOff val="0"/>
              </a:schemeClr>
            </a:lnRef>
            <a:fillRef idx="3">
              <a:schemeClr val="dk2">
                <a:tint val="60000"/>
                <a:hueOff val="0"/>
                <a:satOff val="0"/>
                <a:lumOff val="0"/>
                <a:alphaOff val="0"/>
              </a:schemeClr>
            </a:fillRef>
            <a:effectRef idx="2">
              <a:schemeClr val="dk2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Стрелка вправо 4"/>
            <p:cNvSpPr/>
            <p:nvPr/>
          </p:nvSpPr>
          <p:spPr>
            <a:xfrm rot="5330529">
              <a:off x="3769469" y="3927127"/>
              <a:ext cx="317027" cy="28352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uk-UA" sz="2400" kern="1200"/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10403518" y="1369555"/>
            <a:ext cx="472541" cy="452895"/>
            <a:chOff x="3693085" y="3910362"/>
            <a:chExt cx="472541" cy="452895"/>
          </a:xfrm>
        </p:grpSpPr>
        <p:sp>
          <p:nvSpPr>
            <p:cNvPr id="20" name="Стрелка вправо 19"/>
            <p:cNvSpPr/>
            <p:nvPr/>
          </p:nvSpPr>
          <p:spPr>
            <a:xfrm rot="5330529">
              <a:off x="3702908" y="3900539"/>
              <a:ext cx="452895" cy="472541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dk2">
                <a:tint val="60000"/>
                <a:hueOff val="0"/>
                <a:satOff val="0"/>
                <a:lumOff val="0"/>
                <a:alphaOff val="0"/>
              </a:schemeClr>
            </a:lnRef>
            <a:fillRef idx="3">
              <a:schemeClr val="dk2">
                <a:tint val="60000"/>
                <a:hueOff val="0"/>
                <a:satOff val="0"/>
                <a:lumOff val="0"/>
                <a:alphaOff val="0"/>
              </a:schemeClr>
            </a:fillRef>
            <a:effectRef idx="2">
              <a:schemeClr val="dk2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1" name="Стрелка вправо 4"/>
            <p:cNvSpPr/>
            <p:nvPr/>
          </p:nvSpPr>
          <p:spPr>
            <a:xfrm rot="5330529">
              <a:off x="3769469" y="3927127"/>
              <a:ext cx="317027" cy="28352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uk-UA" sz="2400" kern="1200"/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4850050" y="2936611"/>
            <a:ext cx="472541" cy="452895"/>
            <a:chOff x="3693085" y="3910362"/>
            <a:chExt cx="472541" cy="452895"/>
          </a:xfrm>
        </p:grpSpPr>
        <p:sp>
          <p:nvSpPr>
            <p:cNvPr id="23" name="Стрелка вправо 22"/>
            <p:cNvSpPr/>
            <p:nvPr/>
          </p:nvSpPr>
          <p:spPr>
            <a:xfrm rot="5330529">
              <a:off x="3702908" y="3900539"/>
              <a:ext cx="452895" cy="472541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dk2">
                <a:tint val="60000"/>
                <a:hueOff val="0"/>
                <a:satOff val="0"/>
                <a:lumOff val="0"/>
                <a:alphaOff val="0"/>
              </a:schemeClr>
            </a:lnRef>
            <a:fillRef idx="3">
              <a:schemeClr val="dk2">
                <a:tint val="60000"/>
                <a:hueOff val="0"/>
                <a:satOff val="0"/>
                <a:lumOff val="0"/>
                <a:alphaOff val="0"/>
              </a:schemeClr>
            </a:fillRef>
            <a:effectRef idx="2">
              <a:schemeClr val="dk2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Стрелка вправо 4"/>
            <p:cNvSpPr/>
            <p:nvPr/>
          </p:nvSpPr>
          <p:spPr>
            <a:xfrm rot="5330529">
              <a:off x="3769469" y="3927127"/>
              <a:ext cx="317027" cy="28352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uk-UA" sz="2400" kern="1200"/>
            </a:p>
          </p:txBody>
        </p:sp>
      </p:grpSp>
      <p:grpSp>
        <p:nvGrpSpPr>
          <p:cNvPr id="25" name="Группа 24"/>
          <p:cNvGrpSpPr/>
          <p:nvPr/>
        </p:nvGrpSpPr>
        <p:grpSpPr>
          <a:xfrm>
            <a:off x="1675529" y="2902105"/>
            <a:ext cx="472541" cy="452895"/>
            <a:chOff x="3693085" y="3910362"/>
            <a:chExt cx="472541" cy="452895"/>
          </a:xfrm>
        </p:grpSpPr>
        <p:sp>
          <p:nvSpPr>
            <p:cNvPr id="26" name="Стрелка вправо 25"/>
            <p:cNvSpPr/>
            <p:nvPr/>
          </p:nvSpPr>
          <p:spPr>
            <a:xfrm rot="5330529">
              <a:off x="3702908" y="3900539"/>
              <a:ext cx="452895" cy="472541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dk2">
                <a:tint val="60000"/>
                <a:hueOff val="0"/>
                <a:satOff val="0"/>
                <a:lumOff val="0"/>
                <a:alphaOff val="0"/>
              </a:schemeClr>
            </a:lnRef>
            <a:fillRef idx="3">
              <a:schemeClr val="dk2">
                <a:tint val="60000"/>
                <a:hueOff val="0"/>
                <a:satOff val="0"/>
                <a:lumOff val="0"/>
                <a:alphaOff val="0"/>
              </a:schemeClr>
            </a:fillRef>
            <a:effectRef idx="2">
              <a:schemeClr val="dk2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7" name="Стрелка вправо 4"/>
            <p:cNvSpPr/>
            <p:nvPr/>
          </p:nvSpPr>
          <p:spPr>
            <a:xfrm rot="5330529">
              <a:off x="3769469" y="3927127"/>
              <a:ext cx="317027" cy="28352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uk-UA" sz="2400" kern="1200"/>
            </a:p>
          </p:txBody>
        </p:sp>
      </p:grpSp>
      <p:grpSp>
        <p:nvGrpSpPr>
          <p:cNvPr id="28" name="Группа 27"/>
          <p:cNvGrpSpPr/>
          <p:nvPr/>
        </p:nvGrpSpPr>
        <p:grpSpPr>
          <a:xfrm>
            <a:off x="7797410" y="2933735"/>
            <a:ext cx="472541" cy="452895"/>
            <a:chOff x="3693085" y="3910362"/>
            <a:chExt cx="472541" cy="452895"/>
          </a:xfrm>
        </p:grpSpPr>
        <p:sp>
          <p:nvSpPr>
            <p:cNvPr id="29" name="Стрелка вправо 28"/>
            <p:cNvSpPr/>
            <p:nvPr/>
          </p:nvSpPr>
          <p:spPr>
            <a:xfrm rot="5330529">
              <a:off x="3702908" y="3900539"/>
              <a:ext cx="452895" cy="472541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dk2">
                <a:tint val="60000"/>
                <a:hueOff val="0"/>
                <a:satOff val="0"/>
                <a:lumOff val="0"/>
                <a:alphaOff val="0"/>
              </a:schemeClr>
            </a:lnRef>
            <a:fillRef idx="3">
              <a:schemeClr val="dk2">
                <a:tint val="60000"/>
                <a:hueOff val="0"/>
                <a:satOff val="0"/>
                <a:lumOff val="0"/>
                <a:alphaOff val="0"/>
              </a:schemeClr>
            </a:fillRef>
            <a:effectRef idx="2">
              <a:schemeClr val="dk2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0" name="Стрелка вправо 4"/>
            <p:cNvSpPr/>
            <p:nvPr/>
          </p:nvSpPr>
          <p:spPr>
            <a:xfrm rot="5330529">
              <a:off x="3769469" y="3927127"/>
              <a:ext cx="317027" cy="28352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uk-UA" sz="2400" kern="1200"/>
            </a:p>
          </p:txBody>
        </p:sp>
      </p:grpSp>
      <p:grpSp>
        <p:nvGrpSpPr>
          <p:cNvPr id="31" name="Группа 30"/>
          <p:cNvGrpSpPr/>
          <p:nvPr/>
        </p:nvGrpSpPr>
        <p:grpSpPr>
          <a:xfrm>
            <a:off x="10468721" y="2939486"/>
            <a:ext cx="472541" cy="452895"/>
            <a:chOff x="3693085" y="3910362"/>
            <a:chExt cx="472541" cy="452895"/>
          </a:xfrm>
        </p:grpSpPr>
        <p:sp>
          <p:nvSpPr>
            <p:cNvPr id="32" name="Стрелка вправо 31"/>
            <p:cNvSpPr/>
            <p:nvPr/>
          </p:nvSpPr>
          <p:spPr>
            <a:xfrm rot="5330529">
              <a:off x="3702908" y="3900539"/>
              <a:ext cx="452895" cy="472541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dk2">
                <a:tint val="60000"/>
                <a:hueOff val="0"/>
                <a:satOff val="0"/>
                <a:lumOff val="0"/>
                <a:alphaOff val="0"/>
              </a:schemeClr>
            </a:lnRef>
            <a:fillRef idx="3">
              <a:schemeClr val="dk2">
                <a:tint val="60000"/>
                <a:hueOff val="0"/>
                <a:satOff val="0"/>
                <a:lumOff val="0"/>
                <a:alphaOff val="0"/>
              </a:schemeClr>
            </a:fillRef>
            <a:effectRef idx="2">
              <a:schemeClr val="dk2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3" name="Стрелка вправо 4"/>
            <p:cNvSpPr/>
            <p:nvPr/>
          </p:nvSpPr>
          <p:spPr>
            <a:xfrm rot="5330529">
              <a:off x="3769469" y="3927127"/>
              <a:ext cx="317027" cy="28352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uk-UA" sz="2400" kern="1200"/>
            </a:p>
          </p:txBody>
        </p:sp>
      </p:grpSp>
      <p:sp>
        <p:nvSpPr>
          <p:cNvPr id="34" name="Прямоугольник 33"/>
          <p:cNvSpPr/>
          <p:nvPr/>
        </p:nvSpPr>
        <p:spPr>
          <a:xfrm>
            <a:off x="863057" y="3605113"/>
            <a:ext cx="2430290" cy="2998057"/>
          </a:xfrm>
          <a:prstGeom prst="rect">
            <a:avLst/>
          </a:prstGeom>
          <a:solidFill>
            <a:schemeClr val="accent1">
              <a:alpha val="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1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1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систематичності</a:t>
            </a:r>
            <a:r>
              <a:rPr lang="ru-RU" sz="1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1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цілеспрямованості;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1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гуманізації освіти;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1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науковості; 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1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послідовності; 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1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доступності; 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1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індивідуального</a:t>
            </a: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підходу;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1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зв’язку навчання з практичною діяльністю;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1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національного виховання;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1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самостійності у </a:t>
            </a:r>
            <a:r>
              <a:rPr lang="ru-RU" sz="1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навчанні</a:t>
            </a:r>
            <a:endParaRPr lang="ru-RU" sz="1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1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3747428" y="3595167"/>
            <a:ext cx="2414630" cy="3042121"/>
          </a:xfrm>
          <a:prstGeom prst="rect">
            <a:avLst/>
          </a:prstGeom>
          <a:solidFill>
            <a:schemeClr val="accent1">
              <a:alpha val="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1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1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1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системність</a:t>
            </a: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цілісність</a:t>
            </a: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1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синтетичність</a:t>
            </a: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1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відкритість</a:t>
            </a: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1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плюралізм</a:t>
            </a: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думок </a:t>
            </a:r>
            <a:r>
              <a:rPr lang="ru-RU" sz="1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свободи</a:t>
            </a: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вибору</a:t>
            </a: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uk-UA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поєднання локального і глобального;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uk-UA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гармонізація відносин;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uk-UA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стимулювання розвитку і саморозвитку особистості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uk-UA" sz="11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uk-UA" sz="11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11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6697846" y="3614127"/>
            <a:ext cx="2460453" cy="2998058"/>
          </a:xfrm>
          <a:prstGeom prst="rect">
            <a:avLst/>
          </a:prstGeom>
          <a:solidFill>
            <a:schemeClr val="accent1">
              <a:alpha val="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1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доцільне</a:t>
            </a: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співвідношення</a:t>
            </a: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сутнісних</a:t>
            </a: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емпіричних</a:t>
            </a: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практичних</a:t>
            </a: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знань</a:t>
            </a: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1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ідейний</a:t>
            </a: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наскрізний</a:t>
            </a: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зв</a:t>
            </a:r>
            <a:r>
              <a:rPr lang="ru-RU" sz="1400" b="1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’</a:t>
            </a:r>
            <a:r>
              <a:rPr lang="ru-RU" sz="1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язок</a:t>
            </a: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елементів</a:t>
            </a: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знань</a:t>
            </a: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 предметах </a:t>
            </a:r>
            <a:r>
              <a:rPr lang="ru-RU" sz="1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між</a:t>
            </a: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ними;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1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структурність</a:t>
            </a: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знань</a:t>
            </a: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1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цілісність</a:t>
            </a: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дидактичних</a:t>
            </a: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відрізків</a:t>
            </a: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навчального</a:t>
            </a: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змісту</a:t>
            </a: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1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неперервність</a:t>
            </a: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1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кумулятивність</a:t>
            </a: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9443223" y="3602935"/>
            <a:ext cx="2366339" cy="3059844"/>
          </a:xfrm>
          <a:prstGeom prst="rect">
            <a:avLst/>
          </a:prstGeom>
          <a:solidFill>
            <a:schemeClr val="accent1">
              <a:alpha val="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1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благоговіння</a:t>
            </a: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перед </a:t>
            </a:r>
            <a:r>
              <a:rPr lang="ru-RU" sz="1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життям</a:t>
            </a: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1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єдність</a:t>
            </a: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свободи</a:t>
            </a: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відповідальності</a:t>
            </a: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1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універсальність</a:t>
            </a: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1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коеволюційність</a:t>
            </a: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uk-UA" sz="1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1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uk-UA" sz="1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uk-UA" sz="1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uk-UA" sz="1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582536" y="2056808"/>
            <a:ext cx="11145329" cy="459207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285750" marR="0" lvl="0" indent="-285750" algn="just" defTabSz="4572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tabLst/>
              <a:defRPr/>
            </a:pPr>
            <a:r>
              <a:rPr kumimoji="0" lang="uk-UA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за джерелами передачі та характером сприймання інформації </a:t>
            </a:r>
            <a:r>
              <a:rPr kumimoji="0" lang="uk-UA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– </a:t>
            </a:r>
            <a:r>
              <a:rPr kumimoji="0" lang="uk-UA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словесні, наочні та практичні   (С. Петровський, Е. </a:t>
            </a:r>
            <a:r>
              <a:rPr kumimoji="0" lang="uk-UA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Галант</a:t>
            </a:r>
            <a:r>
              <a:rPr kumimoji="0" lang="uk-UA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);</a:t>
            </a:r>
          </a:p>
          <a:p>
            <a:pPr marL="285750" marR="0" lvl="0" indent="-285750" algn="just" defTabSz="4572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tabLst/>
              <a:defRPr/>
            </a:pPr>
            <a:r>
              <a:rPr kumimoji="0" lang="uk-UA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за характером пізнавальної діяльності</a:t>
            </a:r>
            <a:r>
              <a:rPr kumimoji="0" lang="uk-UA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uk-UA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–</a:t>
            </a:r>
            <a:r>
              <a:rPr kumimoji="0" lang="uk-UA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пояснювально-ілюстративні, репродуктивні, проблемні, частково-пошукові, дослідницькі     (М. </a:t>
            </a:r>
            <a:r>
              <a:rPr kumimoji="0" lang="uk-UA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Скаткін</a:t>
            </a:r>
            <a:r>
              <a:rPr kumimoji="0" lang="uk-UA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, І. </a:t>
            </a:r>
            <a:r>
              <a:rPr kumimoji="0" lang="uk-UA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Лернер</a:t>
            </a:r>
            <a:r>
              <a:rPr kumimoji="0" lang="uk-UA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);</a:t>
            </a:r>
          </a:p>
          <a:p>
            <a:pPr marL="285750" marR="0" lvl="0" indent="-285750" algn="just" defTabSz="4572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tabLst/>
              <a:defRPr/>
            </a:pPr>
            <a:r>
              <a:rPr kumimoji="0" lang="uk-UA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за бінарною класифікацією </a:t>
            </a:r>
            <a:r>
              <a:rPr kumimoji="0" lang="uk-UA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–</a:t>
            </a:r>
            <a:r>
              <a:rPr kumimoji="0" lang="uk-UA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методи викладання: </a:t>
            </a:r>
            <a:r>
              <a:rPr kumimoji="0" lang="uk-UA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інформаційно-повідомлювальний</a:t>
            </a:r>
            <a:r>
              <a:rPr kumimoji="0" lang="uk-UA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, пояснювальний, інструктивно-практичний, пояснювально-спонукальний  (М. </a:t>
            </a:r>
            <a:r>
              <a:rPr kumimoji="0" lang="uk-UA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Махмутов</a:t>
            </a:r>
            <a:r>
              <a:rPr kumimoji="0" lang="uk-UA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)</a:t>
            </a: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5" name="AutoShape 25"/>
          <p:cNvSpPr>
            <a:spLocks noChangeArrowheads="1"/>
          </p:cNvSpPr>
          <p:nvPr/>
        </p:nvSpPr>
        <p:spPr bwMode="auto">
          <a:xfrm>
            <a:off x="681317" y="1166088"/>
            <a:ext cx="11125200" cy="752360"/>
          </a:xfrm>
          <a:prstGeom prst="roundRect">
            <a:avLst>
              <a:gd name="adj" fmla="val 16667"/>
            </a:avLst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uk-UA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uk-UA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Методи навчання, що сприятимуть формуванню цілісної природничо-наукової картини світу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AutoShape 25"/>
          <p:cNvSpPr txBox="1">
            <a:spLocks noChangeArrowheads="1"/>
          </p:cNvSpPr>
          <p:nvPr/>
        </p:nvSpPr>
        <p:spPr bwMode="auto">
          <a:xfrm>
            <a:off x="1253153" y="146648"/>
            <a:ext cx="9432776" cy="672860"/>
          </a:xfrm>
          <a:prstGeom prst="roundRect">
            <a:avLst>
              <a:gd name="adj" fmla="val 16667"/>
            </a:avLst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vert="horz" wrap="none" lIns="91440" tIns="45720" rIns="91440" bIns="45720" rtlCol="0" anchor="ctr">
            <a:normAutofit fontScale="25000" lnSpcReduction="20000"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tabLst/>
              <a:defRPr/>
            </a:pPr>
            <a:r>
              <a:rPr kumimoji="0" lang="uk-UA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endParaRPr kumimoji="0" lang="uk-UA" sz="42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tabLst/>
              <a:defRPr/>
            </a:pPr>
            <a:endParaRPr kumimoji="0" lang="uk-UA" sz="62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 3" panose="05040102010807070707" pitchFamily="18" charset="2"/>
              <a:buNone/>
              <a:tabLst/>
              <a:defRPr/>
            </a:pPr>
            <a:r>
              <a:rPr kumimoji="0" lang="uk-UA" sz="6600" b="1" i="0" u="none" strike="noStrike" kern="1200" cap="all" spc="0" normalizeH="0" baseline="0" noProof="0" dirty="0" smtClean="0">
                <a:ln w="3175" cmpd="sng"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“інститут  Ґенези життя та Всесвіту”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 3" panose="05040102010807070707" pitchFamily="18" charset="2"/>
              <a:buNone/>
              <a:tabLst/>
              <a:defRPr/>
            </a:pPr>
            <a:endParaRPr kumimoji="0" lang="uk-UA" sz="6600" b="1" i="0" u="none" strike="noStrike" kern="1200" cap="all" spc="0" normalizeH="0" baseline="0" noProof="0" dirty="0" smtClean="0">
              <a:ln w="3175" cmpd="sng"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tabLst/>
              <a:defRPr/>
            </a:pPr>
            <a:r>
              <a:rPr kumimoji="0" lang="uk-UA" sz="3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endParaRPr kumimoji="0" lang="uk-UA" sz="3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532854" y="1338109"/>
          <a:ext cx="11264699" cy="52667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AutoShape 25"/>
          <p:cNvSpPr txBox="1">
            <a:spLocks noChangeArrowheads="1"/>
          </p:cNvSpPr>
          <p:nvPr/>
        </p:nvSpPr>
        <p:spPr bwMode="auto">
          <a:xfrm>
            <a:off x="1253153" y="146648"/>
            <a:ext cx="9432776" cy="672860"/>
          </a:xfrm>
          <a:prstGeom prst="roundRect">
            <a:avLst>
              <a:gd name="adj" fmla="val 16667"/>
            </a:avLst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vert="horz" wrap="none" lIns="91440" tIns="45720" rIns="91440" bIns="45720" rtlCol="0" anchor="ctr">
            <a:normAutofit fontScale="25000" lnSpcReduction="20000"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tabLst/>
              <a:defRPr/>
            </a:pPr>
            <a:r>
              <a:rPr kumimoji="0" lang="uk-UA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endParaRPr kumimoji="0" lang="uk-UA" sz="42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tabLst/>
              <a:defRPr/>
            </a:pPr>
            <a:endParaRPr kumimoji="0" lang="uk-UA" sz="62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 3" panose="05040102010807070707" pitchFamily="18" charset="2"/>
              <a:buNone/>
              <a:tabLst/>
              <a:defRPr/>
            </a:pPr>
            <a:r>
              <a:rPr kumimoji="0" lang="uk-UA" sz="6600" b="1" i="0" u="none" strike="noStrike" kern="1200" cap="all" spc="0" normalizeH="0" baseline="0" noProof="0" dirty="0" smtClean="0">
                <a:ln w="3175" cmpd="sng"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“інститут  Ґенези життя та Всесвіту”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 3" panose="05040102010807070707" pitchFamily="18" charset="2"/>
              <a:buNone/>
              <a:tabLst/>
              <a:defRPr/>
            </a:pPr>
            <a:endParaRPr kumimoji="0" lang="uk-UA" sz="6600" b="1" i="0" u="none" strike="noStrike" kern="1200" cap="all" spc="0" normalizeH="0" baseline="0" noProof="0" dirty="0" smtClean="0">
              <a:ln w="3175" cmpd="sng"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tabLst/>
              <a:defRPr/>
            </a:pPr>
            <a:r>
              <a:rPr kumimoji="0" lang="uk-UA" sz="3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endParaRPr kumimoji="0" lang="uk-UA" sz="3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7971" y="301925"/>
            <a:ext cx="11050438" cy="560718"/>
          </a:xfrm>
          <a:solidFill>
            <a:schemeClr val="accent3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uk-UA" b="1" dirty="0" smtClean="0">
                <a:solidFill>
                  <a:schemeClr val="bg1"/>
                </a:solidFill>
              </a:rPr>
              <a:t>Освіта в умовах соціальних викликів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8227" y="1147482"/>
            <a:ext cx="7530861" cy="4074036"/>
          </a:xfrm>
          <a:solidFill>
            <a:schemeClr val="tx1">
              <a:lumMod val="95000"/>
            </a:scheme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uk-UA" dirty="0" smtClean="0"/>
              <a:t>   «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У ситуації гострого дефіциту ціннісних установок і орієнтацій виникає 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гостра потреба у залученні християнських цінностей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до процесу виховання дітей, визначенні основних засад, цілей, напрямів, змісту, форм і методів формування духовності на їх основі, які разом з іншими складовими сприятимуть розвитку й 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формуванню духовної високоморальної особистості, майбутнього громадянина України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dirty="0" smtClean="0"/>
              <a:t>                                                                   </a:t>
            </a:r>
            <a:r>
              <a:rPr lang="uk-UA" dirty="0" err="1" smtClean="0"/>
              <a:t>Сухомлинська</a:t>
            </a:r>
            <a:r>
              <a:rPr lang="uk-UA" dirty="0" smtClean="0"/>
              <a:t> О. В.     </a:t>
            </a:r>
          </a:p>
          <a:p>
            <a:pPr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   </a:t>
            </a:r>
            <a:endParaRPr lang="ru-RU" dirty="0"/>
          </a:p>
        </p:txBody>
      </p:sp>
      <p:pic>
        <p:nvPicPr>
          <p:cNvPr id="4097" name="Picture 1" descr="C:\Users\User\Desktop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4317" y="1159537"/>
            <a:ext cx="3196135" cy="3995169"/>
          </a:xfrm>
          <a:prstGeom prst="rect">
            <a:avLst/>
          </a:prstGeom>
          <a:noFill/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958885" y="5334508"/>
            <a:ext cx="7530861" cy="12724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tabLst/>
              <a:defRPr/>
            </a:pPr>
            <a:endParaRPr kumimoji="0" lang="uk-UA" sz="2000" b="0" i="0" u="none" strike="noStrike" kern="1200" cap="none" spc="0" normalizeH="0" baseline="0" noProof="0" dirty="0" smtClean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tabLst/>
              <a:defRPr/>
            </a:pPr>
            <a:r>
              <a:rPr kumimoji="0" lang="uk-UA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Концептуальні засади формування духовності особистості на основі християнських моральних цінностей / О. </a:t>
            </a:r>
            <a:r>
              <a:rPr kumimoji="0" lang="uk-UA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Сухомлинська</a:t>
            </a:r>
            <a:r>
              <a:rPr kumimoji="0" lang="uk-UA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// Шлях освіти. – 2002. – № 4. – С.13 – 14.</a:t>
            </a: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tabLst/>
              <a:defRPr/>
            </a:pP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1_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Slice" id="{0507925B-6AC9-4358-8E18-C330545D08F8}" vid="{13FEC7C6-62A9-40C4-99D2-581AACACAA2F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3365</TotalTime>
  <Words>686</Words>
  <Application>Microsoft Office PowerPoint</Application>
  <PresentationFormat>Произвольный</PresentationFormat>
  <Paragraphs>148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11" baseType="lpstr">
      <vt:lpstr>Slice</vt:lpstr>
      <vt:lpstr>1_Slice</vt:lpstr>
      <vt:lpstr>Презентация PowerPoint</vt:lpstr>
      <vt:lpstr>Презентация PowerPoint</vt:lpstr>
      <vt:lpstr>Я. А. Коменський –  фундатор наукової педагогіки</vt:lpstr>
      <vt:lpstr>К.Д. Ушинський –  основоположник вітчизняної наукової педагогіки та народної школи </vt:lpstr>
      <vt:lpstr>вплив Реформації на формування української нації, культури та державності</vt:lpstr>
      <vt:lpstr>Презентация PowerPoint</vt:lpstr>
      <vt:lpstr>Презентация PowerPoint</vt:lpstr>
      <vt:lpstr>Презентация PowerPoint</vt:lpstr>
      <vt:lpstr>Освіта в умовах соціальних викликів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Система роботи завідувача відділенням з адаптації першокурсників</dc:title>
  <dc:creator>gadget</dc:creator>
  <cp:lastModifiedBy>tana</cp:lastModifiedBy>
  <cp:revision>388</cp:revision>
  <dcterms:created xsi:type="dcterms:W3CDTF">2015-05-24T19:07:55Z</dcterms:created>
  <dcterms:modified xsi:type="dcterms:W3CDTF">2017-03-21T19:56:25Z</dcterms:modified>
</cp:coreProperties>
</file>