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0"/>
  </p:notesMasterIdLst>
  <p:sldIdLst>
    <p:sldId id="256" r:id="rId2"/>
    <p:sldId id="274" r:id="rId3"/>
    <p:sldId id="275" r:id="rId4"/>
    <p:sldId id="257" r:id="rId5"/>
    <p:sldId id="259" r:id="rId6"/>
    <p:sldId id="260" r:id="rId7"/>
    <p:sldId id="261" r:id="rId8"/>
    <p:sldId id="262" r:id="rId9"/>
    <p:sldId id="273" r:id="rId10"/>
    <p:sldId id="263" r:id="rId11"/>
    <p:sldId id="276" r:id="rId12"/>
    <p:sldId id="306" r:id="rId13"/>
    <p:sldId id="307" r:id="rId14"/>
    <p:sldId id="280" r:id="rId15"/>
    <p:sldId id="278" r:id="rId16"/>
    <p:sldId id="292" r:id="rId17"/>
    <p:sldId id="302" r:id="rId18"/>
    <p:sldId id="303" r:id="rId19"/>
    <p:sldId id="304" r:id="rId20"/>
    <p:sldId id="305" r:id="rId21"/>
    <p:sldId id="285" r:id="rId22"/>
    <p:sldId id="286" r:id="rId23"/>
    <p:sldId id="287" r:id="rId24"/>
    <p:sldId id="288" r:id="rId25"/>
    <p:sldId id="279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281" r:id="rId36"/>
    <p:sldId id="284" r:id="rId37"/>
    <p:sldId id="289" r:id="rId38"/>
    <p:sldId id="265" r:id="rId39"/>
    <p:sldId id="266" r:id="rId40"/>
    <p:sldId id="267" r:id="rId41"/>
    <p:sldId id="268" r:id="rId42"/>
    <p:sldId id="269" r:id="rId43"/>
    <p:sldId id="270" r:id="rId44"/>
    <p:sldId id="271" r:id="rId45"/>
    <p:sldId id="272" r:id="rId46"/>
    <p:sldId id="290" r:id="rId47"/>
    <p:sldId id="291" r:id="rId48"/>
    <p:sldId id="264" r:id="rId4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336699"/>
    <a:srgbClr val="000066"/>
    <a:srgbClr val="660033"/>
    <a:srgbClr val="663300"/>
    <a:srgbClr val="666633"/>
    <a:srgbClr val="3366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06" autoAdjust="0"/>
    <p:restoredTop sz="82373" autoAdjust="0"/>
  </p:normalViewPr>
  <p:slideViewPr>
    <p:cSldViewPr>
      <p:cViewPr varScale="1">
        <p:scale>
          <a:sx n="38" d="100"/>
          <a:sy n="38" d="100"/>
        </p:scale>
        <p:origin x="1254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1437ADA-BF31-467A-B994-D318B0EB064C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5A73CA3-E826-43D4-AA69-5A5D7DE838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5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09627F-BE89-41E8-9107-A31A15A0178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025852-D610-4802-847A-DE5B907F9E34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4CF15-87CF-4F6B-B75F-A72855C7B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A11BE-C6EC-4624-B646-E7397C599263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54772-1506-4DA5-8BFA-CF24E18271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791F8-E05D-4F3A-9B9C-FB21BD727432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D2BCC-5AB7-422C-BE70-86666FE487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FF5AE-C479-4C21-BFAF-47273F0F1294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 rot="5400000">
            <a:off x="6989763" y="3736975"/>
            <a:ext cx="3200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1669A-917F-4BB8-A6B1-2441806B4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884C5-2B74-4014-B7D4-6FF87E0D05FE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 rot="5400000">
            <a:off x="6989763" y="3736975"/>
            <a:ext cx="3200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428E3-110A-4688-9344-AFC48C3A95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06BBF05-0B14-4FF3-8F72-F017A6B48627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971C0A7-551F-4793-92F7-EC461CD036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9E5F6-BB50-475E-A0F5-8D3B506C9A4D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DB7AA-1183-4EC3-BF2E-B8DC560DC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4279-BC79-4F3F-AD21-30E27D98D854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8E9FB-D3A6-4299-A98B-0C4E757DB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3A4CB-4998-437E-8806-27F8460B86C5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3A633-D71B-4725-9F86-E1EAAF945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62EA827-7951-4904-A91B-5489BBAF5694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3E41A23-892B-43D6-B221-082677983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8DF8E-E881-4A0F-BA29-2F02306ABB46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F0A68-9B38-46E4-911B-99CE34E50B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072557B-4540-4CBB-833E-906FF674F87A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74B265D-C50F-4EF5-9144-C9FF5DB07D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22163CC-3DAA-4A2A-B224-0ECFC37F0866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F2E987E-5BA1-46A1-A457-70E072A84F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DDA68F-A2E0-4D3D-BA0C-0C3AC2A6AB0E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B7A470-1D4A-4AAD-850C-30A1D6A655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07" r:id="rId4"/>
    <p:sldLayoutId id="2147483706" r:id="rId5"/>
    <p:sldLayoutId id="2147483713" r:id="rId6"/>
    <p:sldLayoutId id="2147483705" r:id="rId7"/>
    <p:sldLayoutId id="2147483714" r:id="rId8"/>
    <p:sldLayoutId id="2147483715" r:id="rId9"/>
    <p:sldLayoutId id="2147483704" r:id="rId10"/>
    <p:sldLayoutId id="2147483703" r:id="rId11"/>
    <p:sldLayoutId id="2147483708" r:id="rId12"/>
    <p:sldLayoutId id="2147483709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"/>
            <a:ext cx="7024365" cy="4293096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  <a:t> </a:t>
            </a:r>
            <a:br>
              <a:rPr lang="uk-UA" sz="2200" cap="none" dirty="0" smtClean="0">
                <a:solidFill>
                  <a:srgbClr val="3C3E42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/>
            </a:r>
            <a:br>
              <a:rPr lang="uk-UA" sz="2200" cap="none" dirty="0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uk-UA" sz="22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ОРГАНІЗАЦІЮ РОБОТИ </a:t>
            </a:r>
            <a:br>
              <a:rPr lang="uk-UA" sz="22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НАУКОВИХ ЛАБОРАТОРІЙ НА ГРОМАДСЬКИХ ЗАСАДАХ,  ТИМЧАСОВИХ ТВОРЧИХ КОЛЕКТИВІВ ТА РОБОЧИХ ГРУП УВУПО </a:t>
            </a:r>
            <a:br>
              <a:rPr lang="uk-UA" sz="22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РОЗРОБЛЕННЯ ЗАКОНОДАВЧОГО, НОРМАТИВНО-ПРАВОВОГО, НАУКОВО-МЕТОДИЧНОГО, НАВЧАЛЬНО-МЕТОДИЧНОГО ТА ІНФОРМАЦІЙНО-ТЕХНОЛОГІЧНОГО ЗАБЕЗПЕЧЕННЯ ДІЯЛЬНОСТІ ЗАКЛАДІВ ПІСЛЯДИПЛОМНОЇ ПЕДАГОГІЧНОЇ ОСВІТИ</a:t>
            </a:r>
            <a:r>
              <a:rPr lang="uk-UA" sz="2000" cap="none" dirty="0" smtClean="0">
                <a:solidFill>
                  <a:schemeClr val="tx1"/>
                </a:solidFill>
              </a:rPr>
              <a:t/>
            </a:r>
            <a:br>
              <a:rPr lang="uk-UA" sz="2000" cap="none" dirty="0" smtClean="0">
                <a:solidFill>
                  <a:schemeClr val="tx1"/>
                </a:solidFill>
              </a:rPr>
            </a:br>
            <a:r>
              <a:rPr lang="ru-RU" sz="2000" cap="none" dirty="0" smtClean="0">
                <a:solidFill>
                  <a:schemeClr val="tx1"/>
                </a:solidFill>
              </a:rPr>
              <a:t/>
            </a:r>
            <a:br>
              <a:rPr lang="ru-RU" sz="2000" cap="none" dirty="0" smtClean="0">
                <a:solidFill>
                  <a:schemeClr val="tx1"/>
                </a:solidFill>
              </a:rPr>
            </a:br>
            <a:endParaRPr lang="ru-RU" sz="2000" cap="none" dirty="0" smtClean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581128"/>
            <a:ext cx="4972050" cy="1714500"/>
          </a:xfrm>
        </p:spPr>
        <p:txBody>
          <a:bodyPr>
            <a:noAutofit/>
          </a:bodyPr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ОТИЧ О. М. –  </a:t>
            </a:r>
          </a:p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виконавчий директор УВУПО, </a:t>
            </a:r>
          </a:p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доктор педагогічних наук, професор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285750" y="428625"/>
            <a:ext cx="8215313" cy="6215063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uk-UA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Підготовка керівників опорних шкіл в системі післядипломної педагогічної освіти до управління освітніми </a:t>
            </a:r>
            <a:r>
              <a:rPr lang="uk-UA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округами</a:t>
            </a:r>
          </a:p>
          <a:p>
            <a:pPr algn="ctr"/>
            <a:endParaRPr lang="uk-UA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Керівник: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Вознюк Алла Вікторівна,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вчений секретар Ученої ради Сумського обласного інституту післядипломної педагогічної освіти. </a:t>
            </a:r>
            <a:endParaRPr 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Склад:</a:t>
            </a:r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buFont typeface="Courier New" pitchFamily="49" charset="0"/>
              <a:buChar char="o"/>
            </a:pP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Василюк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Алла Володимирівна, 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професор кафедри університетської освіти і права Центрального інституту післядипломної педагогічної освіти ДВНЗ “Університет менеджменту освіти” НАПН України, доктор педагогічних наук, доцент.</a:t>
            </a:r>
            <a:endParaRPr lang="uk-UA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Любченко Надія Василівна, 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кафедри державної служби та менеджменту освіти Центрального інституту післядипломної педагогічної освіти ДВНЗ “Університет менеджменту освіти” НАПН України, кандидат педагогічних наук, доцент.</a:t>
            </a:r>
            <a:endParaRPr lang="uk-UA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Пащенко Ольга Василівна, 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служби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менеджменту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Центрального інституту післядипломної педагогічної освіти ДВНЗ «Університет менеджменту освіти» НАПН України. </a:t>
            </a:r>
            <a:endPara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Барабаш Ольга Дмитрівна, 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проректор з наукової роботи Івано-Франківського обласного інституту післядипломної педагогічної освіти, кандидат педагогічних наук, доцент.</a:t>
            </a:r>
          </a:p>
          <a:p>
            <a:pPr algn="just">
              <a:buFont typeface="Courier New" pitchFamily="49" charset="0"/>
              <a:buChar char="o"/>
            </a:pP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Нижник Ольга Омелянівна, 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завідувач лабораторії управління та організації освіти, методист із питань організації навчально-методичної роботи з керівниками та педагогічними кадрами закладів нового типу Івано-Франківського обласного інституту післядипломної педагогічної освіти.</a:t>
            </a:r>
          </a:p>
          <a:p>
            <a:pPr algn="just">
              <a:buFont typeface="Courier New" pitchFamily="49" charset="0"/>
              <a:buChar char="o"/>
            </a:pP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Кузьміч</a:t>
            </a:r>
            <a:r>
              <a:rPr lang="uk-UA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Тетяна Олександрівна, 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завідувач науково-методичної лабораторії управління навчальними закладами та координації діяльності районних (міських) методичних установ  КВНЗ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“Херсонська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академія неперервної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освіти”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кандидат педагогічних наук.</a:t>
            </a:r>
            <a:endParaRPr lang="uk-UA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Замулко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Олена Іванівна, 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завідувач лабораторії розвитку освіти та педагогічних інновацій КНЗ “Черкаський обласний інститут післядипломної освіти педагогічних працівників Черкаської обласної ради”. </a:t>
            </a:r>
          </a:p>
          <a:p>
            <a:pPr algn="just"/>
            <a:endParaRPr lang="uk-UA" altLang="ko-KR" sz="1400" i="1" dirty="0">
              <a:cs typeface="휴먼매직체"/>
            </a:endParaRP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ko-KR" altLang="en-US" sz="1400" dirty="0">
              <a:cs typeface="휴먼매직체"/>
            </a:endParaRPr>
          </a:p>
          <a:p>
            <a:pPr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ru-RU" sz="1400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2074862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cap="none" smtClean="0">
                <a:solidFill>
                  <a:schemeClr val="hlink"/>
                </a:solidFill>
              </a:rPr>
              <a:t>АНЯ! </a:t>
            </a:r>
            <a:r>
              <a:rPr lang="uk-UA" cap="none" smtClean="0"/>
              <a:t>Вставте у цей слайд титульну сторінку ПОЛОЖЕННЯ ПРО ЛАБОРАТОРІЇ НА ГРОМ АДСЬКИХ ЗАСАДАХ УВУПО </a:t>
            </a:r>
            <a:r>
              <a:rPr lang="uk-UA" cap="none" smtClean="0">
                <a:solidFill>
                  <a:schemeClr val="hlink"/>
                </a:solidFill>
              </a:rPr>
              <a:t>з печаткою</a:t>
            </a:r>
            <a:endParaRPr lang="ru-RU" cap="none" smtClean="0">
              <a:solidFill>
                <a:schemeClr val="hlink"/>
              </a:solidFill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468313" y="2636838"/>
            <a:ext cx="7467600" cy="3865562"/>
          </a:xfrm>
        </p:spPr>
        <p:txBody>
          <a:bodyPr/>
          <a:lstStyle/>
          <a:p>
            <a:pPr algn="r">
              <a:lnSpc>
                <a:spcPct val="80000"/>
              </a:lnSpc>
            </a:pPr>
            <a:r>
              <a:rPr lang="uk-UA" sz="800" dirty="0" smtClean="0"/>
              <a:t> ЗАТВЕРДЖЕНО:</a:t>
            </a:r>
          </a:p>
          <a:p>
            <a:pPr algn="r">
              <a:lnSpc>
                <a:spcPct val="80000"/>
              </a:lnSpc>
            </a:pPr>
            <a:r>
              <a:rPr lang="uk-UA" sz="800" dirty="0" smtClean="0"/>
              <a:t>Голова Ради ректорів (директорів)</a:t>
            </a:r>
          </a:p>
          <a:p>
            <a:pPr algn="r">
              <a:lnSpc>
                <a:spcPct val="80000"/>
              </a:lnSpc>
            </a:pPr>
            <a:r>
              <a:rPr lang="uk-UA" sz="800" dirty="0" smtClean="0"/>
              <a:t>Українського відкритого університету післядипломної освіти</a:t>
            </a:r>
          </a:p>
          <a:p>
            <a:pPr algn="r">
              <a:lnSpc>
                <a:spcPct val="80000"/>
              </a:lnSpc>
            </a:pPr>
            <a:r>
              <a:rPr lang="uk-UA" sz="800" dirty="0" smtClean="0"/>
              <a:t>Всеукраїнської громадської організації «Консорціум закладів післядипломної освіти» </a:t>
            </a:r>
          </a:p>
          <a:p>
            <a:pPr algn="r">
              <a:lnSpc>
                <a:spcPct val="80000"/>
              </a:lnSpc>
            </a:pPr>
            <a:r>
              <a:rPr lang="uk-UA" sz="800" dirty="0" smtClean="0"/>
              <a:t>                                                                                _____________            __</a:t>
            </a:r>
            <a:r>
              <a:rPr lang="uk-UA" sz="800" i="1" u="sng" dirty="0" smtClean="0"/>
              <a:t>Олійник В.В.</a:t>
            </a:r>
            <a:r>
              <a:rPr lang="uk-UA" sz="800" u="sng" dirty="0" smtClean="0"/>
              <a:t>_________</a:t>
            </a:r>
            <a:endParaRPr lang="uk-UA" sz="800" dirty="0" smtClean="0"/>
          </a:p>
          <a:p>
            <a:pPr algn="r">
              <a:lnSpc>
                <a:spcPct val="80000"/>
              </a:lnSpc>
            </a:pPr>
            <a:r>
              <a:rPr lang="uk-UA" sz="800" dirty="0" smtClean="0"/>
              <a:t>                                                                                             </a:t>
            </a:r>
            <a:r>
              <a:rPr lang="uk-UA" sz="800" i="1" dirty="0" smtClean="0"/>
              <a:t>(підпис)                                                  (ПІБ)  </a:t>
            </a:r>
            <a:endParaRPr lang="uk-UA" sz="800" dirty="0" smtClean="0"/>
          </a:p>
          <a:p>
            <a:pPr>
              <a:lnSpc>
                <a:spcPct val="80000"/>
              </a:lnSpc>
            </a:pPr>
            <a:r>
              <a:rPr lang="uk-UA" sz="800" dirty="0" smtClean="0"/>
              <a:t>                                                  ______________________</a:t>
            </a:r>
            <a:endParaRPr lang="uk-UA" sz="800" i="1" dirty="0" smtClean="0"/>
          </a:p>
          <a:p>
            <a:pPr>
              <a:lnSpc>
                <a:spcPct val="80000"/>
              </a:lnSpc>
            </a:pPr>
            <a:r>
              <a:rPr lang="uk-UA" sz="800" i="1" dirty="0" smtClean="0"/>
              <a:t>                                                  (дата, печатка)</a:t>
            </a:r>
            <a:endParaRPr lang="uk-UA" sz="800" b="1" dirty="0" smtClean="0"/>
          </a:p>
          <a:p>
            <a:pPr>
              <a:lnSpc>
                <a:spcPct val="80000"/>
              </a:lnSpc>
            </a:pPr>
            <a:r>
              <a:rPr lang="uk-UA" sz="800" b="1" dirty="0" smtClean="0"/>
              <a:t>ПОЛОЖЕННЯ </a:t>
            </a:r>
          </a:p>
          <a:p>
            <a:pPr>
              <a:lnSpc>
                <a:spcPct val="80000"/>
              </a:lnSpc>
            </a:pPr>
            <a:r>
              <a:rPr lang="uk-UA" sz="800" b="1" dirty="0" smtClean="0"/>
              <a:t>ПРО НАУКОВО-ДОСЛІДНІ ЛАБОРАТОРІЇ </a:t>
            </a:r>
          </a:p>
          <a:p>
            <a:pPr>
              <a:lnSpc>
                <a:spcPct val="80000"/>
              </a:lnSpc>
            </a:pPr>
            <a:r>
              <a:rPr lang="uk-UA" sz="800" b="1" dirty="0" smtClean="0"/>
              <a:t> (на громадських засадах)</a:t>
            </a:r>
          </a:p>
          <a:p>
            <a:pPr>
              <a:lnSpc>
                <a:spcPct val="80000"/>
              </a:lnSpc>
            </a:pPr>
            <a:r>
              <a:rPr lang="uk-UA" sz="800" b="1" dirty="0" smtClean="0"/>
              <a:t>1. Загальні положення</a:t>
            </a:r>
            <a:endParaRPr lang="uk-UA" sz="800" dirty="0" smtClean="0"/>
          </a:p>
          <a:p>
            <a:pPr>
              <a:lnSpc>
                <a:spcPct val="80000"/>
              </a:lnSpc>
            </a:pPr>
            <a:r>
              <a:rPr lang="uk-UA" sz="800" dirty="0" smtClean="0"/>
              <a:t>1.1. Це Положення визначає основні функції, завдання, права, обов’язки та відповідальність працівників науково-дослідних лабораторій на громадських засадах (далі – Лабораторії), а також взаємовідносини з іншими структурними підрозділами Українського відкритого університету післядипломної освіти (далі – УВУПО). </a:t>
            </a:r>
          </a:p>
          <a:p>
            <a:pPr>
              <a:lnSpc>
                <a:spcPct val="80000"/>
              </a:lnSpc>
            </a:pPr>
            <a:r>
              <a:rPr lang="uk-UA" sz="800" dirty="0" smtClean="0"/>
              <a:t>1.2. Лабораторії є науковими структурними підрозділами Українського відкритого університету післядипломної освіти. </a:t>
            </a:r>
          </a:p>
          <a:p>
            <a:pPr>
              <a:lnSpc>
                <a:spcPct val="80000"/>
              </a:lnSpc>
            </a:pPr>
            <a:r>
              <a:rPr lang="uk-UA" sz="800" dirty="0" smtClean="0"/>
              <a:t>1.3. Лабораторії здійснюють наукову, науково-методичну та науково-організаційну діяльність і виконують теми НДР на громадських засадах.</a:t>
            </a:r>
          </a:p>
          <a:p>
            <a:pPr>
              <a:lnSpc>
                <a:spcPct val="80000"/>
              </a:lnSpc>
            </a:pPr>
            <a:r>
              <a:rPr lang="uk-UA" sz="800" dirty="0" smtClean="0"/>
              <a:t>1.4.	Лабораторії керуються у своїй роботі Конституцією України, законодавством України у сфері освіти, нормативними актами Міністерства освіти і науки України та НАПН України, статутом УВУПО, планом роботи УВУПО, рішеннями Ради ректорів (директорів) УВУПО, вченої ради та науково-методичної ради ДВНЗ «Університет менеджменту освіти» НАПН України (далі – Університет), наказами та розпорядженнями Голови Ради ректорів (директорів) УВУПО та цим Положенням.</a:t>
            </a:r>
          </a:p>
          <a:p>
            <a:pPr>
              <a:lnSpc>
                <a:spcPct val="80000"/>
              </a:lnSpc>
            </a:pPr>
            <a:r>
              <a:rPr lang="uk-UA" sz="800" dirty="0" smtClean="0"/>
              <a:t>1.5.	Лабораторії створюються і ліквідуються згідно з наказом Голови ради ректорів (директорів) УВУПО.</a:t>
            </a:r>
          </a:p>
          <a:p>
            <a:pPr>
              <a:lnSpc>
                <a:spcPct val="80000"/>
              </a:lnSpc>
            </a:pPr>
            <a:r>
              <a:rPr lang="uk-UA" sz="800" dirty="0" smtClean="0"/>
              <a:t>1.6.	Кадрове забезпечення Лабораторій: </a:t>
            </a:r>
            <a:endParaRPr lang="ru-RU" sz="800" dirty="0" smtClean="0"/>
          </a:p>
        </p:txBody>
      </p:sp>
      <p:pic>
        <p:nvPicPr>
          <p:cNvPr id="18434" name="Picture 2" descr="C:\Users\Анити\Desktop\skan\Положення\kg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5" t="1840"/>
          <a:stretch/>
        </p:blipFill>
        <p:spPr bwMode="auto">
          <a:xfrm>
            <a:off x="0" y="-10373"/>
            <a:ext cx="4471873" cy="673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Анити\Desktop\skan\Положення\kg 0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5" t="1840"/>
          <a:stretch/>
        </p:blipFill>
        <p:spPr bwMode="auto">
          <a:xfrm>
            <a:off x="4355976" y="0"/>
            <a:ext cx="47611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9458" name="Picture 2" descr="C:\Users\Анити\Desktop\skan\Положення\kg 0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0" t="2302"/>
          <a:stretch/>
        </p:blipFill>
        <p:spPr bwMode="auto">
          <a:xfrm>
            <a:off x="0" y="0"/>
            <a:ext cx="43201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Анити\Desktop\skan\Положення\kg 00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7" t="2069"/>
          <a:stretch/>
        </p:blipFill>
        <p:spPr bwMode="auto">
          <a:xfrm>
            <a:off x="4320157" y="0"/>
            <a:ext cx="48238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543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482" name="Picture 2" descr="C:\Users\Анити\Desktop\skan\Положення\kg 0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6" t="2069"/>
          <a:stretch/>
        </p:blipFill>
        <p:spPr bwMode="auto">
          <a:xfrm>
            <a:off x="-26838" y="7078"/>
            <a:ext cx="4241126" cy="685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Анити\Desktop\skan\Положення\kg 00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0" t="5287"/>
          <a:stretch/>
        </p:blipFill>
        <p:spPr bwMode="auto">
          <a:xfrm>
            <a:off x="4189136" y="0"/>
            <a:ext cx="49548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10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900113" y="463898"/>
            <a:ext cx="78486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4.4. Номенклатура справ Лабораторії містить таку документацію: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4.4.1. Реєстраційну, інформаційну та облікову картки.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4.4.2. Концепцію, програму і методику дослідження. 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4.4.3. План роботи Лабораторії.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4.4.4. Технічне завдання на виконання теми НДР.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4.4.5. Тематичний план НДР.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4.4.6. Проміжні та заключний наукові звіти.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4.4.7. Підготовлена продукція (електронний варіант та рукопис).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4.4.8. Відомості щодо впровадження результатів НДР.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4. 9. Протоколи засідань Лабораторії.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4. 10. Книга реєстрації вхідних і вихідних документів Лабораторії.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hlink"/>
                </a:solidFill>
              </a:rPr>
              <a:t>АНЯ! </a:t>
            </a:r>
            <a:r>
              <a:rPr lang="uk-UA" dirty="0" smtClean="0"/>
              <a:t>Вставте у цей слайд Реєстраційну картку на виконання теми, якщо не вміститься в одному слайді, то продовжте у наступному</a:t>
            </a:r>
          </a:p>
          <a:p>
            <a:endParaRPr lang="ru-RU" dirty="0" smtClean="0">
              <a:solidFill>
                <a:schemeClr val="hlink"/>
              </a:solidFill>
            </a:endParaRPr>
          </a:p>
        </p:txBody>
      </p:sp>
      <p:pic>
        <p:nvPicPr>
          <p:cNvPr id="2050" name="Picture 2" descr="C:\Users\Анити\Desktop\skan\Реєстраційні картки\K 1\k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7" t="2463"/>
          <a:stretch/>
        </p:blipFill>
        <p:spPr bwMode="auto">
          <a:xfrm>
            <a:off x="0" y="0"/>
            <a:ext cx="9121779" cy="686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 descr="C:\Users\Анити\Desktop\skan\Реєстраційні картки\K 1\kg 0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390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56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4338" name="Picture 2" descr="C:\Users\Анити\Desktop\skan\Реєстраційні картки\K 2\k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4" t="4367"/>
          <a:stretch/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65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5362" name="Picture 2" descr="C:\Users\Анити\Desktop\skan\Реєстраційні картки\K 2\kg 0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0" t="3448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122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6386" name="Picture 2" descr="C:\Users\Анити\Desktop\skan\Реєстраційні картки\K 3\k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1" t="3448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4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857250" y="227013"/>
            <a:ext cx="8072438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anchor="ctr">
            <a:spAutoFit/>
          </a:bodyPr>
          <a:lstStyle/>
          <a:p>
            <a:pPr indent="4054475" algn="ctr" eaLnBrk="0" hangingPunct="0"/>
            <a:endParaRPr lang="uk-UA" sz="1400">
              <a:latin typeface="Times New Roman" pitchFamily="18" charset="0"/>
              <a:cs typeface="Times New Roman" pitchFamily="18" charset="0"/>
            </a:endParaRPr>
          </a:p>
          <a:p>
            <a:pPr indent="4054475" algn="ctr" eaLnBrk="0" hangingPunct="0"/>
            <a:r>
              <a:rPr lang="uk-UA" sz="1400"/>
              <a:t>ЗАТВЕРДЖУЮ:</a:t>
            </a:r>
          </a:p>
          <a:p>
            <a:pPr indent="4054475" algn="ctr"/>
            <a:r>
              <a:rPr lang="uk-UA" sz="1400"/>
              <a:t>                                                                                   Голова ради ректорів (директорів)</a:t>
            </a:r>
          </a:p>
          <a:p>
            <a:pPr indent="4054475" algn="ctr"/>
            <a:r>
              <a:rPr lang="uk-UA" sz="1400"/>
              <a:t>                                                                 Українського відкритого</a:t>
            </a:r>
          </a:p>
          <a:p>
            <a:pPr indent="4054475" algn="ctr"/>
            <a:r>
              <a:rPr lang="uk-UA" sz="1400"/>
              <a:t>                                                                                     університету післядипломної освіти </a:t>
            </a:r>
          </a:p>
          <a:p>
            <a:pPr indent="4054475" algn="ctr"/>
            <a:r>
              <a:rPr lang="uk-UA" sz="1400"/>
              <a:t>                                                                                ________________В. В. Олійник</a:t>
            </a:r>
          </a:p>
          <a:p>
            <a:pPr indent="4054475" algn="ctr"/>
            <a:r>
              <a:rPr lang="uk-UA" sz="1400"/>
              <a:t>                                                              «17» червня  2016 р.</a:t>
            </a:r>
            <a:endParaRPr lang="uk-UA" sz="1400" b="1"/>
          </a:p>
          <a:p>
            <a:pPr indent="4054475" algn="ctr"/>
            <a:endParaRPr lang="uk-UA" b="1"/>
          </a:p>
          <a:p>
            <a:pPr indent="4054475" algn="ctr"/>
            <a:endParaRPr lang="uk-UA" b="1"/>
          </a:p>
          <a:p>
            <a:pPr indent="4054475" algn="ctr"/>
            <a:r>
              <a:rPr lang="uk-UA" b="1"/>
              <a:t>ПЕРЕЛІК</a:t>
            </a:r>
          </a:p>
          <a:p>
            <a:pPr indent="4054475" algn="ctr"/>
            <a:endParaRPr lang="uk-UA" b="1"/>
          </a:p>
          <a:p>
            <a:pPr indent="4054475" algn="ctr"/>
            <a:r>
              <a:rPr lang="uk-UA" b="1"/>
              <a:t>НАУКОВИХ ЛАБОРАТОРІЙ НА ГРОМАДСЬКИХ ЗАСАДАХ, </a:t>
            </a:r>
          </a:p>
          <a:p>
            <a:pPr indent="4054475" algn="ctr"/>
            <a:r>
              <a:rPr lang="uk-UA" b="1"/>
              <a:t>ТИМЧАСОВИХ ТВОРЧИХ КОЛЕКТИВІВ ТА РОБОЧИХ ГРУП </a:t>
            </a:r>
          </a:p>
          <a:p>
            <a:pPr indent="4054475" algn="ctr"/>
            <a:r>
              <a:rPr lang="uk-UA" b="1"/>
              <a:t>УКРАЇНСЬКОГО ВІДКРИТОГО УНІВЕРСИТЕТУ ПІСЛЯДИПЛОМНОЇ ОСВІТИ</a:t>
            </a:r>
          </a:p>
          <a:p>
            <a:pPr indent="4054475" algn="ctr"/>
            <a:r>
              <a:rPr lang="uk-UA" b="1"/>
              <a:t>ВСЕУКРАЇНСЬКОЇ ГРОМАДСЬКОЇ ОРГАНІЗАЦІЇ</a:t>
            </a:r>
          </a:p>
          <a:p>
            <a:pPr indent="4054475" algn="ctr"/>
            <a:r>
              <a:rPr lang="uk-UA" b="1"/>
              <a:t>«КОНСОРЦІУМ ЗАКЛАДІВ ПІСЛЯДИПЛОМНОЇ ОСВІТИ»</a:t>
            </a:r>
          </a:p>
          <a:p>
            <a:pPr indent="4054475" algn="ctr"/>
            <a:endParaRPr lang="uk-UA" b="1"/>
          </a:p>
          <a:p>
            <a:pPr indent="4054475" algn="ctr"/>
            <a:endParaRPr lang="uk-UA" b="1"/>
          </a:p>
          <a:p>
            <a:pPr indent="4054475" algn="ctr"/>
            <a:endParaRPr lang="uk-UA" b="1"/>
          </a:p>
          <a:p>
            <a:pPr indent="4054475" algn="ctr"/>
            <a:endParaRPr lang="uk-UA" b="1"/>
          </a:p>
          <a:p>
            <a:pPr indent="4054475" algn="ctr"/>
            <a:endParaRPr lang="uk-UA" b="1"/>
          </a:p>
          <a:p>
            <a:pPr indent="4054475" algn="ctr"/>
            <a:r>
              <a:rPr lang="uk-UA" b="1"/>
              <a:t>Київ – 2016</a:t>
            </a:r>
          </a:p>
        </p:txBody>
      </p:sp>
      <p:pic>
        <p:nvPicPr>
          <p:cNvPr id="1026" name="Picture 2" descr="C:\Users\Анити\Desktop\Skan 1\kg 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25252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7410" name="Picture 2" descr="C:\Users\Анити\Desktop\skan\Реєстраційні картки\K 3\kg 0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3" t="3448"/>
          <a:stretch/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41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1331913" y="908050"/>
            <a:ext cx="68405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algn="ctr"/>
            <a:r>
              <a:rPr lang="uk-UA" sz="1400" b="1">
                <a:latin typeface="Century Schoolbook" pitchFamily="18" charset="0"/>
                <a:cs typeface="Times New Roman" pitchFamily="18" charset="0"/>
              </a:rPr>
              <a:t>Всеукраїнська громадська організація</a:t>
            </a:r>
            <a:endParaRPr lang="ru-RU" sz="1100">
              <a:latin typeface="Century Schoolbook" pitchFamily="18" charset="0"/>
            </a:endParaRPr>
          </a:p>
          <a:p>
            <a:pPr algn="ctr" eaLnBrk="0" hangingPunct="0"/>
            <a:r>
              <a:rPr lang="uk-UA" sz="1400" b="1">
                <a:latin typeface="Century Schoolbook" pitchFamily="18" charset="0"/>
                <a:cs typeface="Times New Roman" pitchFamily="18" charset="0"/>
              </a:rPr>
              <a:t>«Консорціум закладів післядипломної освіти»</a:t>
            </a:r>
            <a:endParaRPr lang="ru-RU" sz="1100">
              <a:latin typeface="Century Schoolbook" pitchFamily="18" charset="0"/>
            </a:endParaRPr>
          </a:p>
          <a:p>
            <a:pPr algn="ctr" eaLnBrk="0" hangingPunct="0"/>
            <a:r>
              <a:rPr lang="uk-UA" sz="1400" b="1" u="sng">
                <a:latin typeface="Century Schoolbook" pitchFamily="18" charset="0"/>
                <a:cs typeface="Times New Roman" pitchFamily="18" charset="0"/>
              </a:rPr>
              <a:t>Український відкритий університет післядипломної освіти</a:t>
            </a:r>
            <a:endParaRPr lang="ru-RU" sz="1100">
              <a:latin typeface="Century Schoolbook" pitchFamily="18" charset="0"/>
            </a:endParaRPr>
          </a:p>
          <a:p>
            <a:pPr algn="ctr" eaLnBrk="0" hangingPunct="0"/>
            <a:r>
              <a:rPr lang="uk-UA" sz="1200" i="1">
                <a:latin typeface="Century Schoolbook" pitchFamily="18" charset="0"/>
                <a:cs typeface="Times New Roman" pitchFamily="18" charset="0"/>
              </a:rPr>
              <a:t>(назва установи )</a:t>
            </a:r>
            <a:endParaRPr lang="ru-RU" sz="1100">
              <a:latin typeface="Century Schoolbook" pitchFamily="18" charset="0"/>
            </a:endParaRPr>
          </a:p>
          <a:p>
            <a:pPr algn="ctr" eaLnBrk="0" hangingPunct="0"/>
            <a:endParaRPr lang="ru-RU">
              <a:latin typeface="Century Schoolbook" pitchFamily="18" charset="0"/>
            </a:endParaRPr>
          </a:p>
        </p:txBody>
      </p:sp>
      <p:graphicFrame>
        <p:nvGraphicFramePr>
          <p:cNvPr id="52259" name="Group 35"/>
          <p:cNvGraphicFramePr>
            <a:graphicFrameLocks noGrp="1"/>
          </p:cNvGraphicFramePr>
          <p:nvPr/>
        </p:nvGraphicFramePr>
        <p:xfrm>
          <a:off x="-122238" y="2193925"/>
          <a:ext cx="8655051" cy="1645920"/>
        </p:xfrm>
        <a:graphic>
          <a:graphicData uri="http://schemas.openxmlformats.org/drawingml/2006/table">
            <a:tbl>
              <a:tblPr/>
              <a:tblGrid>
                <a:gridCol w="2884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0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9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4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ЗАТВЕРДЖУЮ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Голова Ради ректорів (директорів) УВУПО 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___________ </a:t>
                      </a:r>
                      <a:r>
                        <a:rPr kumimoji="0" lang="uk-UA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Олійник В.В.</a:t>
                      </a: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___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(підпис, ПІБ)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____________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(дата, печатка установи</a:t>
                      </a:r>
                      <a:endParaRPr kumimoji="0" lang="uk-UA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2243" name="Rectangle 19"/>
          <p:cNvSpPr>
            <a:spLocks noChangeArrowheads="1"/>
          </p:cNvSpPr>
          <p:nvPr/>
        </p:nvSpPr>
        <p:spPr bwMode="auto">
          <a:xfrm>
            <a:off x="1692275" y="3221038"/>
            <a:ext cx="482441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algn="ctr"/>
            <a:r>
              <a:rPr lang="uk-UA" b="1">
                <a:latin typeface="Century Schoolbook" pitchFamily="18" charset="0"/>
              </a:rPr>
              <a:t>ПЛАН РОБОТИ</a:t>
            </a:r>
            <a:endParaRPr lang="ru-RU" sz="1100">
              <a:latin typeface="Century Schoolbook" pitchFamily="18" charset="0"/>
            </a:endParaRPr>
          </a:p>
          <a:p>
            <a:pPr algn="ctr" eaLnBrk="0" hangingPunct="0"/>
            <a:r>
              <a:rPr lang="uk-UA" b="1">
                <a:latin typeface="Century Schoolbook" pitchFamily="18" charset="0"/>
              </a:rPr>
              <a:t>науково-дослідної лабораторії</a:t>
            </a:r>
            <a:endParaRPr lang="ru-RU" sz="1100">
              <a:latin typeface="Century Schoolbook" pitchFamily="18" charset="0"/>
            </a:endParaRPr>
          </a:p>
          <a:p>
            <a:pPr algn="ctr" eaLnBrk="0" hangingPunct="0"/>
            <a:r>
              <a:rPr lang="uk-UA" b="1">
                <a:latin typeface="Century Schoolbook" pitchFamily="18" charset="0"/>
              </a:rPr>
              <a:t>управління післядипломною педагогічною освітою </a:t>
            </a:r>
            <a:endParaRPr lang="ru-RU" sz="1100">
              <a:latin typeface="Century Schoolbook" pitchFamily="18" charset="0"/>
            </a:endParaRPr>
          </a:p>
          <a:p>
            <a:pPr algn="ctr" eaLnBrk="0" hangingPunct="0"/>
            <a:r>
              <a:rPr lang="uk-UA" b="1">
                <a:latin typeface="Century Schoolbook" pitchFamily="18" charset="0"/>
              </a:rPr>
              <a:t>на 2016 рік</a:t>
            </a:r>
            <a:endParaRPr lang="ru-RU" sz="1100">
              <a:latin typeface="Century Schoolbook" pitchFamily="18" charset="0"/>
            </a:endParaRPr>
          </a:p>
          <a:p>
            <a:pPr algn="ctr" eaLnBrk="0" hangingPunct="0"/>
            <a:endParaRPr lang="ru-RU">
              <a:latin typeface="Century Schoolbook" pitchFamily="18" charset="0"/>
            </a:endParaRPr>
          </a:p>
        </p:txBody>
      </p:sp>
      <p:graphicFrame>
        <p:nvGraphicFramePr>
          <p:cNvPr id="52256" name="Group 32"/>
          <p:cNvGraphicFramePr>
            <a:graphicFrameLocks noGrp="1"/>
          </p:cNvGraphicFramePr>
          <p:nvPr/>
        </p:nvGraphicFramePr>
        <p:xfrm>
          <a:off x="468313" y="4845050"/>
          <a:ext cx="8424862" cy="1188720"/>
        </p:xfrm>
        <a:graphic>
          <a:graphicData uri="http://schemas.openxmlformats.org/drawingml/2006/table">
            <a:tbl>
              <a:tblPr/>
              <a:tblGrid>
                <a:gridCol w="2727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7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4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СХВАЛЕНО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Рішенням Ради ректорів (директорів)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УВУПО ___________________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від ___________________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протокол _____________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ПОГОДЖЕНО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Виконавчий директор УВУПО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                                                                                _____________     </a:t>
                      </a:r>
                      <a:r>
                        <a:rPr kumimoji="0" lang="uk-UA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Отич О. М</a:t>
                      </a:r>
                      <a:r>
                        <a:rPr kumimoji="0" lang="uk-UA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.___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2257" name="Rectangle 33"/>
          <p:cNvSpPr>
            <a:spLocks noChangeArrowheads="1"/>
          </p:cNvSpPr>
          <p:nvPr/>
        </p:nvSpPr>
        <p:spPr bwMode="auto">
          <a:xfrm>
            <a:off x="-122238" y="5849938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>
              <a:latin typeface="Century Schoolbook" pitchFamily="18" charset="0"/>
            </a:endParaRPr>
          </a:p>
        </p:txBody>
      </p:sp>
      <p:pic>
        <p:nvPicPr>
          <p:cNvPr id="21506" name="Picture 2" descr="C:\Users\Анити\Desktop\Skan 1\k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250825" y="306785"/>
            <a:ext cx="8642350" cy="615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tabLst>
                <a:tab pos="809625" algn="l"/>
              </a:tabLst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Науково-дослідна лабораторія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 післядипломною педагогічною освітою (ЛУППО) є структурним підрозділом Українського відкритого університету післядипломної педагогічної освіти</a:t>
            </a:r>
          </a:p>
          <a:p>
            <a:pPr>
              <a:tabLst>
                <a:tab pos="809625" algn="l"/>
              </a:tabLst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809625" algn="l"/>
              </a:tabLst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своїй діяльності підпорядковується Голові Ради ректорів (директорів) УВУПО та виконавчому директору УВУПО</a:t>
            </a:r>
          </a:p>
          <a:p>
            <a:pPr>
              <a:tabLst>
                <a:tab pos="809625" algn="l"/>
              </a:tabLst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809625" algn="l"/>
              </a:tabLst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діяльності: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розроблення та обґрунтування науково-методичних основ модернізації системи управління післядипломною педагогічною освітою в умовах трансформаційних змін суспільства та впровадження результатів досліджень у практичну діяльність закладів та установ системи освіти України</a:t>
            </a:r>
          </a:p>
          <a:p>
            <a:pPr>
              <a:tabLst>
                <a:tab pos="809625" algn="l"/>
              </a:tabLst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809625" algn="l"/>
              </a:tabLst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Принципи діяльності: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809625" algn="l"/>
              </a:tabLst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науковість, демократичність, комплексність, прогностичність і слушна толерантність без створення «культу» керівника;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809625" algn="l"/>
              </a:tabLst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відповідність державним вимогам та положенням про реформування відповідно до Угоди про асоціацію України з ЄС;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809625" algn="l"/>
              </a:tabLst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творче співробітництво з організаціями ППО в сфері модернізації управлінської діяльності;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809625" algn="l"/>
              </a:tabLst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практична та професійна спрямованість досліджень з урахуванням вітчизняного та зарубіжного досвіду.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809625" algn="l"/>
              </a:tabLst>
            </a:pPr>
            <a:endParaRPr lang="uk-UA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755650" y="404813"/>
            <a:ext cx="7993063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L="342900" indent="-342900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завдання лабораторії: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 науково-дослідної роботи за темою «</a:t>
            </a:r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Інноваційні технології управління системою післядипломної педагогічної освіти в умовах інноваційних трансформацій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342900" indent="-342900">
              <a:buFontTx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Розроблення </a:t>
            </a:r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Концепції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системи управління післядипломною педагогічною освітою в умовах інноваційних перетворень.</a:t>
            </a:r>
          </a:p>
          <a:p>
            <a:pPr marL="342900" indent="-342900">
              <a:buFontTx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Організація взаємодії з обласними інститутами післядипломної педагогічної освіти в сфері модернізації управлінської діяльності та надання консультативно-методичної допомоги педагогічним працівникам  закладів ППО.</a:t>
            </a:r>
          </a:p>
          <a:p>
            <a:pPr marL="342900" indent="-342900">
              <a:buFontTx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 комплексної експериментальної апробації моделі управління системою післядипломної педагогічної освіти та методики визначення освітніх потреб споживачів послуг, що надають заклади ППО. </a:t>
            </a:r>
          </a:p>
          <a:p>
            <a:pPr marL="342900" indent="-342900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функції лабораторії: 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Результативно-спрямувальна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(за напрямом діяльності Лабораторії).</a:t>
            </a:r>
          </a:p>
          <a:p>
            <a:pPr marL="342900" indent="-342900">
              <a:buFontTx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Експертно-консультативна.</a:t>
            </a:r>
          </a:p>
          <a:p>
            <a:pPr marL="342900" indent="-342900">
              <a:buFontTx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Культурно-наукова.</a:t>
            </a:r>
          </a:p>
          <a:p>
            <a:pPr marL="342900" indent="-342900">
              <a:buFontTx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Кооперативно-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колаборативна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підрозділами Університету, освітніми та дослідницькими інституціями, громадськими і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професійнми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обєднаннями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товариствами.</a:t>
            </a:r>
          </a:p>
          <a:p>
            <a:pPr marL="342900" indent="-342900">
              <a:buFontTx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Інформаційно-популяризаторська.</a:t>
            </a:r>
          </a:p>
          <a:p>
            <a:pPr marL="342900" indent="-342900">
              <a:buFontTx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Кваліфікаційно-розвивальна стосовно працівників лабораторії. </a:t>
            </a:r>
            <a:r>
              <a:rPr lang="uk-UA" b="1" dirty="0"/>
              <a:t/>
            </a:r>
            <a:br>
              <a:rPr lang="uk-UA" b="1" dirty="0"/>
            </a:br>
            <a:endParaRPr lang="ru-RU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uk-UA" sz="2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НАПРЯМИ ДІЯЛЬНОСТІ ЛАБОРАТОРІЇ</a:t>
            </a:r>
            <a:r>
              <a:rPr lang="uk-UA" sz="2600" b="1" cap="none" dirty="0" smtClean="0">
                <a:solidFill>
                  <a:schemeClr val="tx1"/>
                </a:solidFill>
              </a:rPr>
              <a:t/>
            </a:r>
            <a:br>
              <a:rPr lang="uk-UA" sz="2600" b="1" cap="none" dirty="0" smtClean="0">
                <a:solidFill>
                  <a:schemeClr val="tx1"/>
                </a:solidFill>
              </a:rPr>
            </a:br>
            <a:endParaRPr lang="ru-RU" sz="2600" b="1" cap="none" dirty="0" smtClean="0">
              <a:solidFill>
                <a:schemeClr val="tx1"/>
              </a:solidFill>
            </a:endParaRPr>
          </a:p>
        </p:txBody>
      </p:sp>
      <p:graphicFrame>
        <p:nvGraphicFramePr>
          <p:cNvPr id="55400" name="Group 104"/>
          <p:cNvGraphicFramePr>
            <a:graphicFrameLocks noGrp="1"/>
          </p:cNvGraphicFramePr>
          <p:nvPr>
            <p:ph type="body" idx="1"/>
          </p:nvPr>
        </p:nvGraphicFramePr>
        <p:xfrm>
          <a:off x="457200" y="1600200"/>
          <a:ext cx="7467600" cy="4300540"/>
        </p:xfrm>
        <a:graphic>
          <a:graphicData uri="http://schemas.openxmlformats.org/drawingml/2006/table">
            <a:tbl>
              <a:tblPr/>
              <a:tblGrid>
                <a:gridCol w="373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8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5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63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uk-UA" alt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uk-UA" altLang="uk-UA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uk-UA" alt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з/п</a:t>
                      </a:r>
                      <a:endParaRPr kumimoji="0" lang="uk-UA" altLang="uk-UA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uk-UA" alt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 заходу</a:t>
                      </a:r>
                      <a:endParaRPr kumimoji="0" lang="uk-UA" alt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uk-UA" alt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Термін проведення, виконання</a:t>
                      </a:r>
                      <a:endParaRPr kumimoji="0" lang="uk-UA" alt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uk-UA" alt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Відповідальні, організатори, співорганізатори</a:t>
                      </a:r>
                      <a:endParaRPr kumimoji="0" lang="uk-UA" alt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31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uk-UA" alt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Наукова діяльність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uk-UA" altLang="uk-U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Науково-методична діяльність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561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uk-UA" altLang="uk-U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Навчально-методична діяльність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76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uk-UA" alt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Освітня діяльність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uk-UA" alt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Організаційно-методична діяльність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uk-UA" alt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Міжнародна діяльність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561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uk-UA" alt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Інформаційно-видавнича діяльність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mtClean="0">
                <a:solidFill>
                  <a:schemeClr val="hlink"/>
                </a:solidFill>
              </a:rPr>
              <a:t>АНЯ! </a:t>
            </a:r>
            <a:r>
              <a:rPr lang="uk-UA" smtClean="0"/>
              <a:t>Вставте у цей слайд Технічне завдання на виконання теми (Ляхоцька Л.Л., з печаткою і підписом В.В. Олійника), якщо не вміститься в одному слайді, то продовжте у наступних</a:t>
            </a:r>
          </a:p>
          <a:p>
            <a:endParaRPr lang="ru-RU" smtClean="0">
              <a:solidFill>
                <a:schemeClr val="hlink"/>
              </a:solidFill>
            </a:endParaRPr>
          </a:p>
          <a:p>
            <a:endParaRPr lang="ru-RU" smtClean="0"/>
          </a:p>
        </p:txBody>
      </p:sp>
      <p:pic>
        <p:nvPicPr>
          <p:cNvPr id="4098" name="Picture 2" descr="C:\Users\Анити\Desktop\skan\Тех. завдання\k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" t="3448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122" name="Picture 2" descr="C:\Users\Анити\Desktop\skan\Тех. завдання\kg 0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" t="3646"/>
          <a:stretch/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2492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 descr="C:\Users\Анити\Desktop\skan\Тех. завдання\kg 0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3" t="6207"/>
          <a:stretch/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177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170" name="Picture 2" descr="C:\Users\Анити\Desktop\skan\Тех. завдання\kg 0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9" t="5058" b="-1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0521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8194" name="Picture 2" descr="C:\Users\Анити\Desktop\skan\Тех. завдання\kg 0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1" t="7127"/>
          <a:stretch/>
        </p:blipFill>
        <p:spPr bwMode="auto">
          <a:xfrm>
            <a:off x="0" y="-30198"/>
            <a:ext cx="9144000" cy="688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759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black">
          <a:xfrm>
            <a:off x="884238" y="1773238"/>
            <a:ext cx="7777162" cy="3744912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algn="just" eaLnBrk="1" hangingPunct="1">
              <a:defRPr/>
            </a:pPr>
            <a:endParaRPr lang="en-US" altLang="ko-KR" sz="2000" b="0" kern="0" dirty="0" smtClean="0">
              <a:solidFill>
                <a:schemeClr val="tx1"/>
              </a:solidFill>
              <a:ea typeface="굴림" pitchFamily="34" charset="-127"/>
            </a:endParaRPr>
          </a:p>
        </p:txBody>
      </p:sp>
      <p:sp>
        <p:nvSpPr>
          <p:cNvPr id="39939" name="Заголовок 3"/>
          <p:cNvSpPr>
            <a:spLocks noGrp="1"/>
          </p:cNvSpPr>
          <p:nvPr>
            <p:ph type="title" idx="4294967295"/>
          </p:nvPr>
        </p:nvSpPr>
        <p:spPr bwMode="auto">
          <a:xfrm>
            <a:off x="2084388" y="177800"/>
            <a:ext cx="5845175" cy="1041400"/>
          </a:xfrm>
          <a:noFill/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uk-UA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Лабораторії на громадських засадах:</a:t>
            </a:r>
            <a:r>
              <a:rPr lang="uk-UA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0" name="Содержимое 4"/>
          <p:cNvSpPr>
            <a:spLocks noGrp="1"/>
          </p:cNvSpPr>
          <p:nvPr>
            <p:ph idx="4294967295"/>
          </p:nvPr>
        </p:nvSpPr>
        <p:spPr>
          <a:xfrm>
            <a:off x="1128713" y="1219200"/>
            <a:ext cx="7939087" cy="5638800"/>
          </a:xfrm>
        </p:spPr>
        <p:txBody>
          <a:bodyPr/>
          <a:lstStyle/>
          <a:p>
            <a:pPr marL="742950" lvl="1" indent="-285750"/>
            <a:endParaRPr lang="uk-UA" sz="1700" dirty="0" smtClean="0"/>
          </a:p>
          <a:p>
            <a:pPr marL="742950" lvl="1" indent="-285750">
              <a:buFont typeface="Verdana" pitchFamily="34" charset="0"/>
              <a:buAutoNum type="arabicPeriod"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Лабораторія проблем педагогіки і психології післядипломної освіти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керівник кандидат психологічних наук, доцент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Філь О. А.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(УМО)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Verdana" pitchFamily="34" charset="0"/>
              <a:buAutoNum type="arabicPeriod"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Лабораторія управління післядипломною педагогічною освітою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керівник доктор економічних наук, професор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Дмитренко Г.А.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(УМО)</a:t>
            </a:r>
          </a:p>
          <a:p>
            <a:pPr marL="742950" lvl="1" indent="-285750">
              <a:buFont typeface="Verdana" pitchFamily="34" charset="0"/>
              <a:buAutoNum type="arabicPeriod"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Лабораторія систем відкритої освіти –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 кандидат педагогічних наук, доцент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Ляхоцька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Л. Л.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(УМО)</a:t>
            </a:r>
            <a:endPara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Verdana" pitchFamily="34" charset="0"/>
              <a:buAutoNum type="arabicPeriod"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Лабораторія психології професіоналізму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керівник  доктор психологічних наук, професор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Бондарчук О.І.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(УМО)</a:t>
            </a:r>
            <a:endPara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Verdana" pitchFamily="34" charset="0"/>
              <a:buAutoNum type="arabicPeriod"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Лабораторія проблем розвитку освітніх округів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керівник кандидат психологічних наук, доцент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Вознюк А.В.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СумОІППО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Verdana" pitchFamily="34" charset="0"/>
              <a:buNone/>
            </a:pPr>
            <a:r>
              <a:rPr lang="uk-UA" sz="2100" dirty="0" smtClean="0"/>
              <a:t> </a:t>
            </a:r>
            <a:endParaRPr lang="ru-RU" sz="2100" dirty="0" smtClean="0"/>
          </a:p>
        </p:txBody>
      </p:sp>
      <p:pic>
        <p:nvPicPr>
          <p:cNvPr id="39941" name="Picture 13" descr="Логотип=УВУПО=кру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3675" y="128588"/>
            <a:ext cx="1223963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9218" name="Picture 2" descr="C:\Users\Анити\Desktop\skan\Тех. завдання\kg 0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3" t="8505"/>
          <a:stretch/>
        </p:blipFill>
        <p:spPr bwMode="auto">
          <a:xfrm>
            <a:off x="0" y="-74022"/>
            <a:ext cx="9143999" cy="6932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4699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42" name="Picture 2" descr="C:\Users\Анити\Desktop\skan\Тех. завдання\kg 0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4" t="7816"/>
          <a:stretch/>
        </p:blipFill>
        <p:spPr bwMode="auto">
          <a:xfrm>
            <a:off x="0" y="-54998"/>
            <a:ext cx="9143999" cy="691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403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1266" name="Picture 2" descr="C:\Users\Анити\Desktop\skan\Тех. завдання\kg 0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6" t="5748"/>
          <a:stretch/>
        </p:blipFill>
        <p:spPr bwMode="auto">
          <a:xfrm>
            <a:off x="-87068" y="0"/>
            <a:ext cx="92310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3625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2290" name="Picture 2" descr="C:\Users\Анити\Desktop\skan\Тех. завдання\kg 0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1" t="5287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4224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3314" name="Picture 2" descr="C:\Users\Анити\Desktop\skan\Тех. завдання\kg 0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1" t="758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5121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93" name="Group 13"/>
          <p:cNvGraphicFramePr>
            <a:graphicFrameLocks noGrp="1"/>
          </p:cNvGraphicFramePr>
          <p:nvPr/>
        </p:nvGraphicFramePr>
        <p:xfrm>
          <a:off x="-122238" y="1039813"/>
          <a:ext cx="5491163" cy="396240"/>
        </p:xfrm>
        <a:graphic>
          <a:graphicData uri="http://schemas.openxmlformats.org/drawingml/2006/table">
            <a:tbl>
              <a:tblPr/>
              <a:tblGrid>
                <a:gridCol w="5491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323528" y="857132"/>
            <a:ext cx="820891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Всеукраїнська громадська організація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«Консорціум закладів післядипломної освіти»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uk-UA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Український відкритий університет післядипломної освіти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uk-UA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(назва установи </a:t>
            </a:r>
            <a:r>
              <a:rPr lang="uk-UA" sz="2000" i="1" dirty="0">
                <a:latin typeface="Century Schoolbook" pitchFamily="18" charset="0"/>
                <a:cs typeface="Times New Roman" pitchFamily="18" charset="0"/>
              </a:rPr>
              <a:t>)</a:t>
            </a:r>
            <a:endParaRPr lang="ru-RU" sz="2000" dirty="0">
              <a:latin typeface="Century Schoolbook" pitchFamily="18" charset="0"/>
            </a:endParaRPr>
          </a:p>
          <a:p>
            <a:pPr algn="ctr" eaLnBrk="0" hangingPunct="0"/>
            <a:endParaRPr lang="ru-RU" dirty="0">
              <a:latin typeface="Century Schoolbook" pitchFamily="18" charset="0"/>
            </a:endParaRPr>
          </a:p>
        </p:txBody>
      </p:sp>
      <p:graphicFrame>
        <p:nvGraphicFramePr>
          <p:cNvPr id="46126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293383"/>
              </p:ext>
            </p:extLst>
          </p:nvPr>
        </p:nvGraphicFramePr>
        <p:xfrm>
          <a:off x="-122238" y="2622550"/>
          <a:ext cx="8655051" cy="1371600"/>
        </p:xfrm>
        <a:graphic>
          <a:graphicData uri="http://schemas.openxmlformats.org/drawingml/2006/table">
            <a:tbl>
              <a:tblPr/>
              <a:tblGrid>
                <a:gridCol w="2884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0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9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4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ЗАТВЕРДЖУЮ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Голова Ради ректорів (директорів) УВУПО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 </a:t>
                      </a:r>
                      <a:r>
                        <a:rPr kumimoji="0" lang="uk-UA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Олійник В.В.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(підпис, ПІБ)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(дата, печатка установи)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900113" y="3710692"/>
            <a:ext cx="59769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algn="ctr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ТЕМАТИЧНИЙ ПЛАН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НАУКОВИХ ДОСЛІДЖЕНЬ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2016-2017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dirty="0">
              <a:latin typeface="Century Schoolbook" pitchFamily="18" charset="0"/>
            </a:endParaRPr>
          </a:p>
        </p:txBody>
      </p:sp>
      <p:graphicFrame>
        <p:nvGraphicFramePr>
          <p:cNvPr id="46124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882991"/>
              </p:ext>
            </p:extLst>
          </p:nvPr>
        </p:nvGraphicFramePr>
        <p:xfrm>
          <a:off x="468313" y="4813300"/>
          <a:ext cx="7704137" cy="1188720"/>
        </p:xfrm>
        <a:graphic>
          <a:graphicData uri="http://schemas.openxmlformats.org/drawingml/2006/table">
            <a:tbl>
              <a:tblPr/>
              <a:tblGrid>
                <a:gridCol w="2493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76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2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4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СХВАЛЕНО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Рішенням Ради ректорів (директорів) УВУПО ___________________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 ___________________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протокол _____________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ПОГОДЖЕНО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Виконавчий директор УВУПО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_____________    </a:t>
                      </a:r>
                      <a:r>
                        <a:rPr kumimoji="0" lang="uk-UA" sz="1200" b="0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Отич</a:t>
                      </a:r>
                      <a:r>
                        <a:rPr kumimoji="0" lang="uk-UA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О.М</a:t>
                      </a:r>
                      <a:r>
                        <a:rPr kumimoji="0" lang="uk-UA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6123" name="Rectangle 43"/>
          <p:cNvSpPr>
            <a:spLocks noChangeArrowheads="1"/>
          </p:cNvSpPr>
          <p:nvPr/>
        </p:nvSpPr>
        <p:spPr bwMode="auto">
          <a:xfrm>
            <a:off x="-122238" y="5818188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54" name="Group 1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596508"/>
              </p:ext>
            </p:extLst>
          </p:nvPr>
        </p:nvGraphicFramePr>
        <p:xfrm>
          <a:off x="32578" y="188640"/>
          <a:ext cx="8682825" cy="6583680"/>
        </p:xfrm>
        <a:graphic>
          <a:graphicData uri="http://schemas.openxmlformats.org/drawingml/2006/table">
            <a:tbl>
              <a:tblPr/>
              <a:tblGrid>
                <a:gridCol w="682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0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23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93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7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87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00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84235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з/п</a:t>
                      </a:r>
                      <a:endParaRPr kumimoji="0" lang="uk-UA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дослідження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державної реєстрації 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дослідження (</a:t>
                      </a:r>
                      <a:r>
                        <a:rPr kumimoji="0" lang="uk-UA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фундамен-тальне</a:t>
                      </a: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прикладне)</a:t>
                      </a:r>
                      <a:endParaRPr kumimoji="0" lang="uk-UA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Напрям та проблема дослідження галузевої теми</a:t>
                      </a:r>
                      <a:endParaRPr kumimoji="0" lang="uk-UA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структур-ного підрозділу УВУПО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Науковий керівник НДР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(прізвище та ініціали, наук.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ступінь, вч. звання),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виконавці</a:t>
                      </a:r>
                      <a:endParaRPr kumimoji="0" lang="uk-UA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Термін виконання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Основні етапи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(за роками)</a:t>
                      </a:r>
                      <a:endParaRPr kumimoji="0" lang="uk-UA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Очікувані результати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(кількісні та якісні характеристики продукції)</a:t>
                      </a:r>
                      <a:endParaRPr kumimoji="0" lang="uk-UA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Експе-римен</a:t>
                      </a: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тальна</a:t>
                      </a: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база </a:t>
                      </a:r>
                      <a:endParaRPr kumimoji="0" lang="uk-UA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Об’єкти 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впровад-ження</a:t>
                      </a:r>
                      <a:endParaRPr kumimoji="0" lang="uk-UA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35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результатами етапу </a:t>
                      </a:r>
                      <a:endParaRPr kumimoji="0" lang="uk-UA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Кінцеві результати</a:t>
                      </a:r>
                      <a:endParaRPr kumimoji="0" lang="uk-UA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80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Теоретичні та методичні основи застосування технологій навчання в системі відкритої післядипломної  освіти»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(РК № 0116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004868)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Напрям</a:t>
                      </a: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31. Післядипломна освіта.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Проблема</a:t>
                      </a: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дослідження: Тенденції реформаційних змін у системі післядипломної освіти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Лабораторія систем відкритої освіти (на громадських засадах)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Ляхоцька</a:t>
                      </a: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Л. Л.,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кандидат педагогічних наук, доцент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 етап</a:t>
                      </a: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січень-грудень 2016 р.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ЕТАПУ</a:t>
                      </a:r>
                      <a:endParaRPr kumimoji="0" lang="uk-UA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ІІ етап.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січень-грудень 2017 р.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IІІ етап.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січень-грудень 2018 р.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Розділ Методичних рекомендацій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«Організація освітнього процесу з використанням електронних технологій навчання у закладах </a:t>
                      </a:r>
                      <a:r>
                        <a:rPr kumimoji="0" lang="uk-UA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післядиплом-ної</a:t>
                      </a: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освіти» (1,0 д.а.) ,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Наукові статті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(1,0.д.а.)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Проміжний науковий звіт  за  І етап.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Методичні рекомендації «Організація освітнього процесу з використанням електронних технологій навчання у закладах післядипломної освіти» (4,0 д.а.) ,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наукові статті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(4, 0 д.а.)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9" name="Rectangle 9"/>
          <p:cNvSpPr>
            <a:spLocks noGrp="1"/>
          </p:cNvSpPr>
          <p:nvPr>
            <p:ph type="title"/>
          </p:nvPr>
        </p:nvSpPr>
        <p:spPr bwMode="auto">
          <a:xfrm>
            <a:off x="395288" y="836613"/>
            <a:ext cx="7467600" cy="410527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ТИМЧАСОВІ ТВОРЧІ КОЛЕКТИВИ </a:t>
            </a:r>
            <a:br>
              <a:rPr lang="uk-UA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br>
              <a:rPr lang="uk-UA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РОБОЧІ ГРУПИ </a:t>
            </a:r>
            <a:br>
              <a:rPr lang="uk-UA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УВУПО</a:t>
            </a:r>
            <a:r>
              <a:rPr lang="ru-RU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1692275" y="24209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929562" cy="164307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200" b="1" i="1" dirty="0" smtClean="0"/>
              <a:t/>
            </a:r>
            <a:br>
              <a:rPr lang="uk-UA" sz="2200" b="1" i="1" dirty="0" smtClean="0"/>
            </a:br>
            <a:r>
              <a:rPr lang="uk-UA" sz="2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Вивчення проблем і потреб закладів ППО </a:t>
            </a:r>
            <a:br>
              <a:rPr lang="uk-UA" sz="2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навчально-методичному  і  науково-методичному забезпеченні діяльності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4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500174"/>
            <a:ext cx="8248650" cy="4929222"/>
          </a:xfrm>
        </p:spPr>
        <p:txBody>
          <a:bodyPr/>
          <a:lstStyle/>
          <a:p>
            <a:pPr algn="ctr">
              <a:buFont typeface="Courier New" pitchFamily="49" charset="0"/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КЕРІВНИК:</a:t>
            </a:r>
          </a:p>
          <a:p>
            <a:pPr algn="ctr">
              <a:buFont typeface="Courier New" pitchFamily="49" charset="0"/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ВІТЮК В.В. –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Волинський ОІППО</a:t>
            </a:r>
          </a:p>
          <a:p>
            <a:pPr algn="ctr">
              <a:buFont typeface="Courier New" pitchFamily="49" charset="0"/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СКЛАД: </a:t>
            </a:r>
          </a:p>
          <a:p>
            <a:pPr>
              <a:buFont typeface="Courier New" pitchFamily="49" charset="0"/>
              <a:buChar char="o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Науменко А. С.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ДВНЗ “УМО” НАПН України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>
              <a:buFont typeface="Courier New" pitchFamily="49" charset="0"/>
              <a:buChar char="o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Григорова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Дніпропетровський ОІППО;</a:t>
            </a:r>
          </a:p>
          <a:p>
            <a:pPr>
              <a:buFont typeface="Courier New" pitchFamily="49" charset="0"/>
              <a:buChar char="o"/>
            </a:pP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Ястребова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КЗ «Запорізький ОІППО» ЗОР;</a:t>
            </a:r>
          </a:p>
          <a:p>
            <a:pPr>
              <a:buFont typeface="Courier New" pitchFamily="49" charset="0"/>
              <a:buChar char="o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Касьянова О.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Луганський ОІППО; </a:t>
            </a:r>
          </a:p>
          <a:p>
            <a:pPr>
              <a:buFont typeface="Courier New" pitchFamily="49" charset="0"/>
              <a:buChar char="o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Дрожжина Т.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КВНЗ «Харківська академія неперервної освіти»;</a:t>
            </a:r>
          </a:p>
          <a:p>
            <a:pPr>
              <a:buFont typeface="Courier New" pitchFamily="49" charset="0"/>
              <a:buChar char="o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Марецька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Л. П. -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КВНЗ «Херсонська академія неперервної освіти»;</a:t>
            </a:r>
          </a:p>
          <a:p>
            <a:pPr>
              <a:buFont typeface="Courier New" pitchFamily="49" charset="0"/>
              <a:buChar char="o"/>
            </a:pP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Волошенко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О.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КНЗ “ЧОІПОПП ЧОР”;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Вдовенко Р. 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Компанія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Slavpeople.com»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Пайнс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 Г.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KulturKontakt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7929562" cy="170338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2200" b="1" i="1" cap="none" dirty="0" smtClean="0"/>
              <a:t/>
            </a:r>
            <a:br>
              <a:rPr lang="uk-UA" sz="2200" b="1" i="1" cap="none" dirty="0" smtClean="0"/>
            </a:br>
            <a:r>
              <a:rPr lang="uk-UA" sz="3600" b="1" i="1" cap="none" dirty="0" smtClean="0">
                <a:latin typeface="Arial" charset="0"/>
                <a:cs typeface="Arial" charset="0"/>
              </a:rPr>
              <a:t/>
            </a:r>
            <a:br>
              <a:rPr lang="uk-UA" sz="3600" b="1" i="1" cap="none" dirty="0" smtClean="0">
                <a:latin typeface="Arial" charset="0"/>
                <a:cs typeface="Arial" charset="0"/>
              </a:rPr>
            </a:br>
            <a:r>
              <a:rPr lang="uk-UA" sz="3600" b="1" i="1" cap="none" dirty="0" smtClean="0">
                <a:latin typeface="Arial" charset="0"/>
                <a:cs typeface="Arial" charset="0"/>
              </a:rPr>
              <a:t/>
            </a:r>
            <a:br>
              <a:rPr lang="uk-UA" sz="3600" b="1" i="1" cap="none" dirty="0" smtClean="0">
                <a:latin typeface="Arial" charset="0"/>
                <a:cs typeface="Arial" charset="0"/>
              </a:rPr>
            </a:br>
            <a:r>
              <a:rPr lang="uk-UA" sz="3600" b="1" i="1" cap="none" dirty="0" smtClean="0">
                <a:latin typeface="Arial" charset="0"/>
                <a:cs typeface="Arial" charset="0"/>
              </a:rPr>
              <a:t/>
            </a:r>
            <a:br>
              <a:rPr lang="uk-UA" sz="3600" b="1" i="1" cap="none" dirty="0" smtClean="0">
                <a:latin typeface="Arial" charset="0"/>
                <a:cs typeface="Arial" charset="0"/>
              </a:rPr>
            </a:br>
            <a:r>
              <a:rPr lang="uk-UA" sz="3600" b="1" i="1" cap="none" dirty="0" smtClean="0">
                <a:latin typeface="Arial" charset="0"/>
                <a:cs typeface="Arial" charset="0"/>
              </a:rPr>
              <a:t/>
            </a:r>
            <a:br>
              <a:rPr lang="uk-UA" sz="3600" b="1" i="1" cap="none" dirty="0" smtClean="0">
                <a:latin typeface="Arial" charset="0"/>
                <a:cs typeface="Arial" charset="0"/>
              </a:rPr>
            </a:br>
            <a:r>
              <a:rPr lang="uk-UA" sz="3600" b="1" i="1" cap="none" dirty="0" smtClean="0">
                <a:latin typeface="Arial" charset="0"/>
                <a:cs typeface="Arial" charset="0"/>
              </a:rPr>
              <a:t/>
            </a:r>
            <a:br>
              <a:rPr lang="uk-UA" sz="3600" b="1" i="1" cap="none" dirty="0" smtClean="0">
                <a:latin typeface="Arial" charset="0"/>
                <a:cs typeface="Arial" charset="0"/>
              </a:rPr>
            </a:br>
            <a:r>
              <a:rPr lang="uk-UA" sz="3600" b="1" i="1" cap="none" dirty="0" smtClean="0">
                <a:latin typeface="Arial" charset="0"/>
                <a:cs typeface="Arial" charset="0"/>
              </a:rPr>
              <a:t/>
            </a:r>
            <a:br>
              <a:rPr lang="uk-UA" sz="3600" b="1" i="1" cap="none" dirty="0" smtClean="0">
                <a:latin typeface="Arial" charset="0"/>
                <a:cs typeface="Arial" charset="0"/>
              </a:rPr>
            </a:br>
            <a:r>
              <a:rPr lang="uk-UA" sz="3600" b="1" i="1" cap="none" dirty="0" smtClean="0">
                <a:latin typeface="Arial" charset="0"/>
                <a:cs typeface="Arial" charset="0"/>
              </a:rPr>
              <a:t/>
            </a:r>
            <a:br>
              <a:rPr lang="uk-UA" sz="3600" b="1" i="1" cap="none" dirty="0" smtClean="0">
                <a:latin typeface="Arial" charset="0"/>
                <a:cs typeface="Arial" charset="0"/>
              </a:rPr>
            </a:br>
            <a:r>
              <a:rPr lang="uk-UA" sz="3600" b="1" i="1" cap="none" dirty="0" smtClean="0">
                <a:latin typeface="Arial" charset="0"/>
                <a:cs typeface="Arial" charset="0"/>
              </a:rPr>
              <a:t/>
            </a:r>
            <a:br>
              <a:rPr lang="uk-UA" sz="3600" b="1" i="1" cap="none" dirty="0" smtClean="0">
                <a:latin typeface="Arial" charset="0"/>
                <a:cs typeface="Arial" charset="0"/>
              </a:rPr>
            </a:br>
            <a:r>
              <a:rPr lang="uk-UA" sz="2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Здійснення  моніторингу  якості  післядипломної освіти в Україні</a:t>
            </a:r>
            <a:r>
              <a:rPr lang="ru-RU" sz="38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8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8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КЕРІВНИК:</a:t>
            </a:r>
            <a:endParaRPr lang="ru-RU" sz="3800" b="1" cap="non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1989138"/>
            <a:ext cx="8359775" cy="4868862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80000"/>
              </a:lnSpc>
              <a:buFont typeface="Courier New" pitchFamily="49" charset="0"/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СМИРНОВА М.Є. –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Харківська АНО</a:t>
            </a:r>
          </a:p>
          <a:p>
            <a:pPr algn="ctr">
              <a:lnSpc>
                <a:spcPct val="80000"/>
              </a:lnSpc>
              <a:buFont typeface="Courier New" pitchFamily="49" charset="0"/>
              <a:buChar char="o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СКЛАД: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Дмитренко  Г.А.,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Діденко Н. Г.,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Лукіна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Т. О.–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ДВНЗ “УМО” НАПН України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;  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Швидун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Л.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Дніпропетровський ОІППО; 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Павлова С.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КЗ «Запорізький ОІППО» ЗОР;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Стецюк Ю.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Луганський ОІППО; 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Дрожжина Т.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В., Капустін І. В.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КВНЗ «Харківська академія неперервної освіти»;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Волошенко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О.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Черкаський ОІППО; 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Шупарський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Одеський ОІУВ;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Капустін І.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КВНЗ «Харківська академія неперервної освіти»;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Вашеняк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І.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Б.,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Мітягіна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С.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Хмельницький ОІППО; 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Одайник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С.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Ф.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КВНЗ «Херсонська академія неперервної освіти»;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Лісова Н.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КНЗ “ЧОІПОПП ЧОР”; 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Житомирський ОІППО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25" y="357188"/>
            <a:ext cx="6643688" cy="17859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>ТЕМИ НДР </a:t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>НАУКОВИХ ЛАБОРАТОРІЙ УВУПО </a:t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>НА ГРОМАДСЬКИХ ЗАСАДАХ:</a:t>
            </a:r>
            <a:r>
              <a:rPr lang="ru-RU" sz="2000" b="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/>
              <a:t/>
            </a:r>
            <a:br>
              <a:rPr lang="ru-RU" sz="2800" cap="none" dirty="0" smtClean="0"/>
            </a:br>
            <a:endParaRPr lang="ru-RU" sz="2800" cap="none" dirty="0" smtClean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75" y="5214938"/>
            <a:ext cx="6357938" cy="1071562"/>
          </a:xfrm>
        </p:spPr>
        <p:txBody>
          <a:bodyPr>
            <a:normAutofit lnSpcReduction="10000"/>
          </a:bodyPr>
          <a:lstStyle/>
          <a:p>
            <a:pPr marL="457200" indent="-45720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6800" b="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000" dirty="0" smtClean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gray">
          <a:xfrm>
            <a:off x="2500313" y="1714500"/>
            <a:ext cx="609600" cy="533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prstShdw prst="shdw17" dist="63500" dir="2212194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latin typeface="Verdana" pitchFamily="34" charset="0"/>
                <a:ea typeface="굴림" pitchFamily="34" charset="-127"/>
                <a:cs typeface="+mn-cs"/>
              </a:rPr>
              <a:t>1</a:t>
            </a:r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gray">
          <a:xfrm>
            <a:off x="2500313" y="2500313"/>
            <a:ext cx="609600" cy="533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prstShdw prst="shdw17" dist="63500" dir="2212194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latin typeface="Verdana" pitchFamily="34" charset="0"/>
                <a:ea typeface="굴림" pitchFamily="34" charset="-127"/>
                <a:cs typeface="+mn-cs"/>
              </a:rPr>
              <a:t>2</a:t>
            </a: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gray">
          <a:xfrm>
            <a:off x="2500313" y="3286125"/>
            <a:ext cx="609600" cy="533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prstShdw prst="shdw17" dist="63500" dir="2212194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latin typeface="Verdana" pitchFamily="34" charset="0"/>
                <a:ea typeface="굴림" pitchFamily="34" charset="-127"/>
                <a:cs typeface="+mn-cs"/>
              </a:rPr>
              <a:t>3</a:t>
            </a: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gray">
          <a:xfrm>
            <a:off x="2500313" y="4071938"/>
            <a:ext cx="609600" cy="533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prstShdw prst="shdw17" dist="63500" dir="2212194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latin typeface="Verdana" pitchFamily="34" charset="0"/>
                <a:ea typeface="굴림" pitchFamily="34" charset="-127"/>
                <a:cs typeface="+mn-cs"/>
              </a:rPr>
              <a:t>4</a:t>
            </a:r>
          </a:p>
        </p:txBody>
      </p:sp>
      <p:sp>
        <p:nvSpPr>
          <p:cNvPr id="8" name="Rectangle 26"/>
          <p:cNvSpPr>
            <a:spLocks noChangeArrowheads="1"/>
          </p:cNvSpPr>
          <p:nvPr/>
        </p:nvSpPr>
        <p:spPr bwMode="gray">
          <a:xfrm>
            <a:off x="2484438" y="4868863"/>
            <a:ext cx="609600" cy="533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prstShdw prst="shdw17" dist="63500" dir="2212194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latin typeface="Verdana" pitchFamily="34" charset="0"/>
                <a:ea typeface="굴림" pitchFamily="34" charset="-127"/>
                <a:cs typeface="+mn-cs"/>
              </a:rPr>
              <a:t>5</a:t>
            </a:r>
          </a:p>
        </p:txBody>
      </p:sp>
      <p:sp>
        <p:nvSpPr>
          <p:cNvPr id="15368" name="Rectangle 5"/>
          <p:cNvSpPr>
            <a:spLocks noChangeArrowheads="1"/>
          </p:cNvSpPr>
          <p:nvPr/>
        </p:nvSpPr>
        <p:spPr bwMode="gray">
          <a:xfrm>
            <a:off x="3214688" y="1643063"/>
            <a:ext cx="5786437" cy="604837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Теоретичні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методичні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післядипломної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9" name="Rectangle 5"/>
          <p:cNvSpPr>
            <a:spLocks noChangeArrowheads="1"/>
          </p:cNvSpPr>
          <p:nvPr/>
        </p:nvSpPr>
        <p:spPr bwMode="gray">
          <a:xfrm>
            <a:off x="3214688" y="2428875"/>
            <a:ext cx="5715000" cy="60483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uk-UA" sz="1400" dirty="0">
              <a:latin typeface="Verdana" pitchFamily="34" charset="0"/>
            </a:endParaRPr>
          </a:p>
          <a:p>
            <a:pPr algn="just"/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Інноваційні технології управління системою післядипломної </a:t>
            </a:r>
          </a:p>
          <a:p>
            <a:pPr algn="just"/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педагогічної освіти в умовах інноваційних трансформацій</a:t>
            </a:r>
          </a:p>
          <a:p>
            <a:pPr algn="just"/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70" name="Rectangle 5"/>
          <p:cNvSpPr>
            <a:spLocks noChangeArrowheads="1"/>
          </p:cNvSpPr>
          <p:nvPr/>
        </p:nvSpPr>
        <p:spPr bwMode="gray">
          <a:xfrm>
            <a:off x="3214688" y="3286125"/>
            <a:ext cx="5786437" cy="60483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uk-UA" sz="1400" dirty="0">
              <a:latin typeface="Verdana" pitchFamily="34" charset="0"/>
            </a:endParaRPr>
          </a:p>
          <a:p>
            <a:pPr algn="just"/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Психолого-педагогічна підготовка конкурентоздатного фахівця в </a:t>
            </a:r>
          </a:p>
          <a:p>
            <a:pPr algn="just"/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умовах післядипломної педагогічної освіти </a:t>
            </a:r>
          </a:p>
          <a:p>
            <a:pPr algn="just"/>
            <a:endParaRPr lang="uk-UA" sz="1400" dirty="0"/>
          </a:p>
        </p:txBody>
      </p:sp>
      <p:sp>
        <p:nvSpPr>
          <p:cNvPr id="15371" name="Rectangle 5"/>
          <p:cNvSpPr>
            <a:spLocks noChangeArrowheads="1"/>
          </p:cNvSpPr>
          <p:nvPr/>
        </p:nvSpPr>
        <p:spPr bwMode="gray">
          <a:xfrm>
            <a:off x="3214688" y="4071938"/>
            <a:ext cx="5786437" cy="676275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uk-UA" sz="1400" dirty="0">
              <a:latin typeface="Verdana" pitchFamily="34" charset="0"/>
            </a:endParaRPr>
          </a:p>
          <a:p>
            <a:pPr algn="just"/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Психологічні засади розвитку професіоналізму педагогічних </a:t>
            </a:r>
          </a:p>
          <a:p>
            <a:pPr algn="just"/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працівників в умовах післядипломної педагогічної освіти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sz="1400" dirty="0"/>
          </a:p>
        </p:txBody>
      </p:sp>
      <p:sp>
        <p:nvSpPr>
          <p:cNvPr id="15372" name="Rectangle 5"/>
          <p:cNvSpPr>
            <a:spLocks noChangeArrowheads="1"/>
          </p:cNvSpPr>
          <p:nvPr/>
        </p:nvSpPr>
        <p:spPr bwMode="gray">
          <a:xfrm>
            <a:off x="3214688" y="4900136"/>
            <a:ext cx="5750718" cy="60483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Підготовка керівників опорних шкіл  в системі післядипломної </a:t>
            </a:r>
          </a:p>
          <a:p>
            <a:pPr algn="just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педагогічної освіти до управління освітніми округами</a:t>
            </a:r>
          </a:p>
          <a:p>
            <a:pPr algn="just"/>
            <a:endParaRPr lang="uk-UA" sz="1300" dirty="0"/>
          </a:p>
          <a:p>
            <a:pPr algn="just"/>
            <a:endParaRPr lang="uk-UA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00063" y="357188"/>
            <a:ext cx="7929562" cy="17145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3800" b="1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Здійснення  моніторингу  якості  післядипломної освіти регіону</a:t>
            </a:r>
            <a:r>
              <a:rPr lang="ru-RU" sz="3800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800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3800" cap="small" dirty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5602" name="Содержимое 2"/>
          <p:cNvSpPr txBox="1">
            <a:spLocks/>
          </p:cNvSpPr>
          <p:nvPr/>
        </p:nvSpPr>
        <p:spPr bwMode="auto">
          <a:xfrm>
            <a:off x="214282" y="1557338"/>
            <a:ext cx="8286781" cy="5086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ctr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КЕРІВНИК:</a:t>
            </a:r>
          </a:p>
          <a:p>
            <a:pPr marL="273050" indent="-273050" algn="ctr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БУРЦЕВА Ю.О. –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Донецький ОІППО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273050" algn="ctr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СКЛАД: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Тимошко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Г. М.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ДВНЗ “УМО” НАПН України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Виноградова О.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М.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Дніпропетровський ОІППО;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Нікулочкіна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О.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КЗ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«Запорізький ОІППО»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ЗОР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Пагава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О.В.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Луганський ОІППО; 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Комінарець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Т.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В.,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Стребна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О.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КВНЗ «Херсонська академія неперервної освіти»; 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Добровольська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 Л.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Н.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КНЗ “ЧОІПОПП ЧОР”; 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Єндрущук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С.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М.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Волинський ІППО;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викладачі кафедр дошкільної та шкільної освіти –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КЗ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Сумський ОІППО; 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Рівненський ОІППО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endParaRPr lang="uk-UA" sz="1900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1"/>
          <p:cNvSpPr>
            <a:spLocks noChangeArrowheads="1"/>
          </p:cNvSpPr>
          <p:nvPr/>
        </p:nvSpPr>
        <p:spPr bwMode="auto">
          <a:xfrm>
            <a:off x="428625" y="214313"/>
            <a:ext cx="80010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630238" algn="l"/>
              </a:tabLst>
            </a:pPr>
            <a:r>
              <a:rPr lang="uk-UA" sz="2600" b="1" i="1" dirty="0">
                <a:cs typeface="Times New Roman" pitchFamily="18" charset="0"/>
              </a:rPr>
              <a:t>Розроблення стратегії формування готовності вчителя початкових класів </a:t>
            </a:r>
            <a:endParaRPr lang="uk-UA" sz="2600" b="1" i="1" dirty="0" smtClean="0">
              <a:cs typeface="Times New Roman" pitchFamily="18" charset="0"/>
            </a:endParaRPr>
          </a:p>
          <a:p>
            <a:pPr algn="ctr">
              <a:tabLst>
                <a:tab pos="630238" algn="l"/>
              </a:tabLst>
            </a:pPr>
            <a:r>
              <a:rPr lang="uk-UA" sz="2600" b="1" i="1" dirty="0" smtClean="0">
                <a:cs typeface="Times New Roman" pitchFamily="18" charset="0"/>
              </a:rPr>
              <a:t>в </a:t>
            </a:r>
            <a:r>
              <a:rPr lang="uk-UA" sz="2600" b="1" i="1" dirty="0">
                <a:cs typeface="Times New Roman" pitchFamily="18" charset="0"/>
              </a:rPr>
              <a:t>умовах переходу до 12-річної школи</a:t>
            </a:r>
            <a:endParaRPr lang="uk-UA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63" y="357188"/>
            <a:ext cx="7929562" cy="17145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СКЛАД: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uk-UA" sz="2200" b="1" i="1" dirty="0">
                <a:solidFill>
                  <a:schemeClr val="tx2"/>
                </a:solidFill>
                <a:latin typeface="Century Schoolbook" pitchFamily="18" charset="0"/>
              </a:rPr>
            </a:br>
            <a:r>
              <a:rPr lang="uk-UA" sz="3800" b="1" dirty="0">
                <a:solidFill>
                  <a:schemeClr val="tx2"/>
                </a:solidFill>
              </a:rPr>
              <a:t>Здійснення  моніторингу  якості  післядипломної освіти регіону</a:t>
            </a:r>
            <a:r>
              <a:rPr lang="ru-RU" sz="3800" dirty="0">
                <a:solidFill>
                  <a:schemeClr val="tx2"/>
                </a:solidFill>
                <a:latin typeface="Century Schoolbook" pitchFamily="18" charset="0"/>
              </a:rPr>
              <a:t/>
            </a:r>
            <a:br>
              <a:rPr lang="ru-RU" sz="3800" dirty="0">
                <a:solidFill>
                  <a:schemeClr val="tx2"/>
                </a:solidFill>
                <a:latin typeface="Century Schoolbook" pitchFamily="18" charset="0"/>
              </a:rPr>
            </a:br>
            <a:endParaRPr lang="ru-RU" sz="38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0" y="2492375"/>
            <a:ext cx="8680450" cy="43656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Степко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М.Ф. –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ДВНЗ “УМО” НАПН України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Вознюк Л.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Дніпропетровський ОІППО;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Ястребова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Я. –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КЗ «Запорізький ОІППО» ЗОР;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Мариновська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О. Я. –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Івано-франківський ОІППО;</a:t>
            </a:r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Цимбал І.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І. –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Луганський ОІППО;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Жорова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І.Я. –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КВНЗ «Херсонська академія неперервної освіти»; 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Андрющенко Т.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К. –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КНЗ “ЧОІПОПП ЧОР”; </a:t>
            </a:r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Соловей М.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Хмельницький ОІППО;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Пайнс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і Г. –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KulturKontakt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Волинський ІППО;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Рівненський ОІППО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Житомирський ОІППО; 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КЗ Сумський ОІППО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428625" y="3384"/>
            <a:ext cx="8001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Розроблення і впровадження у практику стандартів підвищення кваліфікації педагогічних і керівних кадрів освіти </a:t>
            </a:r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(відповідно до категорії педагогічних  працівників та керівників освіти)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630238" algn="l"/>
              </a:tabLst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КЕРІВНИК:</a:t>
            </a:r>
          </a:p>
          <a:p>
            <a:pPr algn="ctr">
              <a:tabLst>
                <a:tab pos="630238" algn="l"/>
              </a:tabLst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СЛОБОДЕНЮК Л.І. –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Херсонська АНО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63" y="357188"/>
            <a:ext cx="7929562" cy="17145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3800" b="1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Здійснення  моніторингу  якості  післядипломної освіти регіону</a:t>
            </a:r>
            <a:r>
              <a:rPr lang="ru-RU" sz="3800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800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3800" cap="small" dirty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7650" name="Содержимое 2"/>
          <p:cNvSpPr txBox="1">
            <a:spLocks/>
          </p:cNvSpPr>
          <p:nvPr/>
        </p:nvSpPr>
        <p:spPr bwMode="auto">
          <a:xfrm>
            <a:off x="179388" y="2349500"/>
            <a:ext cx="85010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ctr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None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КЕРІВНИК:</a:t>
            </a:r>
          </a:p>
          <a:p>
            <a:pPr marL="273050" indent="-273050" algn="ctr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None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ВОЗНЮК А.В. –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Сумський ОІППО</a:t>
            </a:r>
          </a:p>
          <a:p>
            <a:pPr marL="273050" indent="-273050" algn="ctr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None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СКЛАД: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Степко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М. Ф. –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ДВНЗ “УМО” НАПН України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Сидоренко В. В. –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ДВНЗ “УМО” НАПН України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Любченко Н. В. –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ДВНЗ “УМО” НАПН України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Петрова Л. Г.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КЗ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Сумський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ОІППО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Rectangle 1"/>
          <p:cNvSpPr>
            <a:spLocks noChangeArrowheads="1"/>
          </p:cNvSpPr>
          <p:nvPr/>
        </p:nvSpPr>
        <p:spPr bwMode="auto">
          <a:xfrm>
            <a:off x="611188" y="85725"/>
            <a:ext cx="7818437" cy="195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630238" algn="l"/>
              </a:tabLst>
            </a:pPr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Науково-методичне забезпечення створення та функціонування інституційного депозитарію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630238" algn="l"/>
              </a:tabLst>
            </a:pPr>
            <a:endParaRPr lang="uk-UA" sz="26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63" y="357188"/>
            <a:ext cx="7929562" cy="17145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3800" b="1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Здійснення  моніторингу  якості  післядипломної освіти регіону</a:t>
            </a:r>
            <a:r>
              <a:rPr lang="ru-RU" sz="3800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800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3800" cap="small" dirty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214313" y="2000250"/>
            <a:ext cx="8501062" cy="4597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73050" indent="-273050" algn="ctr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КЕРІВНИК:</a:t>
            </a:r>
          </a:p>
          <a:p>
            <a:pPr marL="273050" indent="-273050" algn="ctr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СТЕПКО М.Ф. -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ДВНЗ “УМО” НАПН України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 algn="ctr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СКЛАД: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Науменко А. С. –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ДВНЗ “УМО” НАПН України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; 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Григорова М.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О., Висоцька О.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Є. –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Дніпропетровський ОІППО;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200" dirty="0" err="1">
                <a:latin typeface="Times New Roman" pitchFamily="18" charset="0"/>
                <a:cs typeface="Times New Roman" pitchFamily="18" charset="0"/>
              </a:rPr>
              <a:t>Ястребова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Я., </a:t>
            </a:r>
            <a:r>
              <a:rPr lang="uk-UA" sz="2200" dirty="0" err="1">
                <a:latin typeface="Times New Roman" pitchFamily="18" charset="0"/>
                <a:cs typeface="Times New Roman" pitchFamily="18" charset="0"/>
              </a:rPr>
              <a:t>Задорожкіна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Я.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С., </a:t>
            </a:r>
            <a:r>
              <a:rPr lang="uk-UA" sz="2200" dirty="0" err="1">
                <a:latin typeface="Times New Roman" pitchFamily="18" charset="0"/>
                <a:cs typeface="Times New Roman" pitchFamily="18" charset="0"/>
              </a:rPr>
              <a:t>Чернікова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Л.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А. –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КЗ «Запорізький ОІППО» ЗОР;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200" dirty="0" err="1">
                <a:latin typeface="Times New Roman" pitchFamily="18" charset="0"/>
                <a:cs typeface="Times New Roman" pitchFamily="18" charset="0"/>
              </a:rPr>
              <a:t>Данильєв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А.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О. –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Луганський ОІППО;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Жорова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І.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Я. –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КВНЗ «Херсонська академія неперервної освіти»;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200" dirty="0" err="1">
                <a:latin typeface="Times New Roman" pitchFamily="18" charset="0"/>
                <a:cs typeface="Times New Roman" pitchFamily="18" charset="0"/>
              </a:rPr>
              <a:t>Папач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О. І., </a:t>
            </a:r>
            <a:r>
              <a:rPr lang="uk-UA" sz="2200" dirty="0" err="1">
                <a:latin typeface="Times New Roman" pitchFamily="18" charset="0"/>
                <a:cs typeface="Times New Roman" pitchFamily="18" charset="0"/>
              </a:rPr>
              <a:t>Левчишена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О.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М. –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Одеський ОІУВ;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Берека В.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Є. –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Хмельницький ОІППО;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Волинський ІППО; 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КЗ Сумський ОІППО</a:t>
            </a:r>
            <a:endParaRPr lang="uk-UA" sz="2200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Rectangle 1"/>
          <p:cNvSpPr>
            <a:spLocks noChangeArrowheads="1"/>
          </p:cNvSpPr>
          <p:nvPr/>
        </p:nvSpPr>
        <p:spPr bwMode="auto">
          <a:xfrm>
            <a:off x="250825" y="339725"/>
            <a:ext cx="8358188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630238" algn="l"/>
              </a:tabLst>
            </a:pPr>
            <a:r>
              <a:rPr lang="uk-UA" sz="3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Банку науково-методичного і навчально-методичного забезпечення діяльності закладів ППО</a:t>
            </a:r>
            <a:endParaRPr lang="uk-UA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188" y="357188"/>
            <a:ext cx="7818437" cy="1558925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3800" b="1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Здійснення  моніторингу  якості  післядипломної освіти регіону</a:t>
            </a:r>
            <a:r>
              <a:rPr lang="ru-RU" sz="3800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800" cap="small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3800" cap="small" dirty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179388" y="2060575"/>
            <a:ext cx="8501062" cy="460851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3050" indent="-273050" algn="ctr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КЕРІВНИК:</a:t>
            </a:r>
          </a:p>
          <a:p>
            <a:pPr marL="273050" indent="-273050" algn="ctr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СОРОЧАН Т.М.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ДВНЗ “УМО” НАПН України </a:t>
            </a:r>
          </a:p>
          <a:p>
            <a:pPr marL="273050" indent="-273050" algn="ctr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СКЛАД: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Степко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М. Ф.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ДВНЗ “УМО” НАПН України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Швидун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 В.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М.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Дніпропетровський ОІППО;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Коротка Н.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О.,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Ястребова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В.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Я.,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Гура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Т.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Є.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КЗ «Запорізький ОІППО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Зуб’як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Р. М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– Івано-Франківський ОІППО;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Цимбал І.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І.,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Данильєв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А.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О.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Луганський ОІППО;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Зубко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А.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М., Слободенюк Л.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І.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КВНЗ «Херсонська академія неперервної освіти»; 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Покроєва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Л.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КВНЗ «Харківська академія неперервної освіти»;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Демченко Д.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М.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Одеський ОІУВ;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Берека В.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Є., Соловей М.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Хмельницький ОІППО;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Рівненський ОІППО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Rectangle 1"/>
          <p:cNvSpPr>
            <a:spLocks noChangeArrowheads="1"/>
          </p:cNvSpPr>
          <p:nvPr/>
        </p:nvSpPr>
        <p:spPr bwMode="auto">
          <a:xfrm>
            <a:off x="357188" y="571500"/>
            <a:ext cx="8286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630238" algn="l"/>
              </a:tabLst>
            </a:pP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Підготовка нормативно-правових документів у галузі освіти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63" y="357188"/>
            <a:ext cx="7929562" cy="17145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2200" b="1" i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uk-UA" sz="3800" b="1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Здійснення  моніторингу  якості  післядипломної освіти регіону</a:t>
            </a:r>
            <a:r>
              <a:rPr lang="ru-RU" sz="38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8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3800" cap="small" dirty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250825" y="1844675"/>
            <a:ext cx="8501063" cy="424815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73050" indent="-273050" algn="ctr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None/>
            </a:pPr>
            <a:r>
              <a:rPr lang="uk-UA" sz="2100" b="1" dirty="0" err="1">
                <a:latin typeface="Times New Roman" pitchFamily="18" charset="0"/>
                <a:cs typeface="Times New Roman" pitchFamily="18" charset="0"/>
              </a:rPr>
              <a:t>Касьян</a:t>
            </a:r>
            <a:r>
              <a:rPr lang="uk-UA" sz="2100" b="1" dirty="0">
                <a:latin typeface="Times New Roman" pitchFamily="18" charset="0"/>
                <a:cs typeface="Times New Roman" pitchFamily="18" charset="0"/>
              </a:rPr>
              <a:t> С. П.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 – ДВНЗ “УМО” НАПН України</a:t>
            </a:r>
          </a:p>
          <a:p>
            <a:pPr marL="273050" indent="-273050" algn="ctr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СКЛАД: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Степко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М. Ф. –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ДВНЗ “УМО” НАПН України;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Ватковська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 М.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Г. – </a:t>
            </a:r>
            <a:r>
              <a:rPr lang="uk-UA" sz="2100" b="1" dirty="0">
                <a:latin typeface="Times New Roman" pitchFamily="18" charset="0"/>
                <a:cs typeface="Times New Roman" pitchFamily="18" charset="0"/>
              </a:rPr>
              <a:t>Дніпропетровський ОІППО;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100" dirty="0" err="1">
                <a:latin typeface="Times New Roman" pitchFamily="18" charset="0"/>
                <a:cs typeface="Times New Roman" pitchFamily="18" charset="0"/>
              </a:rPr>
              <a:t>Чернікова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 Л.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А. – </a:t>
            </a:r>
            <a:r>
              <a:rPr lang="uk-UA" sz="2100" b="1" dirty="0">
                <a:latin typeface="Times New Roman" pitchFamily="18" charset="0"/>
                <a:cs typeface="Times New Roman" pitchFamily="18" charset="0"/>
              </a:rPr>
              <a:t>КЗ «Запорізький ОІППО» ЗОР;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100" dirty="0" err="1" smtClean="0">
                <a:latin typeface="Times New Roman" pitchFamily="18" charset="0"/>
                <a:cs typeface="Times New Roman" pitchFamily="18" charset="0"/>
              </a:rPr>
              <a:t>Білогубка</a:t>
            </a:r>
            <a:r>
              <a:rPr lang="uk-UA" sz="2100" dirty="0" smtClean="0">
                <a:latin typeface="Times New Roman" pitchFamily="18" charset="0"/>
                <a:cs typeface="Times New Roman" pitchFamily="18" charset="0"/>
              </a:rPr>
              <a:t> М. Я. – </a:t>
            </a:r>
            <a:r>
              <a:rPr lang="uk-UA" sz="2100" b="1" dirty="0" smtClean="0">
                <a:latin typeface="Times New Roman" pitchFamily="18" charset="0"/>
                <a:cs typeface="Times New Roman" pitchFamily="18" charset="0"/>
              </a:rPr>
              <a:t>Івано-Франківський ОІППО;</a:t>
            </a:r>
            <a:endParaRPr lang="uk-UA" sz="2100" b="1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100" dirty="0" err="1">
                <a:latin typeface="Times New Roman" pitchFamily="18" charset="0"/>
                <a:cs typeface="Times New Roman" pitchFamily="18" charset="0"/>
              </a:rPr>
              <a:t>Шеховцова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 Я.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В., Іванов О.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2100" b="1" dirty="0">
                <a:latin typeface="Times New Roman" pitchFamily="18" charset="0"/>
                <a:cs typeface="Times New Roman" pitchFamily="18" charset="0"/>
              </a:rPr>
              <a:t>Луганський ОІППО;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100" dirty="0" err="1">
                <a:latin typeface="Times New Roman" pitchFamily="18" charset="0"/>
                <a:cs typeface="Times New Roman" pitchFamily="18" charset="0"/>
              </a:rPr>
              <a:t>Одайник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 С.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Ф. – </a:t>
            </a:r>
            <a:r>
              <a:rPr lang="uk-UA" sz="2100" b="1" dirty="0">
                <a:latin typeface="Times New Roman" pitchFamily="18" charset="0"/>
                <a:cs typeface="Times New Roman" pitchFamily="18" charset="0"/>
              </a:rPr>
              <a:t>КВНЗ «Херсонська академія неперервної освіти»; 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Неділя Л.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Ф., </a:t>
            </a:r>
            <a:r>
              <a:rPr lang="uk-UA" sz="2100" dirty="0" err="1">
                <a:latin typeface="Times New Roman" pitchFamily="18" charset="0"/>
                <a:cs typeface="Times New Roman" pitchFamily="18" charset="0"/>
              </a:rPr>
              <a:t>Лєснікова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 Ю.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2100" b="1" dirty="0" smtClean="0">
                <a:latin typeface="Times New Roman" pitchFamily="18" charset="0"/>
                <a:cs typeface="Times New Roman" pitchFamily="18" charset="0"/>
              </a:rPr>
              <a:t>КНЗ “ЧОІПОПП ЧОР”; </a:t>
            </a:r>
            <a:endParaRPr lang="uk-UA" sz="2100" b="1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100" dirty="0" smtClean="0">
                <a:latin typeface="Times New Roman" pitchFamily="18" charset="0"/>
                <a:cs typeface="Times New Roman" pitchFamily="18" charset="0"/>
              </a:rPr>
              <a:t>Багатий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 Ю.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В. – </a:t>
            </a:r>
            <a:r>
              <a:rPr lang="uk-UA" sz="2100" b="1" dirty="0">
                <a:latin typeface="Times New Roman" pitchFamily="18" charset="0"/>
                <a:cs typeface="Times New Roman" pitchFamily="18" charset="0"/>
              </a:rPr>
              <a:t>Одеський ОІУВ;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Берека В.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Є., Попик О.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100" dirty="0">
                <a:latin typeface="Times New Roman" pitchFamily="18" charset="0"/>
                <a:cs typeface="Times New Roman" pitchFamily="18" charset="0"/>
              </a:rPr>
              <a:t>Ф. – </a:t>
            </a:r>
            <a:r>
              <a:rPr lang="uk-UA" sz="2100" b="1" dirty="0">
                <a:latin typeface="Times New Roman" pitchFamily="18" charset="0"/>
                <a:cs typeface="Times New Roman" pitchFamily="18" charset="0"/>
              </a:rPr>
              <a:t>Хмельницький ОІППО; </a:t>
            </a: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sz="2100" b="1" dirty="0">
                <a:latin typeface="Times New Roman" pitchFamily="18" charset="0"/>
                <a:cs typeface="Times New Roman" pitchFamily="18" charset="0"/>
              </a:rPr>
              <a:t>Рівненський ОІППО</a:t>
            </a:r>
            <a:endParaRPr lang="uk-UA" sz="2100" dirty="0">
              <a:latin typeface="Times New Roman" pitchFamily="18" charset="0"/>
              <a:cs typeface="Times New Roman" pitchFamily="18" charset="0"/>
            </a:endParaRPr>
          </a:p>
          <a:p>
            <a:pPr marL="273050" indent="-27305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Rectangle 1"/>
          <p:cNvSpPr>
            <a:spLocks noChangeArrowheads="1"/>
          </p:cNvSpPr>
          <p:nvPr/>
        </p:nvSpPr>
        <p:spPr bwMode="auto">
          <a:xfrm>
            <a:off x="357188" y="449888"/>
            <a:ext cx="828675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630238" algn="l"/>
              </a:tabLst>
            </a:pPr>
            <a:r>
              <a:rPr lang="uk-UA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єдиної електронно-інформаційної мережі закладів ППО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630238" algn="l"/>
              </a:tabLst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КЕРІВНИК: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7145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uk-UA" sz="18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ІНФОРМАЦІЙНО-ТЕХНОЛОГІЧНЕ, НАВЧАЛЬНО-МЕТОДИЧНЕ ТА НАУКОВО-МЕТОДИЧНЕ ЗАБЕЗПЕЧЕННЯ ПЕДАГОГІЧНОЇ ВЗАЄМОДІЇ У СИСТЕМІ “УЧЕНЬ – УЧИТЕЛЬ – ЗАКЛАД ППО”, </a:t>
            </a:r>
            <a:br>
              <a:rPr lang="uk-UA" sz="18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УПРОВАДЖЕННЯ ЕЛЕКТРОННОГО УПРАВЛІННЯ </a:t>
            </a:r>
            <a:br>
              <a:rPr lang="uk-UA" sz="18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ON-LINE </a:t>
            </a:r>
            <a:r>
              <a:rPr lang="ru-RU" sz="18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ОСВІТОЮ</a:t>
            </a:r>
          </a:p>
        </p:txBody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xfrm>
            <a:off x="468313" y="2205038"/>
            <a:ext cx="7467600" cy="4297362"/>
          </a:xfrm>
        </p:spPr>
        <p:txBody>
          <a:bodyPr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КЕРІВНИКИ:</a:t>
            </a:r>
          </a:p>
          <a:p>
            <a:pPr>
              <a:buFont typeface="Wingdings" pitchFamily="2" charset="2"/>
              <a:buNone/>
            </a:pPr>
            <a:r>
              <a:rPr lang="uk-UA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Касьян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 П.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ДВНЗ “УМО” НАПН України</a:t>
            </a:r>
          </a:p>
          <a:p>
            <a:pPr>
              <a:buFont typeface="Wingdings" pitchFamily="2" charset="2"/>
              <a:buNone/>
            </a:pP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Вдовенко Р.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КОМПАНІЯ “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SLAVPEOPLE.COM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algn="ctr">
              <a:buFont typeface="Wingdings" pitchFamily="2" charset="2"/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СКЛАД: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ДВНЗ “УМО” НАПН України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itchFamily="2" charset="2"/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КОМПАНІЯ “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SLAVPEOPLE.COM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</a:p>
          <a:p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ЗАКЛАДИ ППО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075240" cy="11430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uk-UA" sz="26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Українсько-австрійський проект </a:t>
            </a:r>
            <a:br>
              <a:rPr lang="uk-UA" sz="26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6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«Нові вимоги до </a:t>
            </a:r>
            <a:r>
              <a:rPr lang="uk-UA" sz="26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компетентностей</a:t>
            </a:r>
            <a:r>
              <a:rPr lang="uk-UA" sz="26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sz="26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6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керівників шкіл в Україні»</a:t>
            </a:r>
          </a:p>
        </p:txBody>
      </p:sp>
      <p:sp>
        <p:nvSpPr>
          <p:cNvPr id="6246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075240" cy="48736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Керівники:</a:t>
            </a:r>
          </a:p>
          <a:p>
            <a:pPr>
              <a:buFont typeface="Wingdings" pitchFamily="2" charset="2"/>
              <a:buNone/>
            </a:pPr>
            <a:r>
              <a:rPr lang="uk-UA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Отич</a:t>
            </a:r>
            <a:r>
              <a:rPr lang="uk-UA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О.М. 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ДВНЗ “УМО” НАПН України;</a:t>
            </a:r>
          </a:p>
          <a:p>
            <a:pPr>
              <a:buFont typeface="Wingdings" pitchFamily="2" charset="2"/>
              <a:buNone/>
            </a:pPr>
            <a:r>
              <a:rPr lang="uk-UA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Олівія</a:t>
            </a:r>
            <a:r>
              <a:rPr lang="uk-UA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 Фонтана – 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КУЛЬТУРКОНТАКТ (Австрія);</a:t>
            </a:r>
          </a:p>
          <a:p>
            <a:pPr>
              <a:buFont typeface="Wingdings" pitchFamily="2" charset="2"/>
              <a:buNone/>
            </a:pPr>
            <a:r>
              <a:rPr lang="uk-UA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Задорожна Л.К.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ОДЕСЬКИЙ ОІУУ</a:t>
            </a:r>
            <a:endParaRPr lang="uk-UA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СКЛАД:</a:t>
            </a:r>
          </a:p>
          <a:p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Алейнікова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О.В., Олійник В.В.,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Рябова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З.В., </a:t>
            </a:r>
          </a:p>
          <a:p>
            <a:pPr marL="0" indent="0">
              <a:buNone/>
            </a:pP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Степко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М.Ф.,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Оліфіра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Л.М.,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Сорочан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Т.М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Кривонос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Н.В.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ДВНЗ “УМО” НАПН України;</a:t>
            </a:r>
          </a:p>
          <a:p>
            <a:pPr>
              <a:buFont typeface="Wingdings" pitchFamily="2" charset="2"/>
              <a:buNone/>
            </a:pPr>
            <a:endParaRPr lang="uk-UA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Пайнсі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Гудрун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Марія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Маргінтер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Моніка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Мотт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КультурКонтакт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(Австрія);</a:t>
            </a:r>
          </a:p>
          <a:p>
            <a:pPr>
              <a:buFont typeface="Wingdings" pitchFamily="2" charset="2"/>
              <a:buNone/>
            </a:pPr>
            <a:endParaRPr lang="uk-UA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Левчишена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О.М.,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Здрагат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С.Г. – 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Одеський ОІУУ</a:t>
            </a:r>
          </a:p>
          <a:p>
            <a:pPr>
              <a:buFont typeface="Wingdings" pitchFamily="2" charset="2"/>
              <a:buNone/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15"/>
          <p:cNvSpPr>
            <a:spLocks noChangeArrowheads="1" noChangeShapeType="1" noTextEdit="1"/>
          </p:cNvSpPr>
          <p:nvPr/>
        </p:nvSpPr>
        <p:spPr bwMode="auto">
          <a:xfrm>
            <a:off x="857250" y="1714500"/>
            <a:ext cx="7318375" cy="25241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 err="1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9D8039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/>
              </a:rPr>
              <a:t>Дякуємо</a:t>
            </a:r>
            <a:r>
              <a:rPr lang="ru-RU" sz="3600" kern="10" dirty="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9D8039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/>
              </a:rPr>
              <a:t> за </a:t>
            </a:r>
            <a:r>
              <a:rPr lang="ru-RU" sz="3600" kern="10" dirty="0" err="1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9D8039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/>
              </a:rPr>
              <a:t>увагу</a:t>
            </a:r>
            <a:r>
              <a:rPr lang="ru-RU" sz="3600" kern="10" dirty="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9D8039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357188" y="357188"/>
            <a:ext cx="8072437" cy="6286500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  <a:tabLst>
                <a:tab pos="176213" algn="l"/>
              </a:tabLst>
            </a:pP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Теоретичні та методичні основи застосування технологій навчання в системі відкритої післядипломної освіти (РК № 0116</a:t>
            </a:r>
            <a:r>
              <a:rPr lang="en-US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uk-UA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004868)</a:t>
            </a:r>
          </a:p>
          <a:p>
            <a:pPr algn="just">
              <a:buFont typeface="Wingdings" pitchFamily="2" charset="2"/>
              <a:buNone/>
              <a:tabLst>
                <a:tab pos="176213" algn="l"/>
              </a:tabLst>
            </a:pPr>
            <a:r>
              <a:rPr lang="uk-UA" altLang="ko-KR" sz="1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Керівник:</a:t>
            </a:r>
            <a:r>
              <a:rPr lang="uk-UA" altLang="ko-KR" sz="13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Ляхоцька</a:t>
            </a:r>
            <a:r>
              <a:rPr lang="uk-UA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Лариса Леонідівна,</a:t>
            </a:r>
            <a:r>
              <a:rPr lang="uk-UA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професор кафедри відкритих освітніх систем та інформаційно-комунікаційних технологій Центрального інституту післядипломної педагогічної освіти ДВНЗ «Університет менеджменту освіти» НАПН України, кандидат педагогічних наук, доцент.</a:t>
            </a:r>
            <a:endParaRPr lang="uk-UA" altLang="ko-KR" sz="13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  <a:tabLst>
                <a:tab pos="176213" algn="l"/>
              </a:tabLst>
            </a:pPr>
            <a:r>
              <a:rPr lang="uk-UA" altLang="ko-KR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Склад: </a:t>
            </a:r>
          </a:p>
          <a:p>
            <a:pPr algn="just">
              <a:tabLst>
                <a:tab pos="176213" algn="l"/>
              </a:tabLst>
            </a:pPr>
            <a:r>
              <a:rPr lang="uk-UA" altLang="ko-KR" sz="1200" b="1" dirty="0" err="1" smtClean="0">
                <a:latin typeface="Times New Roman" pitchFamily="18" charset="0"/>
                <a:cs typeface="Times New Roman" panose="02020603050405020304" pitchFamily="18" charset="0"/>
              </a:rPr>
              <a:t>Касьян</a:t>
            </a:r>
            <a:r>
              <a:rPr lang="uk-UA" altLang="ko-KR" sz="1200" b="1" dirty="0" smtClean="0">
                <a:latin typeface="Times New Roman" pitchFamily="18" charset="0"/>
                <a:cs typeface="Times New Roman" panose="02020603050405020304" pitchFamily="18" charset="0"/>
              </a:rPr>
              <a:t> Сергій Петрович,  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директор науково-методичного центру організації дистанційного навчання ДВНЗ </a:t>
            </a:r>
            <a:r>
              <a:rPr lang="uk-UA" altLang="ko-KR" sz="1200" dirty="0" err="1" smtClean="0">
                <a:latin typeface="Times New Roman" pitchFamily="18" charset="0"/>
                <a:cs typeface="Times New Roman" panose="02020603050405020304" pitchFamily="18" charset="0"/>
              </a:rPr>
              <a:t>“Університет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 менеджменту </a:t>
            </a:r>
            <a:r>
              <a:rPr lang="uk-UA" altLang="ko-KR" sz="1200" dirty="0" err="1" smtClean="0">
                <a:latin typeface="Times New Roman" pitchFamily="18" charset="0"/>
                <a:cs typeface="Times New Roman" panose="02020603050405020304" pitchFamily="18" charset="0"/>
              </a:rPr>
              <a:t>освіти”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 НАПН України, кандидат педагогічних наук.</a:t>
            </a:r>
            <a:endParaRPr lang="uk-UA" altLang="ko-KR" sz="1200" b="1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176213" algn="l"/>
              </a:tabLst>
            </a:pPr>
            <a:r>
              <a:rPr lang="uk-UA" altLang="ko-KR" sz="1200" b="1" dirty="0" smtClean="0">
                <a:latin typeface="Times New Roman" pitchFamily="18" charset="0"/>
                <a:cs typeface="Times New Roman" panose="02020603050405020304" pitchFamily="18" charset="0"/>
              </a:rPr>
              <a:t>Ткачук Надія Михайлівна, 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завідувач науково-дослідної лабораторії освітніх інновацій та координації діяльності РМК (ММК) Волинського інституту післядипломної педагогічної освіти, кандидат педагогічних наук.</a:t>
            </a:r>
          </a:p>
          <a:p>
            <a:pPr algn="just">
              <a:tabLst>
                <a:tab pos="176213" algn="l"/>
              </a:tabLst>
            </a:pPr>
            <a:r>
              <a:rPr lang="uk-UA" altLang="ko-KR" sz="1200" b="1" dirty="0" err="1" smtClean="0">
                <a:latin typeface="Times New Roman" pitchFamily="18" charset="0"/>
                <a:cs typeface="Times New Roman" panose="02020603050405020304" pitchFamily="18" charset="0"/>
              </a:rPr>
              <a:t>Присяжнюк</a:t>
            </a:r>
            <a:r>
              <a:rPr lang="uk-UA" altLang="ko-KR" sz="1200" b="1" dirty="0" smtClean="0">
                <a:latin typeface="Times New Roman" pitchFamily="18" charset="0"/>
                <a:cs typeface="Times New Roman" panose="02020603050405020304" pitchFamily="18" charset="0"/>
              </a:rPr>
              <a:t> Юлія Сергіївна, 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доцент кафедри андрагогіки КЗ “Запорізький обласний інститут післядипломної освіти” Запорізької обласної ради, кандидат педагогічних наук, доцент.</a:t>
            </a:r>
          </a:p>
          <a:p>
            <a:pPr algn="just">
              <a:tabLst>
                <a:tab pos="176213" algn="l"/>
              </a:tabLst>
            </a:pPr>
            <a:r>
              <a:rPr lang="uk-UA" altLang="ko-KR" sz="1200" b="1" dirty="0" err="1" smtClean="0">
                <a:latin typeface="Times New Roman" pitchFamily="18" charset="0"/>
                <a:cs typeface="Times New Roman" panose="02020603050405020304" pitchFamily="18" charset="0"/>
              </a:rPr>
              <a:t>Калачова</a:t>
            </a:r>
            <a:r>
              <a:rPr lang="uk-UA" altLang="ko-KR" sz="1200" b="1" dirty="0" smtClean="0">
                <a:latin typeface="Times New Roman" pitchFamily="18" charset="0"/>
                <a:cs typeface="Times New Roman" panose="02020603050405020304" pitchFamily="18" charset="0"/>
              </a:rPr>
              <a:t> Людмила Володимирівна,  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старший викладач Миколаївського національного аграрного університету, кандидат педагогічних наук, науковий кореспондент ДВНЗ </a:t>
            </a:r>
            <a:r>
              <a:rPr lang="uk-UA" altLang="ko-KR" sz="1200" dirty="0" err="1" smtClean="0">
                <a:latin typeface="Times New Roman" pitchFamily="18" charset="0"/>
                <a:cs typeface="Times New Roman" panose="02020603050405020304" pitchFamily="18" charset="0"/>
              </a:rPr>
              <a:t>“Університет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 менеджменту </a:t>
            </a:r>
            <a:r>
              <a:rPr lang="uk-UA" altLang="ko-KR" sz="1200" dirty="0" err="1" smtClean="0">
                <a:latin typeface="Times New Roman" pitchFamily="18" charset="0"/>
                <a:cs typeface="Times New Roman" panose="02020603050405020304" pitchFamily="18" charset="0"/>
              </a:rPr>
              <a:t>освіти”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 НАПН України.</a:t>
            </a:r>
            <a:endParaRPr lang="uk-UA" altLang="ko-KR" sz="1200" b="1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176213" algn="l"/>
              </a:tabLst>
            </a:pPr>
            <a:r>
              <a:rPr lang="uk-UA" altLang="ko-KR" sz="1200" b="1" dirty="0" err="1" smtClean="0">
                <a:latin typeface="Times New Roman" pitchFamily="18" charset="0"/>
                <a:cs typeface="Times New Roman" panose="02020603050405020304" pitchFamily="18" charset="0"/>
              </a:rPr>
              <a:t>Буйдіна</a:t>
            </a:r>
            <a:r>
              <a:rPr lang="uk-UA" altLang="ko-KR" sz="1200" b="1" dirty="0" smtClean="0">
                <a:latin typeface="Times New Roman" pitchFamily="18" charset="0"/>
                <a:cs typeface="Times New Roman" panose="02020603050405020304" pitchFamily="18" charset="0"/>
              </a:rPr>
              <a:t> Олена Олександрівна, 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завідувач кафедри методики змісту освіти Полтавського обласного інституту післядипломної педагогічної освіти ім. М. Остроградського, кандидат педагогічних наук.</a:t>
            </a:r>
          </a:p>
          <a:p>
            <a:pPr algn="just">
              <a:tabLst>
                <a:tab pos="176213" algn="l"/>
              </a:tabLst>
            </a:pPr>
            <a:r>
              <a:rPr lang="uk-UA" altLang="ko-KR" sz="1200" b="1" dirty="0" err="1" smtClean="0">
                <a:latin typeface="Times New Roman" pitchFamily="18" charset="0"/>
                <a:cs typeface="Times New Roman" panose="02020603050405020304" pitchFamily="18" charset="0"/>
              </a:rPr>
              <a:t>Курмишева</a:t>
            </a:r>
            <a:r>
              <a:rPr lang="uk-UA" altLang="ko-KR" sz="1200" b="1" dirty="0" smtClean="0">
                <a:latin typeface="Times New Roman" pitchFamily="18" charset="0"/>
                <a:cs typeface="Times New Roman" panose="02020603050405020304" pitchFamily="18" charset="0"/>
              </a:rPr>
              <a:t> Ніна Іванівна, 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доцент кафедри менеджменту освіти Полтавського обласного інституту післядипломної педагогічної освіти ім. М. Остроградського, кандидат педагогічних наук.</a:t>
            </a:r>
          </a:p>
          <a:p>
            <a:pPr algn="just">
              <a:tabLst>
                <a:tab pos="176213" algn="l"/>
              </a:tabLst>
            </a:pPr>
            <a:r>
              <a:rPr lang="uk-UA" altLang="ko-KR" sz="1200" b="1" dirty="0" err="1" smtClean="0">
                <a:latin typeface="Times New Roman" pitchFamily="18" charset="0"/>
                <a:cs typeface="Times New Roman" panose="02020603050405020304" pitchFamily="18" charset="0"/>
              </a:rPr>
              <a:t>Басараба</a:t>
            </a:r>
            <a:r>
              <a:rPr lang="uk-UA" altLang="ko-KR" sz="1200" b="1" dirty="0" smtClean="0">
                <a:latin typeface="Times New Roman" pitchFamily="18" charset="0"/>
                <a:cs typeface="Times New Roman" panose="02020603050405020304" pitchFamily="18" charset="0"/>
              </a:rPr>
              <a:t> Наталія Анатоліївна, 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завідувач кабінету інформатики, інформаційно-комунікативних технологій та дистанційного навчання Рівненського обласного інституту післядипломної педагогічної освіти.</a:t>
            </a:r>
          </a:p>
          <a:p>
            <a:pPr algn="just">
              <a:tabLst>
                <a:tab pos="176213" algn="l"/>
              </a:tabLst>
            </a:pPr>
            <a:r>
              <a:rPr lang="uk-UA" altLang="ko-KR" sz="1200" b="1" dirty="0" smtClean="0">
                <a:latin typeface="Times New Roman" pitchFamily="18" charset="0"/>
                <a:cs typeface="Times New Roman" panose="02020603050405020304" pitchFamily="18" charset="0"/>
              </a:rPr>
              <a:t>Каплун Світлана Вікторівна, 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завідувач кафедри природничо-математичної освіти КВНЗ “Харківська академія неперервної освіти”, кандидат педагогічних наук.</a:t>
            </a:r>
          </a:p>
          <a:p>
            <a:pPr algn="just">
              <a:tabLst>
                <a:tab pos="176213" algn="l"/>
              </a:tabLst>
            </a:pPr>
            <a:r>
              <a:rPr lang="uk-UA" altLang="ko-KR" sz="1200" b="1" dirty="0" err="1" smtClean="0">
                <a:latin typeface="Times New Roman" pitchFamily="18" charset="0"/>
                <a:cs typeface="Times New Roman" panose="02020603050405020304" pitchFamily="18" charset="0"/>
              </a:rPr>
              <a:t>Юзбашева</a:t>
            </a:r>
            <a:r>
              <a:rPr lang="uk-UA" altLang="ko-KR" sz="1200" b="1" dirty="0" smtClean="0">
                <a:latin typeface="Times New Roman" pitchFamily="18" charset="0"/>
                <a:cs typeface="Times New Roman" panose="02020603050405020304" pitchFamily="18" charset="0"/>
              </a:rPr>
              <a:t> Галина Сергіївна, 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завідувач кафедри теорії і методики викладання природничо-математичних та технологічних дисциплін КВНЗ </a:t>
            </a:r>
            <a:r>
              <a:rPr lang="uk-UA" altLang="ko-KR" sz="1200" dirty="0" err="1" smtClean="0">
                <a:latin typeface="Times New Roman" pitchFamily="18" charset="0"/>
                <a:cs typeface="Times New Roman" panose="02020603050405020304" pitchFamily="18" charset="0"/>
              </a:rPr>
              <a:t>“Херсонська</a:t>
            </a:r>
            <a:r>
              <a:rPr lang="uk-UA" altLang="ko-KR" sz="1200" dirty="0" smtClean="0">
                <a:latin typeface="Times New Roman" pitchFamily="18" charset="0"/>
                <a:cs typeface="Times New Roman" panose="02020603050405020304" pitchFamily="18" charset="0"/>
              </a:rPr>
              <a:t> академія неперервної освіти”, кандидат педагогічних наук.</a:t>
            </a:r>
          </a:p>
          <a:p>
            <a:pPr algn="just">
              <a:tabLst>
                <a:tab pos="176213" algn="l"/>
              </a:tabLst>
            </a:pPr>
            <a:endParaRPr lang="uk-UA" altLang="ko-KR" sz="1400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176213" algn="l"/>
              </a:tabLst>
            </a:pPr>
            <a:endParaRPr lang="uk-UA" altLang="ko-KR" sz="1400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176213" algn="l"/>
              </a:tabLst>
            </a:pPr>
            <a:endParaRPr lang="uk-UA" altLang="ko-KR" sz="1500" dirty="0" smtClean="0">
              <a:latin typeface="Arial" charset="0"/>
              <a:cs typeface="휴먼매직체"/>
            </a:endParaRPr>
          </a:p>
          <a:p>
            <a:pPr algn="just">
              <a:buFont typeface="Wingdings" pitchFamily="2" charset="2"/>
              <a:buNone/>
              <a:tabLst>
                <a:tab pos="176213" algn="l"/>
              </a:tabLst>
            </a:pPr>
            <a:endParaRPr lang="ko-KR" altLang="en-US" sz="2200" dirty="0" smtClean="0">
              <a:latin typeface="Arial" charset="0"/>
              <a:cs typeface="휴먼매직체"/>
            </a:endParaRPr>
          </a:p>
          <a:p>
            <a:pPr>
              <a:buFont typeface="Wingdings" pitchFamily="2" charset="2"/>
              <a:buNone/>
              <a:tabLst>
                <a:tab pos="176213" algn="l"/>
              </a:tabLst>
            </a:pPr>
            <a:endParaRPr lang="ru-RU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28625" y="285750"/>
            <a:ext cx="7900988" cy="642937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Інноваційні технології управління системою післядипломної педагогічної освіти в умовах інноваційних трансформацій (РК № 0116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004867)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uk-UA" altLang="ko-KR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Керівник:</a:t>
            </a:r>
            <a:r>
              <a:rPr lang="uk-UA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Дмитренко Геннадій Анатолійович, </a:t>
            </a:r>
            <a:r>
              <a:rPr lang="uk-U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професор кафедри економіки та управління персоналом Навчально-науково інституту менеджменту та психології ДВНЗ «Університет менеджменту освіти» НАПН України, доктор економічних наук, професор</a:t>
            </a:r>
            <a:r>
              <a:rPr lang="uk-UA" sz="1200" dirty="0"/>
              <a:t>.</a:t>
            </a:r>
            <a:endParaRPr lang="ru-RU" sz="1200" dirty="0"/>
          </a:p>
          <a:p>
            <a:pPr algn="ctr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uk-UA" altLang="ko-KR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Склад: 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 smtClean="0">
                <a:latin typeface="Times New Roman" pitchFamily="18" charset="0"/>
                <a:cs typeface="Times New Roman" pitchFamily="18" charset="0"/>
              </a:rPr>
              <a:t>Олійник Володимир Вікторович,  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заступник директора з науково-педагогічної та навчальної роботи Навчально-наукового інституту менеджменту та психології ДВНЗ </a:t>
            </a:r>
            <a:r>
              <a:rPr lang="uk-UA" altLang="ko-KR" sz="1200" dirty="0" err="1" smtClean="0">
                <a:latin typeface="Times New Roman" pitchFamily="18" charset="0"/>
                <a:cs typeface="Times New Roman" pitchFamily="18" charset="0"/>
              </a:rPr>
              <a:t>“Університет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 менеджменту </a:t>
            </a:r>
            <a:r>
              <a:rPr lang="uk-UA" altLang="ko-KR" sz="1200" dirty="0" err="1" smtClean="0">
                <a:latin typeface="Times New Roman" pitchFamily="18" charset="0"/>
                <a:cs typeface="Times New Roman" pitchFamily="18" charset="0"/>
              </a:rPr>
              <a:t>освіти”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 НАПН України, кандидат педагогічних наук, доцент.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 err="1" smtClean="0">
                <a:latin typeface="Times New Roman" pitchFamily="18" charset="0"/>
                <a:cs typeface="Times New Roman" pitchFamily="18" charset="0"/>
              </a:rPr>
              <a:t>Отамась</a:t>
            </a:r>
            <a:r>
              <a:rPr lang="uk-UA" altLang="ko-KR" sz="1200" b="1" dirty="0" smtClean="0">
                <a:latin typeface="Times New Roman" pitchFamily="18" charset="0"/>
                <a:cs typeface="Times New Roman" pitchFamily="18" charset="0"/>
              </a:rPr>
              <a:t> Інна Григорівна,  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доцент відділу науково-організаційної роботи ДВНЗ </a:t>
            </a:r>
            <a:r>
              <a:rPr lang="uk-UA" altLang="ko-KR" sz="1200" dirty="0" err="1" smtClean="0">
                <a:latin typeface="Times New Roman" pitchFamily="18" charset="0"/>
                <a:cs typeface="Times New Roman" pitchFamily="18" charset="0"/>
              </a:rPr>
              <a:t>“Університет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 менеджменту </a:t>
            </a:r>
            <a:r>
              <a:rPr lang="uk-UA" altLang="ko-KR" sz="1200" dirty="0" err="1" smtClean="0">
                <a:latin typeface="Times New Roman" pitchFamily="18" charset="0"/>
                <a:cs typeface="Times New Roman" pitchFamily="18" charset="0"/>
              </a:rPr>
              <a:t>освіти”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 НАПН України.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 err="1" smtClean="0">
                <a:latin typeface="Times New Roman" pitchFamily="18" charset="0"/>
                <a:cs typeface="Times New Roman" pitchFamily="18" charset="0"/>
              </a:rPr>
              <a:t>Солодков</a:t>
            </a:r>
            <a:r>
              <a:rPr lang="uk-UA" altLang="ko-KR" sz="1200" b="1" dirty="0" smtClean="0">
                <a:latin typeface="Times New Roman" pitchFamily="18" charset="0"/>
                <a:cs typeface="Times New Roman" pitchFamily="18" charset="0"/>
              </a:rPr>
              <a:t>  Василь Трохимович,  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провідний науковий співробітник лабораторії управління післядипломною педагогічною освітою ДВНЗ </a:t>
            </a:r>
            <a:r>
              <a:rPr lang="uk-UA" altLang="ko-KR" sz="1200" dirty="0" err="1" smtClean="0">
                <a:latin typeface="Times New Roman" pitchFamily="18" charset="0"/>
                <a:cs typeface="Times New Roman" pitchFamily="18" charset="0"/>
              </a:rPr>
              <a:t>“Університет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 менеджменту </a:t>
            </a:r>
            <a:r>
              <a:rPr lang="uk-UA" altLang="ko-KR" sz="1200" dirty="0" err="1" smtClean="0">
                <a:latin typeface="Times New Roman" pitchFamily="18" charset="0"/>
                <a:cs typeface="Times New Roman" pitchFamily="18" charset="0"/>
              </a:rPr>
              <a:t>освіти”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 НАПН України, кандидат історичних наук.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 err="1" smtClean="0">
                <a:latin typeface="Times New Roman" pitchFamily="18" charset="0"/>
                <a:cs typeface="Times New Roman" pitchFamily="18" charset="0"/>
              </a:rPr>
              <a:t>Гравіт</a:t>
            </a:r>
            <a:r>
              <a:rPr lang="uk-UA" altLang="ko-KR" sz="1200" b="1" dirty="0" smtClean="0">
                <a:latin typeface="Times New Roman" pitchFamily="18" charset="0"/>
                <a:cs typeface="Times New Roman" pitchFamily="18" charset="0"/>
              </a:rPr>
              <a:t> Володимир Олександрович,  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професор кафедри відкритих освітніх систем та інформаційно-комунікаційних технологій Центрального інституту післядипломної педагогічної освіти ДВНЗ </a:t>
            </a:r>
            <a:r>
              <a:rPr lang="uk-UA" altLang="ko-KR" sz="1200" dirty="0" err="1" smtClean="0">
                <a:latin typeface="Times New Roman" pitchFamily="18" charset="0"/>
                <a:cs typeface="Times New Roman" pitchFamily="18" charset="0"/>
              </a:rPr>
              <a:t>“Університет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 менеджменту </a:t>
            </a:r>
            <a:r>
              <a:rPr lang="uk-UA" altLang="ko-KR" sz="1200" dirty="0" err="1" smtClean="0">
                <a:latin typeface="Times New Roman" pitchFamily="18" charset="0"/>
                <a:cs typeface="Times New Roman" pitchFamily="18" charset="0"/>
              </a:rPr>
              <a:t>освіти”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 НАПН України.</a:t>
            </a:r>
            <a:endParaRPr lang="uk-UA" altLang="ko-KR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 err="1" smtClean="0">
                <a:latin typeface="Times New Roman" pitchFamily="18" charset="0"/>
                <a:cs typeface="Times New Roman" pitchFamily="18" charset="0"/>
              </a:rPr>
              <a:t>Вітюк</a:t>
            </a:r>
            <a:r>
              <a:rPr lang="uk-UA" altLang="ko-KR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Валентина Василівна,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 проректор з наукової роботи Волинського інституту післядипломної педагогічної освіти, кандидат педагогічних наук, доцент.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 err="1">
                <a:latin typeface="Times New Roman" pitchFamily="18" charset="0"/>
                <a:cs typeface="Times New Roman" pitchFamily="18" charset="0"/>
              </a:rPr>
              <a:t>Лапшина</a:t>
            </a: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 Ірина Сергіївна,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доцент кафедри менеджменту освіти та психології КЗ “Запорізький обласний інститут післядипломної педагогічної освіти” Запорізької обласної ради, кандидат педагогічних наук, доцент.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Білик Надія Іванівна,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 професор кафедри педагогічної майстерності Полтавського обласного інституту післядипломної педагогічної освіти ім. М. Остроградського, кандидат педагогічних наук, доцент.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Андрощук Ірина Миколаївна,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завідувач, доцент кафедри філософії, економіки та менеджменту освіти Рівненського обласного інституту післядипломної педагогічної освіти, кандидат педагогічних наук.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Смирнова Марина Євгенівна,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завідувач кафедри соціально-гуманітарної освіти КВНЗ “Харківська академія неперервної освіти”, кандидат педагогічних наук.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 err="1" smtClean="0">
                <a:latin typeface="Times New Roman" pitchFamily="18" charset="0"/>
                <a:cs typeface="Times New Roman" pitchFamily="18" charset="0"/>
              </a:rPr>
              <a:t>Жорова</a:t>
            </a:r>
            <a:r>
              <a:rPr lang="uk-UA" altLang="ko-KR" sz="1200" b="1" dirty="0" smtClean="0">
                <a:latin typeface="Times New Roman" pitchFamily="18" charset="0"/>
                <a:cs typeface="Times New Roman" pitchFamily="18" charset="0"/>
              </a:rPr>
              <a:t> Ірина Ярославівна,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 перший проректор, проректор з наукової роботи, професор кафедри педагогіки, менеджменту освіти й інноваційної діяльності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КВНЗ “Херсонська академія неперервної </a:t>
            </a:r>
            <a:r>
              <a:rPr lang="uk-UA" altLang="ko-KR" sz="1200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uk-UA" altLang="ko-KR" sz="1200" dirty="0" err="1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altLang="ko-KR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endParaRPr lang="uk-UA" altLang="ko-KR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endParaRPr lang="uk-UA" altLang="ko-KR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endParaRPr lang="uk-UA" altLang="ko-KR" sz="2400" i="1" dirty="0">
              <a:cs typeface="휴먼매직체"/>
            </a:endParaRP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Arial" charset="0"/>
              <a:buChar char="•"/>
            </a:pPr>
            <a:endParaRPr lang="uk-UA" altLang="ko-KR" sz="2400" i="1" dirty="0">
              <a:cs typeface="휴먼매직체"/>
            </a:endParaRP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ko-KR" altLang="en-US" sz="2400" dirty="0">
              <a:cs typeface="휴먼매직체"/>
            </a:endParaRPr>
          </a:p>
          <a:p>
            <a:pPr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ru-RU" sz="2400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285750" y="142875"/>
            <a:ext cx="8215313" cy="657225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uk-UA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Психолого-педагогічна підготовка конкурентоздатного фахівця в умовах післядипломної педагогічної освіти </a:t>
            </a:r>
            <a:endParaRPr lang="uk-UA" sz="2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РК № 0116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uk-UA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004869)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uk-UA" altLang="ko-KR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Керівник:</a:t>
            </a:r>
            <a:r>
              <a:rPr lang="uk-UA" altLang="ko-KR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Філь Олена Анатоліївна, </a:t>
            </a:r>
            <a:r>
              <a:rPr lang="uk-U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кафедри психології управління Центрального інституту післядипломної педагогічної освіти ДВНЗ «Університет менеджменту освіти» НАПН України, кандидат психологічних наук, доцент.</a:t>
            </a:r>
            <a:endParaRPr lang="uk-UA" altLang="ko-KR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uk-UA" altLang="ko-KR" sz="1400" b="1" i="1" dirty="0">
                <a:cs typeface="휴먼매직체"/>
              </a:rPr>
              <a:t>Склад: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Турчина Лариса Іванівна,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 старший викладач кафедри педагогіки та психології Волинського інституту післядипломної педагогічної освіти;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 err="1">
                <a:latin typeface="Times New Roman" pitchFamily="18" charset="0"/>
                <a:cs typeface="Times New Roman" pitchFamily="18" charset="0"/>
              </a:rPr>
              <a:t>Палько</a:t>
            </a: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 Тетяна Василівна,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директор Закарпатського інституту післядипломної педагогічної освіти, кандидат психологічних наук, доцент.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Афанасьєва Тетяна Олександрівна,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доцент кафедри менеджменту освіти та психології та психології КЗ “Запорізький обласний інституту післядипломної педагогічної освіти” Запорізької обласної ради, кандидат </a:t>
            </a:r>
            <a:r>
              <a:rPr lang="uk-UA" altLang="ko-KR" sz="1200" dirty="0" err="1">
                <a:latin typeface="Times New Roman" pitchFamily="18" charset="0"/>
                <a:cs typeface="Times New Roman" pitchFamily="18" charset="0"/>
              </a:rPr>
              <a:t>психологінчих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 наук, доцент.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Барабаш Ольга Дмитрівна,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проректор з наукової роботи, доцент кафедри менеджменту та освітніх інновацій Івано-Франківського обласного інституту післядипломної педагогічної освіти, кандидат педагогічних наук, доцент.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 err="1">
                <a:latin typeface="Times New Roman" pitchFamily="18" charset="0"/>
                <a:cs typeface="Times New Roman" pitchFamily="18" charset="0"/>
              </a:rPr>
              <a:t>Королюк</a:t>
            </a: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 Світлана Вікторівна,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завідувач кафедри менеджменту освіти Полтавського обласного інституту післядипломної педагогічної освіти ім. М. Остроградського, кандидат педагогічних наук, доцент.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 err="1">
                <a:latin typeface="Times New Roman" pitchFamily="18" charset="0"/>
                <a:cs typeface="Times New Roman" pitchFamily="18" charset="0"/>
              </a:rPr>
              <a:t>Литвинюк</a:t>
            </a: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 Людмила Вікторівна,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доцент кафедри філософії і економіки освіти Полтавського обласного інституту післядипломної педагогічної освіти ім. М. Остроградського, кандидат педагогічних наук.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Ворон Ольга Григорівна,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старший викладач кафедри філософії, економіки та менеджменту освіти Рівненського обласного інституту післядипломної педагогічної освіти.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Дрожжина Тетяна Володимирівна,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проректор з навчальної роботи КВНЗ “Харківська академія неперервної освіти”, кандидат педагогічних наук.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 err="1">
                <a:latin typeface="Times New Roman" pitchFamily="18" charset="0"/>
                <a:cs typeface="Times New Roman" pitchFamily="18" charset="0"/>
              </a:rPr>
              <a:t>Сіліна</a:t>
            </a:r>
            <a:r>
              <a:rPr lang="uk-UA" altLang="ko-KR" sz="1200" b="1" dirty="0">
                <a:latin typeface="Times New Roman" pitchFamily="18" charset="0"/>
                <a:cs typeface="Times New Roman" pitchFamily="18" charset="0"/>
              </a:rPr>
              <a:t> Галина Олександрівна,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завідувач кафедри виховання та розвитку особистості КВНЗ “Харківська академія неперервної освіти”, кандидат педагогічних наук.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uk-UA" altLang="ko-KR" sz="1200" b="1" dirty="0" err="1" smtClean="0">
                <a:latin typeface="Times New Roman" pitchFamily="18" charset="0"/>
                <a:cs typeface="Times New Roman" pitchFamily="18" charset="0"/>
              </a:rPr>
              <a:t>Туркот</a:t>
            </a:r>
            <a:r>
              <a:rPr lang="uk-UA" altLang="ko-KR" sz="1200" b="1" dirty="0" smtClean="0">
                <a:latin typeface="Times New Roman" pitchFamily="18" charset="0"/>
                <a:cs typeface="Times New Roman" pitchFamily="18" charset="0"/>
              </a:rPr>
              <a:t> Тетяна Іванівна,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 доцент кафедри теорії і методики дошкільної, початкової освіти і психології </a:t>
            </a:r>
            <a:r>
              <a:rPr lang="uk-UA" altLang="ko-KR" sz="1200" dirty="0" err="1" smtClean="0">
                <a:latin typeface="Times New Roman" pitchFamily="18" charset="0"/>
                <a:cs typeface="Times New Roman" pitchFamily="18" charset="0"/>
              </a:rPr>
              <a:t>КВНЗ“Херсонська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академія неперервної освіти”, кандидат </a:t>
            </a:r>
            <a:r>
              <a:rPr lang="uk-UA" altLang="ko-KR" sz="1200" dirty="0" smtClean="0">
                <a:latin typeface="Times New Roman" pitchFamily="18" charset="0"/>
                <a:cs typeface="Times New Roman" pitchFamily="18" charset="0"/>
              </a:rPr>
              <a:t>педагогічних </a:t>
            </a:r>
            <a:r>
              <a:rPr lang="uk-UA" altLang="ko-KR" sz="1200" dirty="0">
                <a:latin typeface="Times New Roman" pitchFamily="18" charset="0"/>
                <a:cs typeface="Times New Roman" pitchFamily="18" charset="0"/>
              </a:rPr>
              <a:t>наук, доцент.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uk-UA" altLang="ko-KR" sz="2000" i="1" dirty="0">
              <a:cs typeface="휴먼매직체"/>
            </a:endParaRP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ko-KR" altLang="en-US" sz="2400" dirty="0">
              <a:cs typeface="휴먼매직체"/>
            </a:endParaRPr>
          </a:p>
          <a:p>
            <a:pPr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ru-RU" sz="2400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28625" y="428625"/>
            <a:ext cx="8072438" cy="5953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uk-UA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Психологічні засади розвитку професіоналізму педагогічних працівників в умовах післядипломної педагогічної освіти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ko-KR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Керівник:</a:t>
            </a:r>
            <a:r>
              <a:rPr lang="uk-UA" altLang="ko-KR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Бондарчук Олена Іванівна, 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завідувач кафедри психології управління ДВНЗ «Університет менеджменту освіти», доктор психологічних наук, професор.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Координатор:</a:t>
            </a:r>
            <a:r>
              <a:rPr lang="uk-UA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Гавлітіна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Тетяна Миколаївна, 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проректор з наукової роботи Рівненського обласного інституту післядипломної педагогічної освіти, кандидат педагогічних наук, доцент.</a:t>
            </a:r>
          </a:p>
          <a:p>
            <a:pPr algn="ctr"/>
            <a:r>
              <a:rPr lang="uk-UA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Склад: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Евтушенко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Ірина Володимирівна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доцент кафедри психології управління ДВНЗ «Університет менеджменту освіти», кандидат психологічних наук, доцент.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Киричук Валерій Олександрович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доцент кафедри психології управління ДВНЗ «Університет менеджменту освіти», кандидат психологічних наук, доцент.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Москальова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Алла Степанівна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доцент кафедри психології управління ДВНЗ «Університет менеджменту освіти», кандидат психологічних наук, доцент.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Нежинська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Олена Олександрівна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доцент кафедри психології управління ДВНЗ «Університет менеджменту освіти», кандидат психологічних наук, доцент.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Пінчук Наталя Іванівна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доцент кафедри психології управління ДВНЗ «Університет менеджменту освіти», кандидат психологічних наук, доцент.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Абрамович Тетяна Вікторівна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методист кабінету-центру практичної психології та соціальної 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 .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Вронська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Вікторія Миколаївна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викладач кафедри педагогіки, психології та корекційної 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освіти.</a:t>
            </a: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Глущук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Наталія Олександрівна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завідувач Здолбунівського районного методичного кабінету Здолбунівської районної ради.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28625" y="428625"/>
            <a:ext cx="8072438" cy="631348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uk-UA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Психологічні засади розвитку професіоналізму педагогічних працівників в умовах післядипломної педагогічної освіти</a:t>
            </a:r>
            <a:endParaRPr lang="ru-RU" sz="1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ko-KR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Керівник:</a:t>
            </a:r>
            <a:r>
              <a:rPr lang="uk-UA" altLang="ko-KR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Бондарчук Олена Іванівна, 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завідувач кафедри психології управління ДВНЗ «Університет менеджменту освіти», доктор психологічних наук, професор.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sz="13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Координатор:</a:t>
            </a:r>
            <a:r>
              <a:rPr lang="uk-UA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Гавлітіна</a:t>
            </a: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Тетяна Миколаївна, 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проректор з наукової роботи Рівненського обласного інституту післядипломної педагогічної освіти, кандидат педагогічних наук, доцент.</a:t>
            </a:r>
          </a:p>
          <a:p>
            <a:pPr algn="ctr"/>
            <a:r>
              <a:rPr lang="uk-UA" sz="1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Склад: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Каменська </a:t>
            </a: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Володимирівна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доцент кафедри педагогіки, психології та корекційної освіти, кандидат психологічних </a:t>
            </a:r>
            <a:r>
              <a:rPr lang="uk-UA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 .</a:t>
            </a:r>
            <a:endParaRPr lang="uk-UA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Лютко Оксана Михайлівна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кандидат філософських наук, доцент кафедри філософії, економіки та менеджменту </a:t>
            </a:r>
            <a:r>
              <a:rPr lang="uk-UA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освіти.</a:t>
            </a:r>
            <a:endParaRPr lang="uk-UA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Мельникович Галина Григорівна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викладач кафедри методики змісту </a:t>
            </a:r>
            <a:r>
              <a:rPr lang="uk-UA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освіти.</a:t>
            </a:r>
            <a:endParaRPr lang="uk-UA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Мельничук Ольга Григорівна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викладач кафедри педагогіки, психології та корекційної </a:t>
            </a:r>
            <a:r>
              <a:rPr lang="uk-UA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освіти.</a:t>
            </a:r>
            <a:endParaRPr lang="uk-UA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Панкевич Світлана Олександрівна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викладач кафедри педагогіки, психології та корекційної </a:t>
            </a:r>
            <a:r>
              <a:rPr lang="uk-UA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освіти.</a:t>
            </a:r>
            <a:endParaRPr lang="uk-UA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Папуша Владислав В’ячеславович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викладач кафедри педагогіки, психології та корекційної </a:t>
            </a:r>
            <a:r>
              <a:rPr lang="uk-UA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освіти.</a:t>
            </a:r>
            <a:endParaRPr lang="uk-UA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Регеза</a:t>
            </a: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В’ячеславівна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завідувач методичного кабінету відділу освіти </a:t>
            </a:r>
            <a:r>
              <a:rPr lang="uk-UA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Костопільської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райдержадміністрації.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Смольська</a:t>
            </a: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Людмила Миколаївна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доцент, кандидат психологічних наук, доцент кафедри філософії, економіки та менеджменту освіти.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Фадєєва Наталія Володимирівна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викладач кафедри педагогіки, психології та корекційної освіти.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Цимбалюк Іван Миколайович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кандидат педагогічних наук, доцент кафедри педагогіки, психології та корекційної освіти.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Шевчук Юлія Сергіївна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викладач кафедри педагогіки, психології та корекційної освіти.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Шпичак Інна Петрівна</a:t>
            </a:r>
            <a:r>
              <a:rPr lang="uk-UA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викладач кафедри педагогіки, психології та корекційної освіти</a:t>
            </a:r>
            <a:r>
              <a:rPr lang="uk-UA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buFont typeface="Symbol" pitchFamily="18" charset="2"/>
              <a:buChar char=""/>
            </a:pPr>
            <a:r>
              <a:rPr lang="uk-UA" sz="1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Агачева</a:t>
            </a:r>
            <a:r>
              <a:rPr lang="uk-UA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Юлія Анатоліївна, </a:t>
            </a:r>
            <a:r>
              <a:rPr lang="uk-UA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викладач кафедри теорії і методики дошкільної, початкової освіти і психології КВНЗ </a:t>
            </a:r>
            <a:r>
              <a:rPr lang="uk-UA" sz="1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“Херсонська</a:t>
            </a:r>
            <a:r>
              <a:rPr lang="uk-UA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академія неперервної </a:t>
            </a:r>
            <a:r>
              <a:rPr lang="uk-UA" sz="1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освіти”</a:t>
            </a:r>
            <a:r>
              <a:rPr lang="uk-UA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кандидат психологічних наук.</a:t>
            </a:r>
            <a:endParaRPr lang="uk-UA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ko-KR" altLang="en-US" sz="1400" dirty="0">
              <a:cs typeface="휴먼매직체"/>
            </a:endParaRPr>
          </a:p>
          <a:p>
            <a:pPr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endParaRPr lang="ru-RU" sz="2400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1751</TotalTime>
  <Words>2298</Words>
  <Application>Microsoft Office PowerPoint</Application>
  <PresentationFormat>Экран (4:3)</PresentationFormat>
  <Paragraphs>448</Paragraphs>
  <Slides>48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61" baseType="lpstr">
      <vt:lpstr>Arial</vt:lpstr>
      <vt:lpstr>Calibri</vt:lpstr>
      <vt:lpstr>Century Schoolbook</vt:lpstr>
      <vt:lpstr>Courier New</vt:lpstr>
      <vt:lpstr>굴림</vt:lpstr>
      <vt:lpstr>Impact</vt:lpstr>
      <vt:lpstr>휴먼매직체</vt:lpstr>
      <vt:lpstr>Symbol</vt:lpstr>
      <vt:lpstr>Times New Roman</vt:lpstr>
      <vt:lpstr>Verdana</vt:lpstr>
      <vt:lpstr>Wingdings</vt:lpstr>
      <vt:lpstr>Wingdings 2</vt:lpstr>
      <vt:lpstr>Эркер</vt:lpstr>
      <vt:lpstr>                  ПРО ОРГАНІЗАЦІЮ РОБОТИ  НАУКОВИХ ЛАБОРАТОРІЙ НА ГРОМАДСЬКИХ ЗАСАДАХ,  ТИМЧАСОВИХ ТВОРЧИХ КОЛЕКТИВІВ ТА РОБОЧИХ ГРУП УВУПО  З РОЗРОБЛЕННЯ ЗАКОНОДАВЧОГО, НОРМАТИВНО-ПРАВОВОГО, НАУКОВО-МЕТОДИЧНОГО, НАВЧАЛЬНО-МЕТОДИЧНОГО ТА ІНФОРМАЦІЙНО-ТЕХНОЛОГІЧНОГО ЗАБЕЗПЕЧЕННЯ ДІЯЛЬНОСТІ ЗАКЛАДІВ ПІСЛЯДИПЛОМНОЇ ПЕДАГОГІЧНОЇ ОСВІТИ  </vt:lpstr>
      <vt:lpstr>Презентация PowerPoint</vt:lpstr>
      <vt:lpstr>Лабораторії на громадських засадах: </vt:lpstr>
      <vt:lpstr>     ТЕМИ НДР  НАУКОВИХ ЛАБОРАТОРІЙ УВУПО  НА ГРОМАДСЬКИХ ЗАСАДАХ: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АНЯ! Вставте у цей слайд титульну сторінку ПОЛОЖЕННЯ ПРО ЛАБОРАТОРІЇ НА ГРОМ АДСЬКИХ ЗАСАДАХ УВУПО з печаткою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ОСНОВНІ НАПРЯМИ ДІЯЛЬНОСТІ ЛАБОРАТОРІЇ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ТИМЧАСОВІ ТВОРЧІ КОЛЕКТИВИ  І  РОБОЧІ ГРУПИ  УВУПО </vt:lpstr>
      <vt:lpstr>                                                                                                                         Вивчення проблем і потреб закладів ППО  у навчально-методичному  і  науково-методичному забезпеченні діяльності </vt:lpstr>
      <vt:lpstr>                                                                                                                                Здійснення  моніторингу  якості  післядипломної освіти в Україні  КЕРІВНИК: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ІНФОРМАЦІЙНО-ТЕХНОЛОГІЧНЕ, НАВЧАЛЬНО-МЕТОДИЧНЕ ТА НАУКОВО-МЕТОДИЧНЕ ЗАБЕЗПЕЧЕННЯ ПЕДАГОГІЧНОЇ ВЗАЄМОДІЇ У СИСТЕМІ “УЧЕНЬ – УЧИТЕЛЬ – ЗАКЛАД ППО”,  УПРОВАДЖЕННЯ ЕЛЕКТРОННОГО УПРАВЛІННЯ  ON-LINE ОСВІТОЮ</vt:lpstr>
      <vt:lpstr>Українсько-австрійський проект  «Нові вимоги до компетентностей  керівників шкіл в Україні»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Alena</cp:lastModifiedBy>
  <cp:revision>167</cp:revision>
  <dcterms:modified xsi:type="dcterms:W3CDTF">2016-11-01T08:29:54Z</dcterms:modified>
</cp:coreProperties>
</file>