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1083" r:id="rId3"/>
    <p:sldId id="321" r:id="rId4"/>
    <p:sldId id="1097" r:id="rId5"/>
    <p:sldId id="1100" r:id="rId6"/>
    <p:sldId id="1101" r:id="rId7"/>
    <p:sldId id="1099" r:id="rId8"/>
    <p:sldId id="1102" r:id="rId9"/>
    <p:sldId id="1103" r:id="rId10"/>
    <p:sldId id="1096" r:id="rId11"/>
    <p:sldId id="1092" r:id="rId12"/>
    <p:sldId id="1093" r:id="rId13"/>
    <p:sldId id="1095" r:id="rId14"/>
    <p:sldId id="1015" r:id="rId15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4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0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305800E-C210-4259-AE35-90F30E72D6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26EFDAC1-4FC5-459D-82EC-9D1ADC65F5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4FFE587E-A0F1-4125-96FB-ED8AF9A10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2E12-3E0C-4C30-AC74-F591EFDBA7D5}" type="datetimeFigureOut">
              <a:rPr lang="lt-LT" smtClean="0"/>
              <a:pPr/>
              <a:t>2022-05-31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3FE5DFB7-3213-4117-86A7-A9DEF99A7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D4898B94-37A0-4D91-9713-91C03411E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3710-4B9C-4CC7-82AD-EF6EFA515461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41017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6AFF4C6-9DD8-4D11-9253-FC507A696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2A9663B4-7A27-4335-A0F6-4FCF8EB67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BFDF57EC-A975-4481-B7E4-93375E626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2E12-3E0C-4C30-AC74-F591EFDBA7D5}" type="datetimeFigureOut">
              <a:rPr lang="lt-LT" smtClean="0"/>
              <a:pPr/>
              <a:t>2022-05-31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C1B9AD96-E6F4-4E61-9F3D-1E63A7DA7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CA8B8347-1DC3-48F1-9153-4F090449A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3710-4B9C-4CC7-82AD-EF6EFA515461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57044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>
            <a:extLst>
              <a:ext uri="{FF2B5EF4-FFF2-40B4-BE49-F238E27FC236}">
                <a16:creationId xmlns:a16="http://schemas.microsoft.com/office/drawing/2014/main" id="{6C242A11-AC39-4046-9100-D05CCB2CE2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9B8860A8-C1CA-451B-91DA-6FC73301AD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A411B5C3-13A3-485B-86D5-14B541C5C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2E12-3E0C-4C30-AC74-F591EFDBA7D5}" type="datetimeFigureOut">
              <a:rPr lang="lt-LT" smtClean="0"/>
              <a:pPr/>
              <a:t>2022-05-31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805AD983-0514-4502-BB31-F99D6859D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F217A74B-B619-48CF-959E-9AA2C9DA3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3710-4B9C-4CC7-82AD-EF6EFA515461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42992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BC78C46-B158-4CEA-BE08-21517DE61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6B0C2D75-3ACE-4D8F-B1C1-3F5DB228F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FED6A207-7153-40E7-ACE5-82F50E7FE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2E12-3E0C-4C30-AC74-F591EFDBA7D5}" type="datetimeFigureOut">
              <a:rPr lang="lt-LT" smtClean="0"/>
              <a:pPr/>
              <a:t>2022-05-31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4925D467-105F-4077-846A-F5982E783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F3B2226D-B189-405E-840D-314B5402D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3710-4B9C-4CC7-82AD-EF6EFA515461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8572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9541FDC-DBD4-4183-8FE8-AC7282BD0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1CBE79E5-2926-44FF-A966-AE749B12A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6C11E1F3-A99F-4EF3-9234-141C463CE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2E12-3E0C-4C30-AC74-F591EFDBA7D5}" type="datetimeFigureOut">
              <a:rPr lang="lt-LT" smtClean="0"/>
              <a:pPr/>
              <a:t>2022-05-31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49DAFA95-0230-4143-93A6-60E197A6B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B69849D5-FF31-4F29-858D-A3779808E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3710-4B9C-4CC7-82AD-EF6EFA515461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0994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C5BC85A-C362-4837-84D1-62AE37500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0584BC23-EA96-4F98-BD5E-23E43C8CA3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600ECF58-A2FC-4268-903D-AC07D7D0E8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CA702171-5722-4887-83F5-479FA5485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2E12-3E0C-4C30-AC74-F591EFDBA7D5}" type="datetimeFigureOut">
              <a:rPr lang="lt-LT" smtClean="0"/>
              <a:pPr/>
              <a:t>2022-05-31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C69E27A5-C45E-4502-AE24-2DCF8A8DD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01056C7C-F238-4069-82B2-E4E8A0B3B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3710-4B9C-4CC7-82AD-EF6EFA515461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1223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72C1CB7-FC7B-460A-BBBD-899C9272C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DF05E28E-6442-4152-A3E5-951A99132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CFCEF96A-2E40-4CCE-8A71-D4667410B8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7CA019D9-0A5B-41EC-899E-569FEA5003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A299358E-A037-470F-855F-AF9856804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Datos vietos rezervavimo ženklas 6">
            <a:extLst>
              <a:ext uri="{FF2B5EF4-FFF2-40B4-BE49-F238E27FC236}">
                <a16:creationId xmlns:a16="http://schemas.microsoft.com/office/drawing/2014/main" id="{A32D92AF-5DC9-4E67-8054-9082883E4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2E12-3E0C-4C30-AC74-F591EFDBA7D5}" type="datetimeFigureOut">
              <a:rPr lang="lt-LT" smtClean="0"/>
              <a:pPr/>
              <a:t>2022-05-31</a:t>
            </a:fld>
            <a:endParaRPr lang="lt-LT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F11CDD3B-F716-41D7-A4AF-61C5F7633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id="{1DABA4F0-DF41-47A0-9641-43D8E26CD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3710-4B9C-4CC7-82AD-EF6EFA515461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10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69C1156-2F2E-41C4-8ED8-77EF8BE74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B320ABA1-D8D0-4D07-B9AB-AA3C4A9FC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2E12-3E0C-4C30-AC74-F591EFDBA7D5}" type="datetimeFigureOut">
              <a:rPr lang="lt-LT" smtClean="0"/>
              <a:pPr/>
              <a:t>2022-05-31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9F2EBA8E-EA13-4715-AFD5-94EEBD9D1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7704D3F3-D8D8-4DB9-916F-A6807D550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3710-4B9C-4CC7-82AD-EF6EFA515461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63624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id="{804456DB-C6DD-4554-B086-0FD357FE3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2E12-3E0C-4C30-AC74-F591EFDBA7D5}" type="datetimeFigureOut">
              <a:rPr lang="lt-LT" smtClean="0"/>
              <a:pPr/>
              <a:t>2022-05-31</a:t>
            </a:fld>
            <a:endParaRPr lang="lt-LT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5282B465-9A9F-4C45-AE66-DF8C2A3CF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E04B3129-A3B1-48BB-A3AA-729536B08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3710-4B9C-4CC7-82AD-EF6EFA515461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78397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AC8E889-9975-4AEA-9B18-B4B4B4440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56BB890A-AAFE-4DFF-A636-9EB1A522D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ED50695B-5AAD-41AB-B643-3DD36CB58C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41E9AB0C-EF58-46FC-B2AD-880F27C8F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2E12-3E0C-4C30-AC74-F591EFDBA7D5}" type="datetimeFigureOut">
              <a:rPr lang="lt-LT" smtClean="0"/>
              <a:pPr/>
              <a:t>2022-05-31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A01931E3-181F-4DC9-BB52-43DA397F6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49B902E4-3745-40BD-91A4-754D9E5D2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3710-4B9C-4CC7-82AD-EF6EFA515461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6867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172895B-91E2-43AB-B7E3-AA62E4DE9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:a16="http://schemas.microsoft.com/office/drawing/2014/main" id="{A8DF22E5-44B1-4C67-967B-A9E1726287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B074EB55-5435-4DA9-A37E-28A441633A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D9F7C03C-BEBB-4629-9176-5873304B5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2E12-3E0C-4C30-AC74-F591EFDBA7D5}" type="datetimeFigureOut">
              <a:rPr lang="lt-LT" smtClean="0"/>
              <a:pPr/>
              <a:t>2022-05-31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BE7A2304-51B3-4E86-A2EB-D61733D4E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06FF99A2-1778-41E3-9A61-16D7C0130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3710-4B9C-4CC7-82AD-EF6EFA515461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73086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B3BA61B1-9DDE-483C-9626-94AFADE63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0B348AE4-D6BE-4C2B-B95D-ACBD00A15F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1BBDD219-BDB2-4364-A08F-6A9B4619D6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52E12-3E0C-4C30-AC74-F591EFDBA7D5}" type="datetimeFigureOut">
              <a:rPr lang="lt-LT" smtClean="0"/>
              <a:pPr/>
              <a:t>2022-05-31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4419444E-931A-4A47-9555-3564B49E6E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FA478EC8-A8DA-441A-A09C-1346DD7D6B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13710-4B9C-4CC7-82AD-EF6EFA515461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1821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EF51A8F-7FC6-4667-A052-A3DED9C18A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0" y="2336799"/>
            <a:ext cx="9144000" cy="591127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lt-LT" sz="1800" dirty="0">
                <a:effectLst/>
                <a:ea typeface="Calibri" panose="020F0502020204030204" pitchFamily="34" charset="0"/>
              </a:rPr>
            </a:br>
            <a:br>
              <a:rPr lang="lt-LT" sz="1800" dirty="0">
                <a:ea typeface="Calibri" panose="020F0502020204030204" pitchFamily="34" charset="0"/>
              </a:rPr>
            </a:br>
            <a:br>
              <a:rPr lang="lt-LT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t-LT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029C0A95-36B8-4E96-8B43-A2412BEB39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3860" y="3091523"/>
            <a:ext cx="10578165" cy="3662734"/>
          </a:xfrm>
        </p:spPr>
        <p:txBody>
          <a:bodyPr>
            <a:normAutofit fontScale="92500" lnSpcReduction="20000"/>
          </a:bodyPr>
          <a:lstStyle/>
          <a:p>
            <a:endParaRPr lang="uk-UA" dirty="0">
              <a:solidFill>
                <a:srgbClr val="000000"/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r>
              <a:rPr lang="en-GB" sz="3200" b="1" dirty="0"/>
              <a:t>Цифрова інформація та її зберігання</a:t>
            </a:r>
            <a:endParaRPr lang="uk-UA" sz="3200" dirty="0">
              <a:solidFill>
                <a:srgbClr val="000000"/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</a:pPr>
            <a:r>
              <a:rPr lang="en-GB" sz="3200" b="1" dirty="0"/>
              <a:t>Digital information and its storage</a:t>
            </a:r>
            <a:endParaRPr lang="uk-UA" sz="3200" b="1" dirty="0"/>
          </a:p>
          <a:p>
            <a:endParaRPr lang="uk-UA" dirty="0">
              <a:solidFill>
                <a:srgbClr val="000000"/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r>
              <a:rPr lang="uk-UA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Доповідач</a:t>
            </a:r>
            <a:r>
              <a:rPr lang="uk-UA" dirty="0">
                <a:latin typeface="+mj-lt"/>
                <a:ea typeface="Tahoma" pitchFamily="34" charset="0"/>
                <a:cs typeface="Tahoma" pitchFamily="34" charset="0"/>
              </a:rPr>
              <a:t> – директорка Литовського державного нового архіву </a:t>
            </a:r>
            <a:endParaRPr lang="lt-LT" dirty="0">
              <a:latin typeface="+mj-lt"/>
              <a:ea typeface="Tahoma" pitchFamily="34" charset="0"/>
              <a:cs typeface="Tahoma" pitchFamily="34" charset="0"/>
            </a:endParaRPr>
          </a:p>
          <a:p>
            <a:r>
              <a:rPr lang="en-GB" dirty="0"/>
              <a:t>Дануте </a:t>
            </a:r>
            <a:r>
              <a:rPr lang="en-GB" dirty="0" err="1"/>
              <a:t>Контримав</a:t>
            </a:r>
            <a:r>
              <a:rPr lang="uk-UA" dirty="0"/>
              <a:t>и</a:t>
            </a:r>
            <a:r>
              <a:rPr lang="en-GB" dirty="0"/>
              <a:t>чен</a:t>
            </a:r>
            <a:r>
              <a:rPr lang="uk-UA" dirty="0"/>
              <a:t>е</a:t>
            </a:r>
          </a:p>
          <a:p>
            <a:endParaRPr lang="uk-UA" dirty="0">
              <a:latin typeface="+mj-lt"/>
              <a:ea typeface="Tahoma" pitchFamily="34" charset="0"/>
              <a:cs typeface="Tahoma" pitchFamily="34" charset="0"/>
            </a:endParaRPr>
          </a:p>
          <a:p>
            <a:r>
              <a:rPr lang="uk-UA" dirty="0">
                <a:latin typeface="+mj-lt"/>
                <a:ea typeface="Tahoma" pitchFamily="34" charset="0"/>
                <a:cs typeface="Tahoma" pitchFamily="34" charset="0"/>
              </a:rPr>
              <a:t>(</a:t>
            </a:r>
            <a:r>
              <a:rPr lang="en-GB" dirty="0">
                <a:latin typeface="+mj-lt"/>
                <a:ea typeface="Tahoma" pitchFamily="34" charset="0"/>
                <a:cs typeface="Tahoma" pitchFamily="34" charset="0"/>
              </a:rPr>
              <a:t>Director of Lithuanian </a:t>
            </a:r>
            <a:r>
              <a:rPr lang="uk-UA" dirty="0">
                <a:latin typeface="+mj-lt"/>
                <a:ea typeface="Tahoma" pitchFamily="34" charset="0"/>
                <a:cs typeface="Tahoma" pitchFamily="34" charset="0"/>
              </a:rPr>
              <a:t>State Modern Archives) </a:t>
            </a:r>
            <a:endParaRPr lang="lt-LT" dirty="0">
              <a:latin typeface="+mj-lt"/>
              <a:ea typeface="Tahoma" pitchFamily="34" charset="0"/>
              <a:cs typeface="Tahoma" pitchFamily="34" charset="0"/>
            </a:endParaRPr>
          </a:p>
          <a:p>
            <a:r>
              <a:rPr lang="uk-UA" dirty="0">
                <a:latin typeface="+mj-lt"/>
                <a:ea typeface="Tahoma" pitchFamily="34" charset="0"/>
                <a:cs typeface="Tahoma" pitchFamily="34" charset="0"/>
              </a:rPr>
              <a:t>Danutė Kontrimavičienė</a:t>
            </a:r>
            <a:endParaRPr lang="lt-LT" dirty="0">
              <a:latin typeface="+mj-lt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aveikslėlis 5">
            <a:extLst>
              <a:ext uri="{FF2B5EF4-FFF2-40B4-BE49-F238E27FC236}">
                <a16:creationId xmlns:a16="http://schemas.microsoft.com/office/drawing/2014/main" id="{782AEAB0-9641-767E-308A-F9B5BF6D6C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26645" cy="183356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A4D0796-8A56-6889-1DA7-84AEB48351C6}"/>
              </a:ext>
            </a:extLst>
          </p:cNvPr>
          <p:cNvSpPr txBox="1"/>
          <p:nvPr/>
        </p:nvSpPr>
        <p:spPr>
          <a:xfrm>
            <a:off x="2643517" y="13756"/>
            <a:ext cx="9465355" cy="3077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uk-UA" sz="19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IV Scientific and practical seminar with international participation</a:t>
            </a:r>
          </a:p>
          <a:p>
            <a:pPr algn="ctr"/>
            <a:r>
              <a:rPr lang="uk-UA" sz="2000" b="1" dirty="0">
                <a:effectLst/>
                <a:latin typeface="+mj-lt"/>
                <a:ea typeface="Calibri" panose="020F0502020204030204" pitchFamily="34" charset="0"/>
              </a:rPr>
              <a:t>ORGANIZATION OF ELECTRONIC DOCUMENT CIRCULATION IN EDUCATIONAL INSTITUTIONS AND PUBLIC AUTHORITIES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uk-UA" sz="1600" dirty="0">
                <a:ea typeface="Calibri" panose="020F0502020204030204" pitchFamily="34" charset="0"/>
              </a:rPr>
              <a:t>May 26, 2022, 15:00 Ukraine time</a:t>
            </a:r>
          </a:p>
          <a:p>
            <a:pPr algn="ctr"/>
            <a:endParaRPr lang="uk-UA" sz="1600" b="1" dirty="0">
              <a:effectLst/>
              <a:latin typeface="+mj-lt"/>
              <a:ea typeface="Calibri" panose="020F0502020204030204" pitchFamily="34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19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IV Науково-практичний семінар з міжнародною участю</a:t>
            </a:r>
            <a:endParaRPr lang="uk-UA" sz="19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9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ОРГАНІЗАЦІЯ ЕЛЕКТРОННОГО ДОКУМЕНТООБІГУ В НАВЧАЛЬНИХ ЗАКЛАДАХ ТА ОРГАНАХ ДЕРЖАВНОЇ ВЛАДИ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1600" dirty="0">
                <a:ea typeface="Calibri" panose="020F0502020204030204" pitchFamily="34" charset="0"/>
              </a:rPr>
              <a:t>26 травня 2022 року, 15:00 за українським часом</a:t>
            </a:r>
            <a:endParaRPr lang="lt-LT" sz="1600" dirty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012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o vietos rezervavimo ženklas 5">
            <a:extLst>
              <a:ext uri="{FF2B5EF4-FFF2-40B4-BE49-F238E27FC236}">
                <a16:creationId xmlns:a16="http://schemas.microsoft.com/office/drawing/2014/main" id="{8C7F1FFB-52C0-6697-63A3-375764FF8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8213" y="313342"/>
            <a:ext cx="5157787" cy="823912"/>
          </a:xfrm>
        </p:spPr>
        <p:txBody>
          <a:bodyPr>
            <a:normAutofit/>
          </a:bodyPr>
          <a:lstStyle/>
          <a:p>
            <a:r>
              <a:rPr lang="en-US" dirty="0"/>
              <a:t>Ensuring the authenticity of digitized documents</a:t>
            </a:r>
            <a:endParaRPr lang="lt-LT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18B312B3-6320-4ECA-A1A7-DE2660C344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8910" y="1420721"/>
            <a:ext cx="5258666" cy="4768942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package of the official electronic document, conforming to the specification ADOC-V1.0 of the electronic document signed by electronic signature, approved by the Order of September 7th, 2009 No. V-60 "Concerning Approval of Specification ADOC-V1.0 of the Electronic Document Signed by the Electronic Signature" of the Chief Archivist of Lithuania</a:t>
            </a:r>
            <a:r>
              <a:rPr lang="lt-LT" sz="2400" dirty="0"/>
              <a:t>;</a:t>
            </a:r>
          </a:p>
          <a:p>
            <a:r>
              <a:rPr lang="en-US" sz="2400" dirty="0"/>
              <a:t>in a document management or other information system that also manages the metadata of the file without creating an official electronic document package.</a:t>
            </a:r>
            <a:endParaRPr lang="lt-LT" sz="2400" dirty="0"/>
          </a:p>
          <a:p>
            <a:endParaRPr lang="lt-LT" sz="2400" dirty="0"/>
          </a:p>
          <a:p>
            <a:endParaRPr lang="en-GB" dirty="0"/>
          </a:p>
        </p:txBody>
      </p:sp>
      <p:sp>
        <p:nvSpPr>
          <p:cNvPr id="7" name="Teksto vietos rezervavimo ženklas 6">
            <a:extLst>
              <a:ext uri="{FF2B5EF4-FFF2-40B4-BE49-F238E27FC236}">
                <a16:creationId xmlns:a16="http://schemas.microsoft.com/office/drawing/2014/main" id="{D5A45BE3-4FEA-1C9F-04B4-02616A5D99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313342"/>
            <a:ext cx="5183188" cy="823912"/>
          </a:xfrm>
        </p:spPr>
        <p:txBody>
          <a:bodyPr>
            <a:normAutofit/>
          </a:bodyPr>
          <a:lstStyle/>
          <a:p>
            <a:r>
              <a:rPr lang="ru-RU" dirty="0"/>
              <a:t>Забезпечення достовірності оцифрованих документів</a:t>
            </a:r>
            <a:endParaRPr lang="lt-LT" dirty="0"/>
          </a:p>
        </p:txBody>
      </p:sp>
      <p:sp>
        <p:nvSpPr>
          <p:cNvPr id="8" name="Turinio vietos rezervavimo ženklas 7">
            <a:extLst>
              <a:ext uri="{FF2B5EF4-FFF2-40B4-BE49-F238E27FC236}">
                <a16:creationId xmlns:a16="http://schemas.microsoft.com/office/drawing/2014/main" id="{6367E8F3-785F-52F3-9433-6AFA0AC4EE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420721"/>
            <a:ext cx="5631873" cy="4768942"/>
          </a:xfrm>
        </p:spPr>
        <p:txBody>
          <a:bodyPr>
            <a:noAutofit/>
          </a:bodyPr>
          <a:lstStyle/>
          <a:p>
            <a:r>
              <a:rPr lang="ru-RU" sz="2200" dirty="0"/>
              <a:t>пакет офіційного електронного документа, що відповідає специфікації </a:t>
            </a:r>
            <a:r>
              <a:rPr lang="lt-LT" sz="2200" dirty="0"/>
              <a:t>ADOC-V1.0 </a:t>
            </a:r>
            <a:r>
              <a:rPr lang="ru-RU" sz="2200" dirty="0"/>
              <a:t>електронного документа, підписаного електронним підписом, затвердженої наказом від 07.09.2009 р. № </a:t>
            </a:r>
            <a:r>
              <a:rPr lang="lt-LT" sz="2200" dirty="0"/>
              <a:t>V-60 «</a:t>
            </a:r>
            <a:r>
              <a:rPr lang="ru-RU" sz="2200" dirty="0"/>
              <a:t>Про затвердження специфікації </a:t>
            </a:r>
            <a:r>
              <a:rPr lang="lt-LT" sz="2200" dirty="0"/>
              <a:t>ADOC-V1.0 </a:t>
            </a:r>
            <a:r>
              <a:rPr lang="ru-RU" sz="2200" dirty="0"/>
              <a:t>електронного документа, підписаного електронним підписом» головного архіваріуса Литви;</a:t>
            </a:r>
            <a:endParaRPr lang="en-GB" sz="2200" dirty="0"/>
          </a:p>
          <a:p>
            <a:r>
              <a:rPr lang="ru-RU" sz="2200" dirty="0"/>
              <a:t>в системі керування документами чи іншій інформаційній системі, яка також керує метаданими файлу без створення офіційного пакету електронних документів.</a:t>
            </a:r>
            <a:endParaRPr lang="lt-LT" sz="2200" dirty="0"/>
          </a:p>
        </p:txBody>
      </p:sp>
    </p:spTree>
    <p:extLst>
      <p:ext uri="{BB962C8B-B14F-4D97-AF65-F5344CB8AC3E}">
        <p14:creationId xmlns:p14="http://schemas.microsoft.com/office/powerpoint/2010/main" val="1302180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o vietos rezervavimo ženklas 5">
            <a:extLst>
              <a:ext uri="{FF2B5EF4-FFF2-40B4-BE49-F238E27FC236}">
                <a16:creationId xmlns:a16="http://schemas.microsoft.com/office/drawing/2014/main" id="{A0C06988-9BEC-7168-8F61-93B905620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351127"/>
            <a:ext cx="5157787" cy="82391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Evidence</a:t>
            </a:r>
            <a:r>
              <a:rPr lang="lt-LT" dirty="0"/>
              <a:t> </a:t>
            </a:r>
            <a:r>
              <a:rPr lang="en-US" dirty="0"/>
              <a:t>of the validity of the electronic signature and electronic seal of digitized documents</a:t>
            </a:r>
            <a:endParaRPr lang="en-GB" b="0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18B312B3-6320-4ECA-A1A7-DE2660C344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556747"/>
            <a:ext cx="5157787" cy="463291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to collect and store electronic signature and electronic seal validation data;</a:t>
            </a:r>
            <a:endParaRPr lang="lt-LT" dirty="0"/>
          </a:p>
          <a:p>
            <a:r>
              <a:rPr lang="en-US" dirty="0"/>
              <a:t>to monitor electronic signatures and electronic seals and the data collected confirming their validity, taking into account the validity period of the certificates, </a:t>
            </a:r>
            <a:r>
              <a:rPr lang="en-US" dirty="0" err="1"/>
              <a:t>possi</a:t>
            </a:r>
            <a:r>
              <a:rPr lang="lt-LT" dirty="0" err="1"/>
              <a:t>ble</a:t>
            </a:r>
            <a:r>
              <a:rPr lang="en-US" dirty="0"/>
              <a:t> </a:t>
            </a:r>
            <a:r>
              <a:rPr lang="lt-LT" dirty="0" err="1"/>
              <a:t>violations</a:t>
            </a:r>
            <a:r>
              <a:rPr lang="en-US" dirty="0"/>
              <a:t>, weakening of the used cryptographic methods due to technological changes, etc. </a:t>
            </a:r>
            <a:endParaRPr lang="lt-LT" dirty="0"/>
          </a:p>
          <a:p>
            <a:r>
              <a:rPr lang="en-US" dirty="0"/>
              <a:t>Qualified electronic time stamps shall be used to validate a qualified electronic signature or a qualified electronic seal.</a:t>
            </a:r>
            <a:endParaRPr lang="lt-LT" dirty="0"/>
          </a:p>
          <a:p>
            <a:endParaRPr lang="en-GB" dirty="0"/>
          </a:p>
        </p:txBody>
      </p:sp>
      <p:sp>
        <p:nvSpPr>
          <p:cNvPr id="7" name="Teksto vietos rezervavimo ženklas 6">
            <a:extLst>
              <a:ext uri="{FF2B5EF4-FFF2-40B4-BE49-F238E27FC236}">
                <a16:creationId xmlns:a16="http://schemas.microsoft.com/office/drawing/2014/main" id="{AE9EE454-52A2-A194-43A0-796DA459A3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7998" y="351127"/>
            <a:ext cx="5295166" cy="82391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Докази дійсності електронного підпису та електронної печатки оцифрованих документів</a:t>
            </a:r>
            <a:endParaRPr lang="lt-LT" dirty="0"/>
          </a:p>
        </p:txBody>
      </p:sp>
      <p:sp>
        <p:nvSpPr>
          <p:cNvPr id="8" name="Turinio vietos rezervavimo ženklas 7">
            <a:extLst>
              <a:ext uri="{FF2B5EF4-FFF2-40B4-BE49-F238E27FC236}">
                <a16:creationId xmlns:a16="http://schemas.microsoft.com/office/drawing/2014/main" id="{BF58296C-4715-B11D-F158-1C4B21A19A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556746"/>
            <a:ext cx="5733474" cy="5102672"/>
          </a:xfrm>
        </p:spPr>
        <p:txBody>
          <a:bodyPr>
            <a:normAutofit fontScale="77500" lnSpcReduction="20000"/>
          </a:bodyPr>
          <a:lstStyle/>
          <a:p>
            <a:r>
              <a:rPr lang="ru-RU" sz="3100" dirty="0"/>
              <a:t>збирати та зберігати дані перевірки електронного підпису та електронної печатки;</a:t>
            </a:r>
            <a:endParaRPr lang="en-GB" sz="3100" dirty="0"/>
          </a:p>
          <a:p>
            <a:r>
              <a:rPr lang="ru-RU" sz="3100" dirty="0"/>
              <a:t>здійснювати моніторинг електронних підписів та електронних печаток та зібраних даних, що підтверджують їх дійсність, з урахуванням терміну дії сертифікатів, можливих порушень, ослаблення використовуваних криптографічних методів через технологічні зміни тощо</a:t>
            </a:r>
            <a:r>
              <a:rPr lang="en-GB" sz="3100" dirty="0"/>
              <a:t>;</a:t>
            </a:r>
          </a:p>
          <a:p>
            <a:r>
              <a:rPr lang="ru-RU" sz="3100" dirty="0"/>
              <a:t>для підтвердження кваліфікованого електронного підпису або кваліфікованої електронної печатки використовуються кваліфіковані електронні позначки часу.</a:t>
            </a:r>
            <a:endParaRPr lang="lt-LT" sz="3100" dirty="0"/>
          </a:p>
        </p:txBody>
      </p:sp>
    </p:spTree>
    <p:extLst>
      <p:ext uri="{BB962C8B-B14F-4D97-AF65-F5344CB8AC3E}">
        <p14:creationId xmlns:p14="http://schemas.microsoft.com/office/powerpoint/2010/main" val="909772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o vietos rezervavimo ženklas 5">
            <a:extLst>
              <a:ext uri="{FF2B5EF4-FFF2-40B4-BE49-F238E27FC236}">
                <a16:creationId xmlns:a16="http://schemas.microsoft.com/office/drawing/2014/main" id="{A0C06988-9BEC-7168-8F61-93B905620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351127"/>
            <a:ext cx="5157787" cy="823912"/>
          </a:xfrm>
        </p:spPr>
        <p:txBody>
          <a:bodyPr/>
          <a:lstStyle/>
          <a:p>
            <a:r>
              <a:rPr lang="lt-LT" dirty="0"/>
              <a:t>A</a:t>
            </a:r>
            <a:r>
              <a:rPr lang="en-US" dirty="0" err="1"/>
              <a:t>dditional</a:t>
            </a:r>
            <a:r>
              <a:rPr lang="en-US" dirty="0"/>
              <a:t> actions can be performed</a:t>
            </a:r>
            <a:endParaRPr lang="en-GB" b="0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18B312B3-6320-4ECA-A1A7-DE2660C344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556747"/>
            <a:ext cx="5157787" cy="4632916"/>
          </a:xfrm>
        </p:spPr>
        <p:txBody>
          <a:bodyPr>
            <a:normAutofit fontScale="77500" lnSpcReduction="20000"/>
          </a:bodyPr>
          <a:lstStyle/>
          <a:p>
            <a:r>
              <a:rPr lang="lt-LT" b="1" dirty="0" err="1"/>
              <a:t>media</a:t>
            </a:r>
            <a:r>
              <a:rPr lang="lt-LT" b="1" dirty="0"/>
              <a:t> </a:t>
            </a:r>
            <a:r>
              <a:rPr lang="lt-LT" b="1" dirty="0" err="1"/>
              <a:t>update</a:t>
            </a:r>
            <a:r>
              <a:rPr lang="lt-LT" b="1" dirty="0"/>
              <a:t> </a:t>
            </a:r>
            <a:r>
              <a:rPr lang="lt-LT" dirty="0"/>
              <a:t>- </a:t>
            </a:r>
            <a:r>
              <a:rPr lang="en-US" dirty="0"/>
              <a:t>rewriting data on digital storage media to a new generation of media;</a:t>
            </a:r>
            <a:endParaRPr lang="lt-LT" dirty="0"/>
          </a:p>
          <a:p>
            <a:endParaRPr lang="lt-LT" dirty="0"/>
          </a:p>
          <a:p>
            <a:r>
              <a:rPr lang="en-US" b="1" dirty="0"/>
              <a:t>change of packaging </a:t>
            </a:r>
            <a:r>
              <a:rPr lang="en-US" dirty="0"/>
              <a:t>(if used) </a:t>
            </a:r>
            <a:r>
              <a:rPr lang="lt-LT" dirty="0"/>
              <a:t>- </a:t>
            </a:r>
            <a:r>
              <a:rPr lang="en-US" dirty="0"/>
              <a:t>redesigning the packaging of digital or digitized documents, without compromising the integrity of the content, metadata, electronic signatures and electronic seals of digital or digitized documents</a:t>
            </a:r>
            <a:r>
              <a:rPr lang="lt-LT" dirty="0"/>
              <a:t>;</a:t>
            </a:r>
          </a:p>
          <a:p>
            <a:endParaRPr lang="lt-LT" dirty="0"/>
          </a:p>
          <a:p>
            <a:r>
              <a:rPr lang="lt-LT" b="1" dirty="0"/>
              <a:t>reverse </a:t>
            </a:r>
            <a:r>
              <a:rPr lang="lt-LT" b="1" dirty="0" err="1"/>
              <a:t>conversion</a:t>
            </a:r>
            <a:r>
              <a:rPr lang="lt-LT" b="1" dirty="0"/>
              <a:t> </a:t>
            </a:r>
            <a:r>
              <a:rPr lang="lt-LT" dirty="0"/>
              <a:t>- </a:t>
            </a:r>
            <a:r>
              <a:rPr lang="en-US" dirty="0"/>
              <a:t>the preservation and restoration of digital or digitized documents or their individual components until they are converted.</a:t>
            </a:r>
            <a:endParaRPr lang="en-GB" dirty="0"/>
          </a:p>
          <a:p>
            <a:endParaRPr lang="lt-LT" dirty="0"/>
          </a:p>
          <a:p>
            <a:endParaRPr lang="en-GB" dirty="0"/>
          </a:p>
        </p:txBody>
      </p:sp>
      <p:sp>
        <p:nvSpPr>
          <p:cNvPr id="7" name="Teksto vietos rezervavimo ženklas 6">
            <a:extLst>
              <a:ext uri="{FF2B5EF4-FFF2-40B4-BE49-F238E27FC236}">
                <a16:creationId xmlns:a16="http://schemas.microsoft.com/office/drawing/2014/main" id="{AE9EE454-52A2-A194-43A0-796DA459A3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7998" y="351127"/>
            <a:ext cx="4916475" cy="823912"/>
          </a:xfrm>
        </p:spPr>
        <p:txBody>
          <a:bodyPr>
            <a:normAutofit/>
          </a:bodyPr>
          <a:lstStyle/>
          <a:p>
            <a:r>
              <a:rPr lang="ru-RU" dirty="0"/>
              <a:t>Можна виконувати додаткові дії</a:t>
            </a:r>
            <a:endParaRPr lang="lt-LT" dirty="0"/>
          </a:p>
        </p:txBody>
      </p:sp>
      <p:sp>
        <p:nvSpPr>
          <p:cNvPr id="8" name="Turinio vietos rezervavimo ženklas 7">
            <a:extLst>
              <a:ext uri="{FF2B5EF4-FFF2-40B4-BE49-F238E27FC236}">
                <a16:creationId xmlns:a16="http://schemas.microsoft.com/office/drawing/2014/main" id="{BF58296C-4715-B11D-F158-1C4B21A19A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556747"/>
            <a:ext cx="5327073" cy="4632916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ru-RU" sz="2200" b="1" dirty="0"/>
              <a:t>оновлення носія - </a:t>
            </a:r>
            <a:r>
              <a:rPr lang="ru-RU" sz="2200" dirty="0"/>
              <a:t>перезапис даних із цифрових носіїв інформації на носій нового покоління;</a:t>
            </a:r>
            <a:endParaRPr lang="en-GB" sz="2200" dirty="0"/>
          </a:p>
          <a:p>
            <a:pPr>
              <a:lnSpc>
                <a:spcPct val="70000"/>
              </a:lnSpc>
            </a:pPr>
            <a:endParaRPr lang="ru-RU" sz="2200" b="1" dirty="0"/>
          </a:p>
          <a:p>
            <a:pPr>
              <a:lnSpc>
                <a:spcPct val="70000"/>
              </a:lnSpc>
            </a:pPr>
            <a:r>
              <a:rPr lang="ru-RU" sz="2200" b="1" dirty="0"/>
              <a:t>зміна упаковки </a:t>
            </a:r>
            <a:r>
              <a:rPr lang="ru-RU" sz="2200" dirty="0"/>
              <a:t>(якщо використовується) </a:t>
            </a:r>
            <a:r>
              <a:rPr lang="ru-RU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- </a:t>
            </a:r>
            <a:r>
              <a:rPr lang="ru-RU" sz="2200" dirty="0"/>
              <a:t>переробка упаковки цифрових або оцифрованих документів без порушення цілісності вмісту, метаданих, електронних підписів та електронних печаток цифрових або оцифрованих документів;</a:t>
            </a:r>
            <a:endParaRPr lang="en-GB" sz="2200" dirty="0"/>
          </a:p>
          <a:p>
            <a:pPr>
              <a:lnSpc>
                <a:spcPct val="70000"/>
              </a:lnSpc>
            </a:pPr>
            <a:r>
              <a:rPr lang="ru-RU" sz="2200" b="1" dirty="0"/>
              <a:t>зворотне перетворення </a:t>
            </a:r>
            <a:r>
              <a:rPr lang="ru-RU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- </a:t>
            </a:r>
            <a:r>
              <a:rPr lang="ru-RU" sz="2200" dirty="0"/>
              <a:t>збереження та відновлення цифрових чи оцифрованих документів або їх окремих компонентів до моменту їх перетворення.</a:t>
            </a:r>
            <a:endParaRPr lang="lt-LT" sz="2200" dirty="0"/>
          </a:p>
        </p:txBody>
      </p:sp>
    </p:spTree>
    <p:extLst>
      <p:ext uri="{BB962C8B-B14F-4D97-AF65-F5344CB8AC3E}">
        <p14:creationId xmlns:p14="http://schemas.microsoft.com/office/powerpoint/2010/main" val="2952936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o vietos rezervavimo ženklas 5">
            <a:extLst>
              <a:ext uri="{FF2B5EF4-FFF2-40B4-BE49-F238E27FC236}">
                <a16:creationId xmlns:a16="http://schemas.microsoft.com/office/drawing/2014/main" id="{A0C06988-9BEC-7168-8F61-93B905620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351127"/>
            <a:ext cx="5157787" cy="823912"/>
          </a:xfrm>
        </p:spPr>
        <p:txBody>
          <a:bodyPr/>
          <a:lstStyle/>
          <a:p>
            <a:r>
              <a:rPr lang="en-GB" dirty="0"/>
              <a:t>Readability of the content of digitized documents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18B312B3-6320-4ECA-A1A7-DE2660C344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1556747"/>
            <a:ext cx="4812866" cy="4807108"/>
          </a:xfrm>
        </p:spPr>
        <p:txBody>
          <a:bodyPr>
            <a:normAutofit lnSpcReduction="10000"/>
          </a:bodyPr>
          <a:lstStyle/>
          <a:p>
            <a:r>
              <a:rPr lang="en-GB" sz="2200" dirty="0"/>
              <a:t>review </a:t>
            </a:r>
            <a:r>
              <a:rPr lang="en-US" sz="2200" dirty="0"/>
              <a:t>and update the list of content formats of </a:t>
            </a:r>
            <a:r>
              <a:rPr lang="lt-LT" sz="2200" dirty="0" err="1"/>
              <a:t>stored</a:t>
            </a:r>
            <a:r>
              <a:rPr lang="en-US" sz="2200" dirty="0"/>
              <a:t> documents at least every two years;</a:t>
            </a:r>
            <a:endParaRPr lang="lt-LT" sz="2200" dirty="0"/>
          </a:p>
          <a:p>
            <a:r>
              <a:rPr lang="en-US" sz="2200" dirty="0"/>
              <a:t>update, if necessary, software that can provide the content formats</a:t>
            </a:r>
            <a:r>
              <a:rPr lang="lt-LT" sz="2200" dirty="0"/>
              <a:t> </a:t>
            </a:r>
            <a:r>
              <a:rPr lang="en-US" sz="2200" dirty="0"/>
              <a:t>of </a:t>
            </a:r>
            <a:r>
              <a:rPr lang="lt-LT" sz="2200" dirty="0" err="1"/>
              <a:t>stored</a:t>
            </a:r>
            <a:r>
              <a:rPr lang="lt-LT" sz="2200" dirty="0"/>
              <a:t> </a:t>
            </a:r>
            <a:r>
              <a:rPr lang="en-US" sz="2200" dirty="0"/>
              <a:t>digital or digitized documents</a:t>
            </a:r>
            <a:r>
              <a:rPr lang="lt-LT" sz="2200" dirty="0"/>
              <a:t>;</a:t>
            </a:r>
          </a:p>
          <a:p>
            <a:r>
              <a:rPr lang="en-US" sz="2200" dirty="0"/>
              <a:t>to implement measures for </a:t>
            </a:r>
            <a:r>
              <a:rPr lang="lt-LT" sz="2200" dirty="0" err="1"/>
              <a:t>monitoring</a:t>
            </a:r>
            <a:r>
              <a:rPr lang="en-US" sz="2200" dirty="0"/>
              <a:t> errors in storage media and devices and to provide procedures for their elimination;</a:t>
            </a:r>
            <a:endParaRPr lang="lt-LT" sz="2200" dirty="0"/>
          </a:p>
          <a:p>
            <a:r>
              <a:rPr lang="en-US" sz="2200" dirty="0"/>
              <a:t>to </a:t>
            </a:r>
            <a:r>
              <a:rPr lang="lt-LT" sz="2200" dirty="0" err="1"/>
              <a:t>foresee</a:t>
            </a:r>
            <a:r>
              <a:rPr lang="en-US" sz="2200" dirty="0"/>
              <a:t> measures and control procedures for</a:t>
            </a:r>
            <a:r>
              <a:rPr lang="lt-LT" sz="2200" dirty="0"/>
              <a:t> </a:t>
            </a:r>
            <a:r>
              <a:rPr lang="en-US" sz="2200" dirty="0"/>
              <a:t>information </a:t>
            </a:r>
            <a:r>
              <a:rPr lang="lt-LT" sz="2200" dirty="0" err="1"/>
              <a:t>monitoring</a:t>
            </a:r>
            <a:r>
              <a:rPr lang="en-US" sz="2200" dirty="0"/>
              <a:t> on </a:t>
            </a:r>
            <a:r>
              <a:rPr lang="en-US" sz="2200" dirty="0" err="1"/>
              <a:t>transf</a:t>
            </a:r>
            <a:r>
              <a:rPr lang="lt-LT" sz="2200" dirty="0" err="1"/>
              <a:t>ers</a:t>
            </a:r>
            <a:r>
              <a:rPr lang="en-US" sz="2200" dirty="0"/>
              <a:t> </a:t>
            </a:r>
            <a:r>
              <a:rPr lang="lt-LT" sz="2200" dirty="0" err="1"/>
              <a:t>of</a:t>
            </a:r>
            <a:r>
              <a:rPr lang="lt-LT" sz="2200" dirty="0"/>
              <a:t> </a:t>
            </a:r>
            <a:r>
              <a:rPr lang="en-US" sz="2200" dirty="0"/>
              <a:t>digital or digitized documents (files).</a:t>
            </a:r>
            <a:endParaRPr lang="lt-LT" sz="2200" dirty="0"/>
          </a:p>
          <a:p>
            <a:endParaRPr lang="lt-LT" sz="2400" dirty="0"/>
          </a:p>
          <a:p>
            <a:endParaRPr lang="lt-LT" dirty="0"/>
          </a:p>
          <a:p>
            <a:endParaRPr lang="en-GB" dirty="0"/>
          </a:p>
        </p:txBody>
      </p:sp>
      <p:sp>
        <p:nvSpPr>
          <p:cNvPr id="7" name="Teksto vietos rezervavimo ženklas 6">
            <a:extLst>
              <a:ext uri="{FF2B5EF4-FFF2-40B4-BE49-F238E27FC236}">
                <a16:creationId xmlns:a16="http://schemas.microsoft.com/office/drawing/2014/main" id="{AE9EE454-52A2-A194-43A0-796DA459A3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7998" y="351127"/>
            <a:ext cx="5183188" cy="823912"/>
          </a:xfrm>
        </p:spPr>
        <p:txBody>
          <a:bodyPr/>
          <a:lstStyle/>
          <a:p>
            <a:r>
              <a:rPr lang="ru-RU" dirty="0"/>
              <a:t>Зручність читання змісту оцифрованих документів</a:t>
            </a:r>
            <a:endParaRPr lang="lt-LT" dirty="0"/>
          </a:p>
        </p:txBody>
      </p:sp>
      <p:sp>
        <p:nvSpPr>
          <p:cNvPr id="8" name="Turinio vietos rezervavimo ženklas 7">
            <a:extLst>
              <a:ext uri="{FF2B5EF4-FFF2-40B4-BE49-F238E27FC236}">
                <a16:creationId xmlns:a16="http://schemas.microsoft.com/office/drawing/2014/main" id="{BF58296C-4715-B11D-F158-1C4B21A19A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20510" y="1556747"/>
            <a:ext cx="6271490" cy="488099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ru-RU" sz="2400" dirty="0"/>
              <a:t>переглядати та оновлювати перелік форматів вмісту документів, що зберігаються, щонайменше кожні два роки</a:t>
            </a:r>
            <a:r>
              <a:rPr lang="lt-LT" sz="2400" dirty="0"/>
              <a:t>;</a:t>
            </a:r>
          </a:p>
          <a:p>
            <a:pPr>
              <a:lnSpc>
                <a:spcPct val="100000"/>
              </a:lnSpc>
            </a:pPr>
            <a:r>
              <a:rPr lang="ru-RU" sz="2400" dirty="0"/>
              <a:t>у разі потреби оновити програмне забезпечення, яке може забезпечити формати вмісту цифрових або оцифрованих документів, що зберігаються;</a:t>
            </a:r>
            <a:endParaRPr lang="en-GB" sz="2400" dirty="0"/>
          </a:p>
          <a:p>
            <a:pPr>
              <a:lnSpc>
                <a:spcPct val="100000"/>
              </a:lnSpc>
            </a:pPr>
            <a:r>
              <a:rPr lang="ru-RU" sz="2400" dirty="0"/>
              <a:t>впровадити заходи щодо моніторингу помилок у носіях інформації та пристроях та забезпечити процедури їх усунення;</a:t>
            </a:r>
            <a:endParaRPr lang="lt-LT" sz="2400" dirty="0"/>
          </a:p>
          <a:p>
            <a:pPr>
              <a:lnSpc>
                <a:spcPct val="100000"/>
              </a:lnSpc>
            </a:pPr>
            <a:r>
              <a:rPr lang="ru-RU" sz="2400" dirty="0"/>
              <a:t>передбачити заходи та процедури контролю щодо моніторингу інформації щодо передачі цифрових або оцифрованих документів (файлів).</a:t>
            </a:r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3628146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vadinimas 3">
            <a:extLst>
              <a:ext uri="{FF2B5EF4-FFF2-40B4-BE49-F238E27FC236}">
                <a16:creationId xmlns:a16="http://schemas.microsoft.com/office/drawing/2014/main" id="{C1B318FA-406C-41EC-9858-096C025312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7603" y="3426690"/>
            <a:ext cx="9967715" cy="1801091"/>
          </a:xfrm>
        </p:spPr>
        <p:txBody>
          <a:bodyPr>
            <a:normAutofit/>
          </a:bodyPr>
          <a:lstStyle/>
          <a:p>
            <a:r>
              <a:rPr lang="en-GB" dirty="0"/>
              <a:t>Discussion and questions?</a:t>
            </a:r>
            <a:br>
              <a:rPr lang="en-GB" dirty="0"/>
            </a:br>
            <a:r>
              <a:rPr lang="ru-RU" dirty="0"/>
              <a:t>Обговорення та запитання</a:t>
            </a:r>
            <a:r>
              <a:rPr lang="en-GB" dirty="0"/>
              <a:t>?</a:t>
            </a:r>
          </a:p>
        </p:txBody>
      </p:sp>
      <p:pic>
        <p:nvPicPr>
          <p:cNvPr id="5" name="Paveikslėlis 4">
            <a:extLst>
              <a:ext uri="{FF2B5EF4-FFF2-40B4-BE49-F238E27FC236}">
                <a16:creationId xmlns:a16="http://schemas.microsoft.com/office/drawing/2014/main" id="{676982E4-6F60-002D-D4C7-BC8C839DF4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348515" cy="292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797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ADCEE86-3C35-43F1-B956-F9151C45E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257800" cy="1325563"/>
          </a:xfrm>
        </p:spPr>
        <p:txBody>
          <a:bodyPr>
            <a:normAutofit/>
          </a:bodyPr>
          <a:lstStyle/>
          <a:p>
            <a:r>
              <a:rPr lang="en-GB" dirty="0"/>
              <a:t>Content</a:t>
            </a:r>
            <a:r>
              <a:rPr lang="lt-LT" dirty="0"/>
              <a:t> </a:t>
            </a:r>
            <a:endParaRPr lang="ru-RU" dirty="0"/>
          </a:p>
        </p:txBody>
      </p:sp>
      <p:sp>
        <p:nvSpPr>
          <p:cNvPr id="5" name="Turinio vietos rezervavimo ženklas 4">
            <a:extLst>
              <a:ext uri="{FF2B5EF4-FFF2-40B4-BE49-F238E27FC236}">
                <a16:creationId xmlns:a16="http://schemas.microsoft.com/office/drawing/2014/main" id="{0FEFEC32-B7BA-F3DE-A0FD-E6B776D7F92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Digitization and preservation of paper documents in electronic form; </a:t>
            </a:r>
            <a:endParaRPr lang="lt-LT" dirty="0"/>
          </a:p>
          <a:p>
            <a:r>
              <a:rPr lang="en-US" dirty="0"/>
              <a:t>Requirements for the selection of documents for storage in electronic form; </a:t>
            </a:r>
            <a:endParaRPr lang="lt-LT" dirty="0"/>
          </a:p>
          <a:p>
            <a:r>
              <a:rPr lang="en-US" dirty="0"/>
              <a:t>Technical requirements for digitization of documents</a:t>
            </a:r>
            <a:r>
              <a:rPr lang="lt-LT" dirty="0"/>
              <a:t>;</a:t>
            </a:r>
            <a:r>
              <a:rPr lang="en-US" dirty="0"/>
              <a:t> </a:t>
            </a:r>
            <a:endParaRPr lang="lt-LT" dirty="0"/>
          </a:p>
          <a:p>
            <a:r>
              <a:rPr lang="en-US" dirty="0"/>
              <a:t>Ensuring the authenticity of digitized documents</a:t>
            </a:r>
            <a:r>
              <a:rPr lang="lt-LT" dirty="0"/>
              <a:t>;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24D06359-82E2-8CD8-C6BB-9F14BED72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354782" cy="4351338"/>
          </a:xfrm>
        </p:spPr>
        <p:txBody>
          <a:bodyPr>
            <a:normAutofit/>
          </a:bodyPr>
          <a:lstStyle/>
          <a:p>
            <a:r>
              <a:rPr lang="ru-RU" dirty="0"/>
              <a:t>Оцифрування та збереження паперових документів в електронному вигляді</a:t>
            </a:r>
            <a:r>
              <a:rPr lang="lt-LT" dirty="0"/>
              <a:t>;</a:t>
            </a:r>
          </a:p>
          <a:p>
            <a:r>
              <a:rPr lang="ru-RU" dirty="0"/>
              <a:t>Вимоги до відбору документів для зберігання в електронному вигляді</a:t>
            </a:r>
            <a:r>
              <a:rPr lang="lt-LT" dirty="0"/>
              <a:t>;</a:t>
            </a:r>
          </a:p>
          <a:p>
            <a:r>
              <a:rPr lang="ru-RU" dirty="0"/>
              <a:t>Технічні вимоги до оцифрування документів</a:t>
            </a:r>
            <a:r>
              <a:rPr lang="lt-LT" dirty="0"/>
              <a:t>;</a:t>
            </a:r>
            <a:endParaRPr lang="ru-RU" dirty="0"/>
          </a:p>
          <a:p>
            <a:r>
              <a:rPr lang="ru-RU" dirty="0"/>
              <a:t>Забезпечення достовірності оцифрованих документів</a:t>
            </a:r>
            <a:r>
              <a:rPr lang="lt-LT" dirty="0"/>
              <a:t>;</a:t>
            </a:r>
          </a:p>
          <a:p>
            <a:pPr indent="0">
              <a:buNone/>
            </a:pPr>
            <a:endParaRPr lang="lt-LT" dirty="0"/>
          </a:p>
        </p:txBody>
      </p:sp>
      <p:pic>
        <p:nvPicPr>
          <p:cNvPr id="8" name="Paveikslėlis 7">
            <a:extLst>
              <a:ext uri="{FF2B5EF4-FFF2-40B4-BE49-F238E27FC236}">
                <a16:creationId xmlns:a16="http://schemas.microsoft.com/office/drawing/2014/main" id="{6F20FD3C-97A2-63EC-D517-3A52A20BD9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8044" y="0"/>
            <a:ext cx="2123956" cy="1428278"/>
          </a:xfrm>
          <a:prstGeom prst="rect">
            <a:avLst/>
          </a:prstGeom>
        </p:spPr>
      </p:pic>
      <p:sp>
        <p:nvSpPr>
          <p:cNvPr id="9" name="Pavadinimas 1">
            <a:extLst>
              <a:ext uri="{FF2B5EF4-FFF2-40B4-BE49-F238E27FC236}">
                <a16:creationId xmlns:a16="http://schemas.microsoft.com/office/drawing/2014/main" id="{702315AB-D1BE-A27E-BFE1-781247FC4D2E}"/>
              </a:ext>
            </a:extLst>
          </p:cNvPr>
          <p:cNvSpPr txBox="1">
            <a:spLocks/>
          </p:cNvSpPr>
          <p:nvPr/>
        </p:nvSpPr>
        <p:spPr>
          <a:xfrm>
            <a:off x="6172200" y="368772"/>
            <a:ext cx="5257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Зміст</a:t>
            </a:r>
          </a:p>
        </p:txBody>
      </p:sp>
    </p:spTree>
    <p:extLst>
      <p:ext uri="{BB962C8B-B14F-4D97-AF65-F5344CB8AC3E}">
        <p14:creationId xmlns:p14="http://schemas.microsoft.com/office/powerpoint/2010/main" val="607194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o vietos rezervavimo ženklas 5">
            <a:extLst>
              <a:ext uri="{FF2B5EF4-FFF2-40B4-BE49-F238E27FC236}">
                <a16:creationId xmlns:a16="http://schemas.microsoft.com/office/drawing/2014/main" id="{8C7F1FFB-52C0-6697-63A3-375764FF8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5409" y="0"/>
            <a:ext cx="5710592" cy="989472"/>
          </a:xfrm>
        </p:spPr>
        <p:txBody>
          <a:bodyPr>
            <a:noAutofit/>
          </a:bodyPr>
          <a:lstStyle/>
          <a:p>
            <a:r>
              <a:rPr lang="en-US" sz="2600" dirty="0"/>
              <a:t>Digitization and preservation of paper documents in electronic form</a:t>
            </a:r>
            <a:endParaRPr lang="lt-LT" sz="2600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18B312B3-6320-4ECA-A1A7-DE2660C344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2594" y="1420721"/>
            <a:ext cx="5157787" cy="47689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effectLst/>
                <a:latin typeface="+mj-lt"/>
                <a:ea typeface="Calibri" panose="020F0502020204030204" pitchFamily="34" charset="0"/>
              </a:rPr>
              <a:t>Law on Documents and Archives</a:t>
            </a:r>
            <a:endParaRPr lang="lt-LT" dirty="0">
              <a:effectLst/>
              <a:latin typeface="+mj-lt"/>
              <a:ea typeface="Calibri" panose="020F0502020204030204" pitchFamily="34" charset="0"/>
            </a:endParaRPr>
          </a:p>
          <a:p>
            <a:endParaRPr lang="lt-LT" dirty="0">
              <a:latin typeface="+mj-lt"/>
              <a:ea typeface="Calibri" panose="020F0502020204030204" pitchFamily="34" charset="0"/>
            </a:endParaRPr>
          </a:p>
          <a:p>
            <a:r>
              <a:rPr lang="en-US" dirty="0"/>
              <a:t>permanently stored documents are stored in their original form;</a:t>
            </a:r>
            <a:endParaRPr lang="lt-LT" dirty="0"/>
          </a:p>
          <a:p>
            <a:endParaRPr lang="lt-LT" dirty="0">
              <a:latin typeface="+mj-lt"/>
              <a:ea typeface="Calibri" panose="020F0502020204030204" pitchFamily="34" charset="0"/>
            </a:endParaRPr>
          </a:p>
          <a:p>
            <a:r>
              <a:rPr lang="en-US" dirty="0"/>
              <a:t>documents for short and long term storage can be stored in electronic form;</a:t>
            </a:r>
            <a:endParaRPr lang="lt-LT" dirty="0">
              <a:latin typeface="+mj-lt"/>
              <a:ea typeface="Calibri" panose="020F0502020204030204" pitchFamily="34" charset="0"/>
            </a:endParaRPr>
          </a:p>
          <a:p>
            <a:endParaRPr lang="lt-LT" dirty="0">
              <a:latin typeface="+mj-lt"/>
            </a:endParaRPr>
          </a:p>
          <a:p>
            <a:endParaRPr lang="lt-LT" dirty="0"/>
          </a:p>
          <a:p>
            <a:endParaRPr lang="en-GB" dirty="0"/>
          </a:p>
        </p:txBody>
      </p:sp>
      <p:sp>
        <p:nvSpPr>
          <p:cNvPr id="7" name="Teksto vietos rezervavimo ženklas 6">
            <a:extLst>
              <a:ext uri="{FF2B5EF4-FFF2-40B4-BE49-F238E27FC236}">
                <a16:creationId xmlns:a16="http://schemas.microsoft.com/office/drawing/2014/main" id="{D5A45BE3-4FEA-1C9F-04B4-02616A5D99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1" y="215298"/>
            <a:ext cx="5837381" cy="1059320"/>
          </a:xfrm>
        </p:spPr>
        <p:txBody>
          <a:bodyPr>
            <a:noAutofit/>
          </a:bodyPr>
          <a:lstStyle/>
          <a:p>
            <a:r>
              <a:rPr lang="ru-RU" sz="2600" dirty="0"/>
              <a:t>Оцифрування та збереження паперових документів в електронному вигляді</a:t>
            </a:r>
            <a:endParaRPr lang="lt-LT" sz="2600" dirty="0"/>
          </a:p>
        </p:txBody>
      </p:sp>
      <p:sp>
        <p:nvSpPr>
          <p:cNvPr id="8" name="Turinio vietos rezervavimo ženklas 7">
            <a:extLst>
              <a:ext uri="{FF2B5EF4-FFF2-40B4-BE49-F238E27FC236}">
                <a16:creationId xmlns:a16="http://schemas.microsoft.com/office/drawing/2014/main" id="{6367E8F3-785F-52F3-9433-6AFA0AC4EE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420721"/>
            <a:ext cx="5474855" cy="47689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+mj-lt"/>
                <a:ea typeface="Calibri" panose="020F0502020204030204" pitchFamily="34" charset="0"/>
              </a:rPr>
              <a:t>Закон про документи та архіви</a:t>
            </a:r>
            <a:endParaRPr lang="lt-LT" dirty="0">
              <a:latin typeface="+mj-lt"/>
              <a:ea typeface="Calibri" panose="020F0502020204030204" pitchFamily="34" charset="0"/>
            </a:endParaRPr>
          </a:p>
          <a:p>
            <a:endParaRPr lang="lt-LT" sz="2400" dirty="0">
              <a:effectLst/>
              <a:latin typeface="+mj-lt"/>
              <a:ea typeface="Calibri" panose="020F0502020204030204" pitchFamily="34" charset="0"/>
            </a:endParaRPr>
          </a:p>
          <a:p>
            <a:r>
              <a:rPr lang="ru-RU" dirty="0"/>
              <a:t>документи, що постійно зберігаються, зберігаються в їх первісному вигляді</a:t>
            </a:r>
            <a:r>
              <a:rPr lang="lt-LT" dirty="0"/>
              <a:t>;</a:t>
            </a:r>
          </a:p>
          <a:p>
            <a:endParaRPr lang="lt-LT" sz="2400" dirty="0">
              <a:latin typeface="+mj-lt"/>
              <a:ea typeface="Calibri" panose="020F0502020204030204" pitchFamily="34" charset="0"/>
            </a:endParaRPr>
          </a:p>
          <a:p>
            <a:endParaRPr lang="lt-LT" sz="2400" dirty="0">
              <a:effectLst/>
              <a:latin typeface="+mj-lt"/>
              <a:ea typeface="Calibri" panose="020F0502020204030204" pitchFamily="34" charset="0"/>
            </a:endParaRPr>
          </a:p>
          <a:p>
            <a:r>
              <a:rPr lang="ru-RU" dirty="0"/>
              <a:t>документи для короткочасного та тривалого зберігання можуть зберігатися в електронному вигляді</a:t>
            </a:r>
            <a:r>
              <a:rPr lang="lt-LT" dirty="0"/>
              <a:t>;</a:t>
            </a:r>
          </a:p>
          <a:p>
            <a:endParaRPr lang="lt-LT" sz="2400" dirty="0">
              <a:latin typeface="+mj-lt"/>
            </a:endParaRPr>
          </a:p>
          <a:p>
            <a:endParaRPr lang="lt-LT" sz="2400" dirty="0">
              <a:latin typeface="+mj-lt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927033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o vietos rezervavimo ženklas 5">
            <a:extLst>
              <a:ext uri="{FF2B5EF4-FFF2-40B4-BE49-F238E27FC236}">
                <a16:creationId xmlns:a16="http://schemas.microsoft.com/office/drawing/2014/main" id="{8C7F1FFB-52C0-6697-63A3-375764FF8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8213" y="313342"/>
            <a:ext cx="5157787" cy="823912"/>
          </a:xfrm>
        </p:spPr>
        <p:txBody>
          <a:bodyPr>
            <a:normAutofit/>
          </a:bodyPr>
          <a:lstStyle/>
          <a:p>
            <a:r>
              <a:rPr lang="en-US" dirty="0"/>
              <a:t>Requirements for the selection of documents for electronic storage</a:t>
            </a:r>
            <a:endParaRPr lang="lt-LT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18B312B3-6320-4ECA-A1A7-DE2660C344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420721"/>
            <a:ext cx="5157787" cy="4768942"/>
          </a:xfrm>
        </p:spPr>
        <p:txBody>
          <a:bodyPr>
            <a:normAutofit/>
          </a:bodyPr>
          <a:lstStyle/>
          <a:p>
            <a:r>
              <a:rPr lang="en-US" sz="2400" dirty="0"/>
              <a:t>Description of the procedure for selection of paper documents and their storage in electronic form</a:t>
            </a:r>
            <a:r>
              <a:rPr lang="lt-LT" sz="2400" dirty="0"/>
              <a:t>, </a:t>
            </a:r>
            <a:r>
              <a:rPr lang="en-US" sz="2400" dirty="0"/>
              <a:t>approved by the Chief Archivist of Lithuania in 18</a:t>
            </a:r>
            <a:r>
              <a:rPr lang="lt-LT" sz="2400" dirty="0"/>
              <a:t> </a:t>
            </a:r>
            <a:r>
              <a:rPr lang="en-US" sz="2400" dirty="0"/>
              <a:t>December 2019</a:t>
            </a:r>
            <a:r>
              <a:rPr lang="lt-LT" sz="2400" dirty="0"/>
              <a:t> </a:t>
            </a:r>
            <a:r>
              <a:rPr lang="en-US" sz="2400" dirty="0"/>
              <a:t>by order </a:t>
            </a:r>
            <a:r>
              <a:rPr lang="lt-LT" sz="2400" dirty="0"/>
              <a:t>N</a:t>
            </a:r>
            <a:r>
              <a:rPr lang="en-US" sz="2400" dirty="0"/>
              <a:t>o. VE-73 "On the Approval of the Description of the Procedure for the Selection of Paper Documents and their Preservation in Electronic For</a:t>
            </a:r>
            <a:r>
              <a:rPr lang="lt-LT" sz="2400" dirty="0"/>
              <a:t>m“</a:t>
            </a:r>
            <a:r>
              <a:rPr lang="ru-RU" sz="2400" dirty="0"/>
              <a:t>.</a:t>
            </a:r>
            <a:endParaRPr lang="lt-LT" sz="2400" dirty="0"/>
          </a:p>
          <a:p>
            <a:endParaRPr lang="lt-LT" sz="2400" dirty="0"/>
          </a:p>
          <a:p>
            <a:endParaRPr lang="lt-LT" dirty="0"/>
          </a:p>
          <a:p>
            <a:endParaRPr lang="lt-LT" dirty="0"/>
          </a:p>
        </p:txBody>
      </p:sp>
      <p:sp>
        <p:nvSpPr>
          <p:cNvPr id="7" name="Teksto vietos rezervavimo ženklas 6">
            <a:extLst>
              <a:ext uri="{FF2B5EF4-FFF2-40B4-BE49-F238E27FC236}">
                <a16:creationId xmlns:a16="http://schemas.microsoft.com/office/drawing/2014/main" id="{D5A45BE3-4FEA-1C9F-04B4-02616A5D99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313342"/>
            <a:ext cx="5183188" cy="823912"/>
          </a:xfrm>
        </p:spPr>
        <p:txBody>
          <a:bodyPr>
            <a:normAutofit/>
          </a:bodyPr>
          <a:lstStyle/>
          <a:p>
            <a:r>
              <a:rPr lang="ru-RU" dirty="0"/>
              <a:t>Вимоги до відбору документів для електронного зберігання</a:t>
            </a:r>
            <a:endParaRPr lang="lt-LT" dirty="0"/>
          </a:p>
        </p:txBody>
      </p:sp>
      <p:sp>
        <p:nvSpPr>
          <p:cNvPr id="8" name="Turinio vietos rezervavimo ženklas 7">
            <a:extLst>
              <a:ext uri="{FF2B5EF4-FFF2-40B4-BE49-F238E27FC236}">
                <a16:creationId xmlns:a16="http://schemas.microsoft.com/office/drawing/2014/main" id="{6367E8F3-785F-52F3-9433-6AFA0AC4EE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420721"/>
            <a:ext cx="5183188" cy="4768942"/>
          </a:xfrm>
        </p:spPr>
        <p:txBody>
          <a:bodyPr>
            <a:normAutofit/>
          </a:bodyPr>
          <a:lstStyle/>
          <a:p>
            <a:r>
              <a:rPr lang="ru-RU" sz="2400" dirty="0"/>
              <a:t>Опис порядку відбору паперових документів та їх зберігання в електронному вигляді, затверджений Головним архіваріусом Литви 18 грудня 2019 року наказом № </a:t>
            </a:r>
            <a:r>
              <a:rPr lang="en-US" sz="2400" dirty="0"/>
              <a:t>VE-73</a:t>
            </a:r>
            <a:r>
              <a:rPr lang="ru-RU" sz="2400" dirty="0"/>
              <a:t> «Про затвердження Опису порядку відбору паперових документів та їх збереження в електронному вигляді».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647982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o vietos rezervavimo ženklas 5">
            <a:extLst>
              <a:ext uri="{FF2B5EF4-FFF2-40B4-BE49-F238E27FC236}">
                <a16:creationId xmlns:a16="http://schemas.microsoft.com/office/drawing/2014/main" id="{8C7F1FFB-52C0-6697-63A3-375764FF8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8213" y="313342"/>
            <a:ext cx="5157787" cy="823912"/>
          </a:xfrm>
        </p:spPr>
        <p:txBody>
          <a:bodyPr>
            <a:normAutofit/>
          </a:bodyPr>
          <a:lstStyle/>
          <a:p>
            <a:r>
              <a:rPr lang="en-GB" sz="2600" dirty="0"/>
              <a:t>Requirements for digitization of documents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18B312B3-6320-4ECA-A1A7-DE2660C344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420721"/>
            <a:ext cx="5157787" cy="476894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accountability requirements for the activities of the institution, organization or enterprise;</a:t>
            </a:r>
            <a:endParaRPr lang="lt-LT" sz="2400" dirty="0"/>
          </a:p>
          <a:p>
            <a:endParaRPr lang="lt-LT" sz="2400" dirty="0"/>
          </a:p>
          <a:p>
            <a:r>
              <a:rPr lang="en-US" sz="2400" dirty="0"/>
              <a:t>the fulfillment of contractual obligations or other legal obligations and the need to substantiate them with authentic documents;</a:t>
            </a:r>
            <a:endParaRPr lang="lt-LT" sz="2400" dirty="0"/>
          </a:p>
          <a:p>
            <a:endParaRPr lang="lt-LT" sz="2400" dirty="0"/>
          </a:p>
          <a:p>
            <a:r>
              <a:rPr lang="en-US" sz="2400" dirty="0"/>
              <a:t>the possibilities to ensure the authenticity of the digital image of the paper document in accordance with the procedure established by this Description of the procedure;</a:t>
            </a:r>
            <a:endParaRPr lang="lt-LT" sz="2400" dirty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7" name="Teksto vietos rezervavimo ženklas 6">
            <a:extLst>
              <a:ext uri="{FF2B5EF4-FFF2-40B4-BE49-F238E27FC236}">
                <a16:creationId xmlns:a16="http://schemas.microsoft.com/office/drawing/2014/main" id="{D5A45BE3-4FEA-1C9F-04B4-02616A5D99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64564" y="286814"/>
            <a:ext cx="5183188" cy="823912"/>
          </a:xfrm>
        </p:spPr>
        <p:txBody>
          <a:bodyPr>
            <a:normAutofit/>
          </a:bodyPr>
          <a:lstStyle/>
          <a:p>
            <a:pPr fontAlgn="base"/>
            <a:r>
              <a:rPr lang="ru-RU" sz="2600" dirty="0"/>
              <a:t>Вимоги до оцифрування документів</a:t>
            </a:r>
            <a:endParaRPr lang="lt-LT" sz="2600" dirty="0"/>
          </a:p>
        </p:txBody>
      </p:sp>
      <p:sp>
        <p:nvSpPr>
          <p:cNvPr id="8" name="Turinio vietos rezervavimo ženklas 7">
            <a:extLst>
              <a:ext uri="{FF2B5EF4-FFF2-40B4-BE49-F238E27FC236}">
                <a16:creationId xmlns:a16="http://schemas.microsoft.com/office/drawing/2014/main" id="{6367E8F3-785F-52F3-9433-6AFA0AC4EE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420721"/>
            <a:ext cx="5183188" cy="4768942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/>
              <a:t>вимоги до підзвітності діяльності установи, організації чи підприємства</a:t>
            </a:r>
            <a:r>
              <a:rPr lang="lt-LT" sz="2400" dirty="0"/>
              <a:t>;</a:t>
            </a:r>
          </a:p>
          <a:p>
            <a:endParaRPr lang="lt-LT" sz="2400" dirty="0">
              <a:effectLst/>
              <a:latin typeface="+mj-lt"/>
              <a:ea typeface="Times New Roman" panose="02020603050405020304" pitchFamily="18" charset="0"/>
            </a:endParaRPr>
          </a:p>
          <a:p>
            <a:r>
              <a:rPr lang="ru-RU" sz="2400" dirty="0"/>
              <a:t>виконання договірних або інших юридичних зобов'язань та необхідність їх обґрунтування автентичними документами</a:t>
            </a:r>
            <a:r>
              <a:rPr lang="lt-LT" sz="2400" dirty="0"/>
              <a:t>;</a:t>
            </a:r>
          </a:p>
          <a:p>
            <a:endParaRPr lang="lt-LT" sz="2400" dirty="0">
              <a:effectLst/>
              <a:latin typeface="+mj-lt"/>
              <a:ea typeface="Times New Roman" panose="02020603050405020304" pitchFamily="18" charset="0"/>
            </a:endParaRPr>
          </a:p>
          <a:p>
            <a:r>
              <a:rPr lang="ru-RU" sz="2400" dirty="0"/>
              <a:t>можливості забезпечення достовірності цифрового зображення паперового документа у порядку, встановленому цим Описом процедури</a:t>
            </a:r>
            <a:r>
              <a:rPr lang="lt-LT" sz="24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450396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o vietos rezervavimo ženklas 5">
            <a:extLst>
              <a:ext uri="{FF2B5EF4-FFF2-40B4-BE49-F238E27FC236}">
                <a16:creationId xmlns:a16="http://schemas.microsoft.com/office/drawing/2014/main" id="{8C7F1FFB-52C0-6697-63A3-375764FF8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8213" y="313342"/>
            <a:ext cx="5157787" cy="823912"/>
          </a:xfrm>
        </p:spPr>
        <p:txBody>
          <a:bodyPr>
            <a:normAutofit/>
          </a:bodyPr>
          <a:lstStyle/>
          <a:p>
            <a:r>
              <a:rPr lang="en-GB" sz="2600" dirty="0"/>
              <a:t>Requirements for digitization of documents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18B312B3-6320-4ECA-A1A7-DE2660C344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904" y="1420721"/>
            <a:ext cx="5347671" cy="4768942"/>
          </a:xfrm>
        </p:spPr>
        <p:txBody>
          <a:bodyPr>
            <a:noAutofit/>
          </a:bodyPr>
          <a:lstStyle/>
          <a:p>
            <a:r>
              <a:rPr lang="en-US" sz="2400" dirty="0"/>
              <a:t>the relationship between the potential costs and the financial benefits;</a:t>
            </a:r>
            <a:endParaRPr lang="lt-LT" sz="2400" dirty="0"/>
          </a:p>
          <a:p>
            <a:r>
              <a:rPr lang="lt-LT" sz="2400" dirty="0" err="1"/>
              <a:t>cost</a:t>
            </a:r>
            <a:r>
              <a:rPr lang="lt-LT" sz="2400" dirty="0"/>
              <a:t> </a:t>
            </a:r>
            <a:r>
              <a:rPr lang="lt-LT" sz="2400" dirty="0" err="1"/>
              <a:t>of</a:t>
            </a:r>
            <a:r>
              <a:rPr lang="lt-LT" sz="2400" dirty="0"/>
              <a:t> </a:t>
            </a:r>
            <a:r>
              <a:rPr lang="lt-LT" sz="2400" dirty="0" err="1"/>
              <a:t>time</a:t>
            </a:r>
            <a:r>
              <a:rPr lang="lt-LT" sz="2400" dirty="0"/>
              <a:t>, </a:t>
            </a:r>
            <a:r>
              <a:rPr lang="lt-LT" sz="2400" dirty="0" err="1"/>
              <a:t>human</a:t>
            </a:r>
            <a:r>
              <a:rPr lang="lt-LT" sz="2400" dirty="0"/>
              <a:t> </a:t>
            </a:r>
            <a:r>
              <a:rPr lang="lt-LT" sz="2400" dirty="0" err="1"/>
              <a:t>resources</a:t>
            </a:r>
            <a:r>
              <a:rPr lang="lt-LT" sz="2400" dirty="0"/>
              <a:t>;</a:t>
            </a:r>
          </a:p>
          <a:p>
            <a:r>
              <a:rPr lang="en-US" sz="2400" dirty="0"/>
              <a:t>costs of preserving created</a:t>
            </a:r>
            <a:r>
              <a:rPr lang="lt-LT" sz="2400" dirty="0"/>
              <a:t> </a:t>
            </a:r>
            <a:r>
              <a:rPr lang="en-US" sz="2400" dirty="0"/>
              <a:t>digital images of paper documents, ensuring access to them for the entire period of </a:t>
            </a:r>
            <a:r>
              <a:rPr lang="lt-LT" sz="2400" dirty="0" err="1"/>
              <a:t>retention</a:t>
            </a:r>
            <a:r>
              <a:rPr lang="en-US" sz="2400" dirty="0"/>
              <a:t> specified in legal acts, costs of implementation of selected technological solutions;</a:t>
            </a:r>
            <a:endParaRPr lang="lt-LT" sz="2400" dirty="0"/>
          </a:p>
          <a:p>
            <a:r>
              <a:rPr lang="en-US" sz="2400" dirty="0"/>
              <a:t>other operating needs or potential costs</a:t>
            </a:r>
            <a:r>
              <a:rPr lang="lt-LT" sz="2400" dirty="0"/>
              <a:t>.</a:t>
            </a:r>
            <a:endParaRPr lang="en-GB" sz="2400" dirty="0"/>
          </a:p>
        </p:txBody>
      </p:sp>
      <p:sp>
        <p:nvSpPr>
          <p:cNvPr id="7" name="Teksto vietos rezervavimo ženklas 6">
            <a:extLst>
              <a:ext uri="{FF2B5EF4-FFF2-40B4-BE49-F238E27FC236}">
                <a16:creationId xmlns:a16="http://schemas.microsoft.com/office/drawing/2014/main" id="{D5A45BE3-4FEA-1C9F-04B4-02616A5D99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313342"/>
            <a:ext cx="5183188" cy="823912"/>
          </a:xfrm>
        </p:spPr>
        <p:txBody>
          <a:bodyPr>
            <a:noAutofit/>
          </a:bodyPr>
          <a:lstStyle/>
          <a:p>
            <a:pPr fontAlgn="base">
              <a:lnSpc>
                <a:spcPct val="100000"/>
              </a:lnSpc>
            </a:pPr>
            <a:r>
              <a:rPr lang="ru-RU" sz="2600" dirty="0"/>
              <a:t>Вимоги до оцифрування документів</a:t>
            </a:r>
            <a:endParaRPr lang="lt-LT" sz="2600" dirty="0"/>
          </a:p>
        </p:txBody>
      </p:sp>
      <p:sp>
        <p:nvSpPr>
          <p:cNvPr id="8" name="Turinio vietos rezervavimo ženklas 7">
            <a:extLst>
              <a:ext uri="{FF2B5EF4-FFF2-40B4-BE49-F238E27FC236}">
                <a16:creationId xmlns:a16="http://schemas.microsoft.com/office/drawing/2014/main" id="{6367E8F3-785F-52F3-9433-6AFA0AC4EE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420721"/>
            <a:ext cx="5798128" cy="476894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ru-RU" sz="3100" dirty="0"/>
              <a:t>співвідношення між потенційними витратами та фінансовими вигодами;</a:t>
            </a:r>
            <a:endParaRPr lang="en-GB" sz="3100" dirty="0"/>
          </a:p>
          <a:p>
            <a:pPr>
              <a:lnSpc>
                <a:spcPct val="110000"/>
              </a:lnSpc>
            </a:pPr>
            <a:r>
              <a:rPr lang="ru-RU" sz="3100" dirty="0"/>
              <a:t>витрати часу, людських ресурсів</a:t>
            </a:r>
            <a:r>
              <a:rPr lang="en-GB" sz="3100" dirty="0"/>
              <a:t>;</a:t>
            </a:r>
          </a:p>
          <a:p>
            <a:pPr>
              <a:lnSpc>
                <a:spcPct val="110000"/>
              </a:lnSpc>
            </a:pPr>
            <a:r>
              <a:rPr lang="ru-RU" sz="3100" dirty="0"/>
              <a:t>витрати на збереження створених цифрових зображень паперових документів, забезпечення доступу до них на весь термін зберігання, визначений нормативно-правовими актами, витрати на впровадження обраних технологічних рішень;</a:t>
            </a:r>
            <a:endParaRPr lang="lt-LT" sz="3100" dirty="0"/>
          </a:p>
          <a:p>
            <a:pPr>
              <a:lnSpc>
                <a:spcPct val="110000"/>
              </a:lnSpc>
            </a:pPr>
            <a:r>
              <a:rPr lang="ru-RU" sz="3100" dirty="0"/>
              <a:t>інші експлуатаційні потреби або потенційні витрати.</a:t>
            </a:r>
            <a:endParaRPr lang="lt-LT" sz="3100" dirty="0"/>
          </a:p>
        </p:txBody>
      </p:sp>
    </p:spTree>
    <p:extLst>
      <p:ext uri="{BB962C8B-B14F-4D97-AF65-F5344CB8AC3E}">
        <p14:creationId xmlns:p14="http://schemas.microsoft.com/office/powerpoint/2010/main" val="1996300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o vietos rezervavimo ženklas 5">
            <a:extLst>
              <a:ext uri="{FF2B5EF4-FFF2-40B4-BE49-F238E27FC236}">
                <a16:creationId xmlns:a16="http://schemas.microsoft.com/office/drawing/2014/main" id="{8C7F1FFB-52C0-6697-63A3-375764FF8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8213" y="313342"/>
            <a:ext cx="5157787" cy="823912"/>
          </a:xfrm>
        </p:spPr>
        <p:txBody>
          <a:bodyPr>
            <a:normAutofit/>
          </a:bodyPr>
          <a:lstStyle/>
          <a:p>
            <a:r>
              <a:rPr lang="en-US" sz="2600" dirty="0"/>
              <a:t>Technical requirements for digitization of documents</a:t>
            </a:r>
            <a:endParaRPr lang="lt-LT" sz="2600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18B312B3-6320-4ECA-A1A7-DE2660C344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1420721"/>
            <a:ext cx="3752326" cy="47689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+mj-lt"/>
              </a:rPr>
              <a:t>minim</a:t>
            </a:r>
            <a:r>
              <a:rPr lang="lt-LT" sz="2400" dirty="0">
                <a:latin typeface="+mj-lt"/>
              </a:rPr>
              <a:t>al</a:t>
            </a:r>
            <a:r>
              <a:rPr lang="en-GB" sz="2400" dirty="0">
                <a:latin typeface="+mj-lt"/>
              </a:rPr>
              <a:t> technical requirements:</a:t>
            </a:r>
          </a:p>
          <a:p>
            <a:r>
              <a:rPr lang="en-GB" sz="2400" dirty="0">
                <a:effectLst/>
                <a:latin typeface="+mj-lt"/>
                <a:ea typeface="Times New Roman" panose="02020603050405020304" pitchFamily="18" charset="0"/>
              </a:rPr>
              <a:t>JPG </a:t>
            </a:r>
            <a:r>
              <a:rPr lang="lt-LT" sz="2400" dirty="0" err="1">
                <a:latin typeface="+mj-lt"/>
                <a:ea typeface="Times New Roman" panose="02020603050405020304" pitchFamily="18" charset="0"/>
              </a:rPr>
              <a:t>or</a:t>
            </a:r>
            <a:r>
              <a:rPr lang="en-GB" sz="2400" dirty="0">
                <a:effectLst/>
                <a:latin typeface="+mj-lt"/>
                <a:ea typeface="Times New Roman" panose="02020603050405020304" pitchFamily="18" charset="0"/>
              </a:rPr>
              <a:t> TIFF, PDF; </a:t>
            </a:r>
          </a:p>
          <a:p>
            <a:r>
              <a:rPr lang="en-GB" sz="2400" dirty="0">
                <a:latin typeface="+mj-lt"/>
              </a:rPr>
              <a:t>300 dpi resolution;</a:t>
            </a:r>
            <a:endParaRPr lang="lt-LT" sz="2400" dirty="0">
              <a:latin typeface="+mj-lt"/>
            </a:endParaRPr>
          </a:p>
          <a:p>
            <a:r>
              <a:rPr lang="lt-LT" sz="2400" dirty="0">
                <a:latin typeface="+mj-lt"/>
              </a:rPr>
              <a:t>24-bit color depth;</a:t>
            </a:r>
            <a:endParaRPr lang="en-GB" sz="2400" dirty="0">
              <a:latin typeface="+mj-lt"/>
            </a:endParaRPr>
          </a:p>
          <a:p>
            <a:endParaRPr lang="en-GB" dirty="0"/>
          </a:p>
        </p:txBody>
      </p:sp>
      <p:sp>
        <p:nvSpPr>
          <p:cNvPr id="7" name="Teksto vietos rezervavimo ženklas 6">
            <a:extLst>
              <a:ext uri="{FF2B5EF4-FFF2-40B4-BE49-F238E27FC236}">
                <a16:creationId xmlns:a16="http://schemas.microsoft.com/office/drawing/2014/main" id="{D5A45BE3-4FEA-1C9F-04B4-02616A5D99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313342"/>
            <a:ext cx="5183188" cy="823912"/>
          </a:xfrm>
        </p:spPr>
        <p:txBody>
          <a:bodyPr>
            <a:normAutofit/>
          </a:bodyPr>
          <a:lstStyle/>
          <a:p>
            <a:pPr fontAlgn="base"/>
            <a:r>
              <a:rPr lang="ru-RU" sz="2600" dirty="0"/>
              <a:t>Технічні вимоги до оцифрування документів</a:t>
            </a:r>
            <a:endParaRPr lang="lt-LT" sz="2600" dirty="0"/>
          </a:p>
        </p:txBody>
      </p:sp>
      <p:sp>
        <p:nvSpPr>
          <p:cNvPr id="8" name="Turinio vietos rezervavimo ženklas 7">
            <a:extLst>
              <a:ext uri="{FF2B5EF4-FFF2-40B4-BE49-F238E27FC236}">
                <a16:creationId xmlns:a16="http://schemas.microsoft.com/office/drawing/2014/main" id="{6367E8F3-785F-52F3-9433-6AFA0AC4EE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03033" y="1420721"/>
            <a:ext cx="4327149" cy="476894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latin typeface="+mj-lt"/>
                <a:ea typeface="Calibri" panose="020F0502020204030204" pitchFamily="34" charset="0"/>
              </a:rPr>
              <a:t>мінімальні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latin typeface="+mj-lt"/>
                <a:ea typeface="Calibri" panose="020F0502020204030204" pitchFamily="34" charset="0"/>
              </a:rPr>
              <a:t>технічні вимоги</a:t>
            </a:r>
            <a:r>
              <a:rPr lang="lt-LT" sz="2400" dirty="0">
                <a:effectLst/>
                <a:latin typeface="+mj-lt"/>
                <a:ea typeface="Calibri" panose="020F0502020204030204" pitchFamily="34" charset="0"/>
              </a:rPr>
              <a:t>:</a:t>
            </a:r>
          </a:p>
          <a:p>
            <a:r>
              <a:rPr lang="lt-LT" sz="2400" dirty="0">
                <a:effectLst/>
                <a:latin typeface="+mj-lt"/>
                <a:ea typeface="Times New Roman" panose="02020603050405020304" pitchFamily="18" charset="0"/>
              </a:rPr>
              <a:t>JPG </a:t>
            </a:r>
            <a:r>
              <a:rPr lang="ru-RU" sz="2400" dirty="0">
                <a:latin typeface="+mj-lt"/>
                <a:ea typeface="Times New Roman" panose="02020603050405020304" pitchFamily="18" charset="0"/>
              </a:rPr>
              <a:t>або</a:t>
            </a:r>
            <a:r>
              <a:rPr lang="lt-LT" sz="2400" dirty="0">
                <a:effectLst/>
                <a:latin typeface="+mj-lt"/>
                <a:ea typeface="Times New Roman" panose="02020603050405020304" pitchFamily="18" charset="0"/>
              </a:rPr>
              <a:t> TIFF, PDF,</a:t>
            </a:r>
          </a:p>
          <a:p>
            <a:r>
              <a:rPr lang="ru-RU" sz="2400" dirty="0">
                <a:latin typeface="+mj-lt"/>
                <a:ea typeface="Times New Roman" panose="02020603050405020304" pitchFamily="18" charset="0"/>
              </a:rPr>
              <a:t>Роздільна здатність 300 </a:t>
            </a:r>
            <a:r>
              <a:rPr lang="lt-LT" sz="2400" dirty="0">
                <a:latin typeface="+mj-lt"/>
                <a:ea typeface="Times New Roman" panose="02020603050405020304" pitchFamily="18" charset="0"/>
              </a:rPr>
              <a:t>dpi</a:t>
            </a:r>
            <a:r>
              <a:rPr lang="en-GB" sz="2400" dirty="0">
                <a:latin typeface="+mj-lt"/>
                <a:ea typeface="Times New Roman" panose="02020603050405020304" pitchFamily="18" charset="0"/>
              </a:rPr>
              <a:t>;</a:t>
            </a:r>
          </a:p>
          <a:p>
            <a:r>
              <a:rPr lang="ru-RU" sz="2400" dirty="0">
                <a:latin typeface="+mj-lt"/>
                <a:ea typeface="Times New Roman" panose="02020603050405020304" pitchFamily="18" charset="0"/>
              </a:rPr>
              <a:t>24-бітова глибина кольору</a:t>
            </a:r>
            <a:r>
              <a:rPr lang="en-GB" sz="2400" dirty="0">
                <a:latin typeface="+mj-lt"/>
                <a:ea typeface="Times New Roman" panose="02020603050405020304" pitchFamily="18" charset="0"/>
              </a:rPr>
              <a:t>;</a:t>
            </a:r>
            <a:endParaRPr lang="lt-L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lt-LT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lt-LT" sz="2400" dirty="0">
              <a:latin typeface="+mj-lt"/>
            </a:endParaRPr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8D54E8CB-BB8B-AE39-69BC-15EC72A100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715" y="3716262"/>
            <a:ext cx="1172995" cy="1384982"/>
          </a:xfrm>
          <a:prstGeom prst="rect">
            <a:avLst/>
          </a:prstGeom>
        </p:spPr>
      </p:pic>
      <p:pic>
        <p:nvPicPr>
          <p:cNvPr id="10" name="Paveikslėlis 9">
            <a:extLst>
              <a:ext uri="{FF2B5EF4-FFF2-40B4-BE49-F238E27FC236}">
                <a16:creationId xmlns:a16="http://schemas.microsoft.com/office/drawing/2014/main" id="{94CECB73-FF89-2F39-ADAE-61CDE120D9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416" y="5159676"/>
            <a:ext cx="1107986" cy="1384982"/>
          </a:xfrm>
          <a:prstGeom prst="rect">
            <a:avLst/>
          </a:prstGeom>
        </p:spPr>
      </p:pic>
      <p:pic>
        <p:nvPicPr>
          <p:cNvPr id="12" name="Paveikslėlis 11">
            <a:extLst>
              <a:ext uri="{FF2B5EF4-FFF2-40B4-BE49-F238E27FC236}">
                <a16:creationId xmlns:a16="http://schemas.microsoft.com/office/drawing/2014/main" id="{DED03F11-1E3E-E0E3-1778-F2206A56BE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1349" y="5374246"/>
            <a:ext cx="1198220" cy="1374429"/>
          </a:xfrm>
          <a:prstGeom prst="rect">
            <a:avLst/>
          </a:prstGeom>
        </p:spPr>
      </p:pic>
      <p:pic>
        <p:nvPicPr>
          <p:cNvPr id="14" name="Paveikslėlis 13">
            <a:extLst>
              <a:ext uri="{FF2B5EF4-FFF2-40B4-BE49-F238E27FC236}">
                <a16:creationId xmlns:a16="http://schemas.microsoft.com/office/drawing/2014/main" id="{B3E14F3F-C484-5858-8125-9727647110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5629" y="1468544"/>
            <a:ext cx="2105025" cy="3333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Paveikslėlis 17">
            <a:extLst>
              <a:ext uri="{FF2B5EF4-FFF2-40B4-BE49-F238E27FC236}">
                <a16:creationId xmlns:a16="http://schemas.microsoft.com/office/drawing/2014/main" id="{6961502A-B7EC-4AE6-39AA-C98E14340A1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72200" y="4200303"/>
            <a:ext cx="5934193" cy="25913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56888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o vietos rezervavimo ženklas 5">
            <a:extLst>
              <a:ext uri="{FF2B5EF4-FFF2-40B4-BE49-F238E27FC236}">
                <a16:creationId xmlns:a16="http://schemas.microsoft.com/office/drawing/2014/main" id="{8C7F1FFB-52C0-6697-63A3-375764FF8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8213" y="313342"/>
            <a:ext cx="5157787" cy="823912"/>
          </a:xfrm>
        </p:spPr>
        <p:txBody>
          <a:bodyPr>
            <a:normAutofit/>
          </a:bodyPr>
          <a:lstStyle/>
          <a:p>
            <a:r>
              <a:rPr lang="lt-LT" sz="2600" dirty="0"/>
              <a:t>R</a:t>
            </a:r>
            <a:r>
              <a:rPr lang="en-US" sz="2600" dirty="0" err="1"/>
              <a:t>equirements</a:t>
            </a:r>
            <a:r>
              <a:rPr lang="en-US" sz="2600" dirty="0"/>
              <a:t> for </a:t>
            </a:r>
            <a:r>
              <a:rPr lang="lt-LT" sz="2600" dirty="0" err="1"/>
              <a:t>file</a:t>
            </a:r>
            <a:r>
              <a:rPr lang="lt-LT" sz="2600" dirty="0"/>
              <a:t> </a:t>
            </a:r>
            <a:r>
              <a:rPr lang="lt-LT" sz="2600" dirty="0" err="1"/>
              <a:t>metadata</a:t>
            </a:r>
            <a:endParaRPr lang="lt-LT" sz="2600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18B312B3-6320-4ECA-A1A7-DE2660C344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420721"/>
            <a:ext cx="5157787" cy="4768942"/>
          </a:xfrm>
        </p:spPr>
        <p:txBody>
          <a:bodyPr>
            <a:normAutofit/>
          </a:bodyPr>
          <a:lstStyle/>
          <a:p>
            <a:r>
              <a:rPr lang="en-US" sz="2400" dirty="0"/>
              <a:t>name of the </a:t>
            </a:r>
            <a:r>
              <a:rPr lang="lt-LT" sz="2400" dirty="0"/>
              <a:t>creator</a:t>
            </a:r>
            <a:r>
              <a:rPr lang="en-GB" sz="2400" dirty="0"/>
              <a:t>;</a:t>
            </a:r>
            <a:r>
              <a:rPr lang="en-US" sz="2400" dirty="0"/>
              <a:t> </a:t>
            </a:r>
            <a:endParaRPr lang="lt-LT" sz="2400" dirty="0"/>
          </a:p>
          <a:p>
            <a:r>
              <a:rPr lang="en-US" sz="2400" dirty="0"/>
              <a:t>title of the </a:t>
            </a:r>
            <a:r>
              <a:rPr lang="lt-LT" sz="2400" dirty="0"/>
              <a:t>file</a:t>
            </a:r>
            <a:r>
              <a:rPr lang="en-US" sz="2400" dirty="0"/>
              <a:t>; </a:t>
            </a:r>
            <a:endParaRPr lang="lt-LT" sz="2400" dirty="0"/>
          </a:p>
          <a:p>
            <a:r>
              <a:rPr lang="en-US" sz="2400" dirty="0"/>
              <a:t>index </a:t>
            </a:r>
            <a:r>
              <a:rPr lang="lt-LT" sz="2400" dirty="0" err="1"/>
              <a:t>of</a:t>
            </a:r>
            <a:r>
              <a:rPr lang="lt-LT" sz="2400" dirty="0"/>
              <a:t> </a:t>
            </a:r>
            <a:r>
              <a:rPr lang="lt-LT" sz="2400" dirty="0" err="1"/>
              <a:t>the</a:t>
            </a:r>
            <a:r>
              <a:rPr lang="lt-LT" sz="2400" dirty="0"/>
              <a:t> </a:t>
            </a:r>
            <a:r>
              <a:rPr lang="lt-LT" sz="2400" dirty="0" err="1"/>
              <a:t>file</a:t>
            </a:r>
            <a:r>
              <a:rPr lang="lt-LT" sz="2400" dirty="0"/>
              <a:t>;</a:t>
            </a:r>
            <a:r>
              <a:rPr lang="en-US" sz="2400" dirty="0"/>
              <a:t> </a:t>
            </a:r>
            <a:endParaRPr lang="lt-LT" sz="2400" dirty="0"/>
          </a:p>
          <a:p>
            <a:r>
              <a:rPr lang="en-US" sz="2400" dirty="0"/>
              <a:t>chronological </a:t>
            </a:r>
            <a:r>
              <a:rPr lang="lt-LT" sz="2400" dirty="0"/>
              <a:t>dates of the file</a:t>
            </a:r>
            <a:r>
              <a:rPr lang="en-US" sz="2400" dirty="0"/>
              <a:t>; </a:t>
            </a:r>
            <a:endParaRPr lang="lt-LT" sz="2400" dirty="0"/>
          </a:p>
          <a:p>
            <a:r>
              <a:rPr lang="lt-LT" sz="2400" dirty="0"/>
              <a:t>retention period</a:t>
            </a:r>
            <a:r>
              <a:rPr lang="en-US" sz="2400" dirty="0"/>
              <a:t>;</a:t>
            </a:r>
            <a:endParaRPr lang="lt-LT" sz="2400" dirty="0"/>
          </a:p>
          <a:p>
            <a:r>
              <a:rPr lang="en-US" sz="2400" dirty="0"/>
              <a:t>information about the person who digitized the document;</a:t>
            </a:r>
            <a:endParaRPr lang="lt-LT" sz="2400" dirty="0"/>
          </a:p>
          <a:p>
            <a:r>
              <a:rPr lang="en-GB" sz="2400" dirty="0"/>
              <a:t>d</a:t>
            </a:r>
            <a:r>
              <a:rPr lang="en-US" sz="2400" dirty="0" err="1"/>
              <a:t>epending</a:t>
            </a:r>
            <a:r>
              <a:rPr lang="en-US" sz="2400" dirty="0"/>
              <a:t> on the nature of the documents in the file, other metadata may be managed.</a:t>
            </a:r>
            <a:endParaRPr lang="en-GB" sz="2400" dirty="0"/>
          </a:p>
        </p:txBody>
      </p:sp>
      <p:sp>
        <p:nvSpPr>
          <p:cNvPr id="7" name="Teksto vietos rezervavimo ženklas 6">
            <a:extLst>
              <a:ext uri="{FF2B5EF4-FFF2-40B4-BE49-F238E27FC236}">
                <a16:creationId xmlns:a16="http://schemas.microsoft.com/office/drawing/2014/main" id="{D5A45BE3-4FEA-1C9F-04B4-02616A5D99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313342"/>
            <a:ext cx="6019800" cy="823912"/>
          </a:xfrm>
        </p:spPr>
        <p:txBody>
          <a:bodyPr>
            <a:normAutofit/>
          </a:bodyPr>
          <a:lstStyle/>
          <a:p>
            <a:pPr fontAlgn="base"/>
            <a:r>
              <a:rPr lang="ru-RU" sz="2600" dirty="0"/>
              <a:t>Вимоги до метаданих файлів</a:t>
            </a:r>
            <a:endParaRPr lang="lt-LT" sz="2600" dirty="0"/>
          </a:p>
        </p:txBody>
      </p:sp>
      <p:sp>
        <p:nvSpPr>
          <p:cNvPr id="8" name="Turinio vietos rezervavimo ženklas 7">
            <a:extLst>
              <a:ext uri="{FF2B5EF4-FFF2-40B4-BE49-F238E27FC236}">
                <a16:creationId xmlns:a16="http://schemas.microsoft.com/office/drawing/2014/main" id="{6367E8F3-785F-52F3-9433-6AFA0AC4EE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420721"/>
            <a:ext cx="5183188" cy="4768942"/>
          </a:xfrm>
        </p:spPr>
        <p:txBody>
          <a:bodyPr>
            <a:normAutofit/>
          </a:bodyPr>
          <a:lstStyle/>
          <a:p>
            <a:r>
              <a:rPr lang="ru-RU" sz="2400" dirty="0"/>
              <a:t>ім'я особи, яка </a:t>
            </a:r>
            <a:r>
              <a:rPr lang="uk-UA" sz="2400" dirty="0"/>
              <a:t>створила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файл</a:t>
            </a:r>
            <a:r>
              <a:rPr lang="ru-RU" sz="2400" dirty="0"/>
              <a:t>;</a:t>
            </a:r>
          </a:p>
          <a:p>
            <a:r>
              <a:rPr lang="ru-RU" sz="2400" dirty="0"/>
              <a:t>назва файлу;</a:t>
            </a:r>
            <a:endParaRPr lang="en-GB" sz="2400" dirty="0"/>
          </a:p>
          <a:p>
            <a:r>
              <a:rPr lang="ru-RU" sz="2400" dirty="0"/>
              <a:t>індекс файлу;</a:t>
            </a:r>
            <a:endParaRPr lang="en-GB" sz="2400" dirty="0"/>
          </a:p>
          <a:p>
            <a:r>
              <a:rPr lang="ru-RU" sz="2400" dirty="0"/>
              <a:t>хронологічні дати файлу;</a:t>
            </a:r>
            <a:endParaRPr lang="en-GB" sz="2400" dirty="0"/>
          </a:p>
          <a:p>
            <a:r>
              <a:rPr lang="ru-RU" sz="2400" dirty="0"/>
              <a:t>термін зберігання;</a:t>
            </a:r>
            <a:endParaRPr lang="en-GB" sz="2400" dirty="0"/>
          </a:p>
          <a:p>
            <a:r>
              <a:rPr lang="ru-RU" sz="2400" dirty="0"/>
              <a:t>відомості про особу, яка оцифрувала документ;</a:t>
            </a:r>
            <a:endParaRPr lang="en-GB" sz="2400" dirty="0"/>
          </a:p>
          <a:p>
            <a:r>
              <a:rPr lang="ru-RU" sz="2400" dirty="0"/>
              <a:t>залежно від характеру документів у файлі, можна керувати іншими метаданими.</a:t>
            </a:r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606726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o vietos rezervavimo ženklas 5">
            <a:extLst>
              <a:ext uri="{FF2B5EF4-FFF2-40B4-BE49-F238E27FC236}">
                <a16:creationId xmlns:a16="http://schemas.microsoft.com/office/drawing/2014/main" id="{8C7F1FFB-52C0-6697-63A3-375764FF8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8213" y="313342"/>
            <a:ext cx="5157787" cy="823912"/>
          </a:xfrm>
        </p:spPr>
        <p:txBody>
          <a:bodyPr>
            <a:normAutofit/>
          </a:bodyPr>
          <a:lstStyle/>
          <a:p>
            <a:r>
              <a:rPr lang="lt-LT" sz="2600" dirty="0"/>
              <a:t>R</a:t>
            </a:r>
            <a:r>
              <a:rPr lang="en-US" sz="2600" dirty="0"/>
              <a:t>equirements for documents</a:t>
            </a:r>
            <a:r>
              <a:rPr lang="lt-LT" sz="2600" dirty="0"/>
              <a:t> </a:t>
            </a:r>
            <a:r>
              <a:rPr lang="lt-LT" sz="2600" dirty="0" err="1"/>
              <a:t>metadata</a:t>
            </a:r>
            <a:endParaRPr lang="lt-LT" sz="2600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18B312B3-6320-4ECA-A1A7-DE2660C344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420721"/>
            <a:ext cx="5157787" cy="4768942"/>
          </a:xfrm>
        </p:spPr>
        <p:txBody>
          <a:bodyPr>
            <a:normAutofit/>
          </a:bodyPr>
          <a:lstStyle/>
          <a:p>
            <a:r>
              <a:rPr lang="en-US" sz="2400" dirty="0"/>
              <a:t>name of the </a:t>
            </a:r>
            <a:r>
              <a:rPr lang="lt-LT" sz="2400" dirty="0" err="1"/>
              <a:t>creator</a:t>
            </a:r>
            <a:r>
              <a:rPr lang="en-US" sz="2400" dirty="0"/>
              <a:t>, </a:t>
            </a:r>
            <a:endParaRPr lang="lt-LT" sz="2400" dirty="0"/>
          </a:p>
          <a:p>
            <a:r>
              <a:rPr lang="en-US" sz="2400" dirty="0"/>
              <a:t>title of the document;</a:t>
            </a:r>
            <a:endParaRPr lang="lt-LT" sz="2400" dirty="0"/>
          </a:p>
          <a:p>
            <a:r>
              <a:rPr lang="en-US" sz="2400" dirty="0"/>
              <a:t>date and registration number (if any);</a:t>
            </a:r>
            <a:endParaRPr lang="lt-LT" sz="2400" dirty="0"/>
          </a:p>
          <a:p>
            <a:r>
              <a:rPr lang="en-US" sz="2400" dirty="0"/>
              <a:t>reference </a:t>
            </a:r>
            <a:r>
              <a:rPr lang="lt-LT" sz="2400" dirty="0"/>
              <a:t>to </a:t>
            </a:r>
            <a:r>
              <a:rPr lang="en-US" sz="2400" dirty="0"/>
              <a:t>received</a:t>
            </a:r>
            <a:r>
              <a:rPr lang="lt-LT" sz="2400" dirty="0"/>
              <a:t> </a:t>
            </a:r>
            <a:r>
              <a:rPr lang="en-US" sz="2400" dirty="0"/>
              <a:t>document (if </a:t>
            </a:r>
            <a:r>
              <a:rPr lang="lt-LT" sz="2400" dirty="0"/>
              <a:t>the document is received</a:t>
            </a:r>
            <a:r>
              <a:rPr lang="en-US" sz="2400" dirty="0"/>
              <a:t>); </a:t>
            </a:r>
            <a:endParaRPr lang="lt-LT" sz="2400" dirty="0"/>
          </a:p>
          <a:p>
            <a:r>
              <a:rPr lang="lt-LT" sz="2400" dirty="0"/>
              <a:t>t</a:t>
            </a:r>
            <a:r>
              <a:rPr lang="en-US" sz="2400" dirty="0" err="1"/>
              <a:t>itle</a:t>
            </a:r>
            <a:r>
              <a:rPr lang="lt-LT" sz="2400" dirty="0"/>
              <a:t> of the document</a:t>
            </a:r>
            <a:r>
              <a:rPr lang="en-GB" sz="2400" dirty="0"/>
              <a:t>;</a:t>
            </a:r>
            <a:endParaRPr lang="lt-LT" sz="2400" dirty="0"/>
          </a:p>
          <a:p>
            <a:r>
              <a:rPr lang="en-US" sz="2400" dirty="0"/>
              <a:t>text of the document, including annexes (if any).</a:t>
            </a:r>
            <a:endParaRPr lang="lt-LT" sz="2400" dirty="0"/>
          </a:p>
          <a:p>
            <a:endParaRPr lang="en-GB" dirty="0"/>
          </a:p>
        </p:txBody>
      </p:sp>
      <p:sp>
        <p:nvSpPr>
          <p:cNvPr id="7" name="Teksto vietos rezervavimo ženklas 6">
            <a:extLst>
              <a:ext uri="{FF2B5EF4-FFF2-40B4-BE49-F238E27FC236}">
                <a16:creationId xmlns:a16="http://schemas.microsoft.com/office/drawing/2014/main" id="{D5A45BE3-4FEA-1C9F-04B4-02616A5D99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199" y="313342"/>
            <a:ext cx="5382491" cy="823912"/>
          </a:xfrm>
        </p:spPr>
        <p:txBody>
          <a:bodyPr>
            <a:normAutofit/>
          </a:bodyPr>
          <a:lstStyle/>
          <a:p>
            <a:pPr fontAlgn="base"/>
            <a:r>
              <a:rPr lang="ru-RU" sz="2600" dirty="0"/>
              <a:t>Вимоги до метаданих документів</a:t>
            </a:r>
            <a:endParaRPr lang="lt-LT" sz="2600" dirty="0"/>
          </a:p>
        </p:txBody>
      </p:sp>
      <p:sp>
        <p:nvSpPr>
          <p:cNvPr id="8" name="Turinio vietos rezervavimo ženklas 7">
            <a:extLst>
              <a:ext uri="{FF2B5EF4-FFF2-40B4-BE49-F238E27FC236}">
                <a16:creationId xmlns:a16="http://schemas.microsoft.com/office/drawing/2014/main" id="{6367E8F3-785F-52F3-9433-6AFA0AC4EE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420721"/>
            <a:ext cx="5382490" cy="4768942"/>
          </a:xfrm>
        </p:spPr>
        <p:txBody>
          <a:bodyPr>
            <a:normAutofit/>
          </a:bodyPr>
          <a:lstStyle/>
          <a:p>
            <a:r>
              <a:rPr lang="ru-RU" sz="2400" dirty="0"/>
              <a:t>ім'я особи, яка </a:t>
            </a:r>
            <a:r>
              <a:rPr lang="uk-UA" sz="2400" dirty="0"/>
              <a:t>створила </a:t>
            </a:r>
            <a:r>
              <a:rPr lang="ru-RU" sz="2400" dirty="0"/>
              <a:t>документ;</a:t>
            </a:r>
          </a:p>
          <a:p>
            <a:r>
              <a:rPr lang="ru-RU" sz="2400" dirty="0">
                <a:latin typeface="+mj-lt"/>
                <a:ea typeface="Calibri" panose="020F0502020204030204" pitchFamily="34" charset="0"/>
              </a:rPr>
              <a:t>назва документа;</a:t>
            </a:r>
            <a:endParaRPr lang="en-GB" sz="2400" dirty="0">
              <a:latin typeface="+mj-lt"/>
              <a:ea typeface="Calibri" panose="020F0502020204030204" pitchFamily="34" charset="0"/>
            </a:endParaRPr>
          </a:p>
          <a:p>
            <a:r>
              <a:rPr lang="ru-RU" sz="2400" dirty="0">
                <a:latin typeface="+mj-lt"/>
                <a:ea typeface="Calibri" panose="020F0502020204030204" pitchFamily="34" charset="0"/>
              </a:rPr>
              <a:t>дата та реєстраційний номер (за наявності);</a:t>
            </a:r>
            <a:endParaRPr lang="en-GB" sz="2400" dirty="0">
              <a:latin typeface="+mj-lt"/>
              <a:ea typeface="Calibri" panose="020F0502020204030204" pitchFamily="34" charset="0"/>
            </a:endParaRPr>
          </a:p>
          <a:p>
            <a:r>
              <a:rPr lang="ru-RU" sz="2400" dirty="0">
                <a:latin typeface="+mj-lt"/>
                <a:ea typeface="Calibri" panose="020F0502020204030204" pitchFamily="34" charset="0"/>
              </a:rPr>
              <a:t>посилання на отриманий документ (якщо документ отримано);</a:t>
            </a:r>
            <a:endParaRPr lang="en-GB" sz="2400" dirty="0">
              <a:latin typeface="+mj-lt"/>
              <a:ea typeface="Calibri" panose="020F0502020204030204" pitchFamily="34" charset="0"/>
            </a:endParaRPr>
          </a:p>
          <a:p>
            <a:r>
              <a:rPr lang="ru-RU" sz="2400" dirty="0">
                <a:ea typeface="Calibri" panose="020F0502020204030204" pitchFamily="34" charset="0"/>
              </a:rPr>
              <a:t>назва документа;</a:t>
            </a:r>
            <a:endParaRPr lang="en-GB" sz="2400" dirty="0">
              <a:ea typeface="Calibri" panose="020F0502020204030204" pitchFamily="34" charset="0"/>
            </a:endParaRPr>
          </a:p>
          <a:p>
            <a:r>
              <a:rPr lang="ru-RU" sz="2400" dirty="0">
                <a:latin typeface="+mj-lt"/>
                <a:ea typeface="Calibri" panose="020F0502020204030204" pitchFamily="34" charset="0"/>
              </a:rPr>
              <a:t>текст документа, включаючи додатки (за наявності).</a:t>
            </a:r>
            <a:endParaRPr lang="lt-LT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76451124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amria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3434</TotalTime>
  <Words>1428</Words>
  <Application>Microsoft Office PowerPoint</Application>
  <PresentationFormat>Широкоэкранный</PresentationFormat>
  <Paragraphs>147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Cambria</vt:lpstr>
      <vt:lpstr>Times New Roman</vt:lpstr>
      <vt:lpstr>„Office“ tema</vt:lpstr>
      <vt:lpstr>   </vt:lpstr>
      <vt:lpstr>Content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Discussion and questions? Обговорення та запитання?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Danutė Kontrimavičienė</dc:creator>
  <cp:lastModifiedBy>Admin</cp:lastModifiedBy>
  <cp:revision>169</cp:revision>
  <dcterms:created xsi:type="dcterms:W3CDTF">2021-03-31T07:17:51Z</dcterms:created>
  <dcterms:modified xsi:type="dcterms:W3CDTF">2022-05-31T07:18:44Z</dcterms:modified>
</cp:coreProperties>
</file>